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5. 6. 2019</a:t>
            </a:fld>
            <a:endParaRPr lang="cs-CZ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5. 6. 2019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5. 6. 2019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5. 6. 2019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5. 6. 2019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5. 6. 2019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5. 6. 2019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5. 6. 2019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5. 6. 2019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5. 6. 2019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s odříznutým a zakulaceným jedním rohe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úhlý trojúhe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5. 6. 2019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10" name="Volný tvar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lný tvar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5. 6. 2019</a:t>
            </a:fld>
            <a:endParaRPr lang="cs-CZ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lný tvar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lný tvar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lba.cz/viewtopic.php?t=3412" TargetMode="External"/><Relationship Id="rId2" Type="http://schemas.openxmlformats.org/officeDocument/2006/relationships/hyperlink" Target="=821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Bratislava – hlavné a korunovačné mesto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Tematický celok: „Habsburská monarchia“</a:t>
            </a: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pPr algn="ctr"/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Bratislava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457200" y="1428736"/>
            <a:ext cx="4038600" cy="4434840"/>
          </a:xfrm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Slováci ju nazývali Prešporok, Nemci </a:t>
            </a:r>
            <a:r>
              <a:rPr lang="sk-SK" dirty="0" err="1" smtClean="0">
                <a:solidFill>
                  <a:srgbClr val="FF0000"/>
                </a:solidFill>
              </a:rPr>
              <a:t>Pressburg</a:t>
            </a:r>
            <a:r>
              <a:rPr lang="sk-SK" dirty="0" smtClean="0">
                <a:solidFill>
                  <a:srgbClr val="FF0000"/>
                </a:solidFill>
              </a:rPr>
              <a:t> a Maďari </a:t>
            </a:r>
            <a:r>
              <a:rPr lang="sk-SK" dirty="0" err="1" smtClean="0">
                <a:solidFill>
                  <a:srgbClr val="FF0000"/>
                </a:solidFill>
              </a:rPr>
              <a:t>Pozsony</a:t>
            </a:r>
            <a:endParaRPr lang="sk-SK" dirty="0" smtClean="0">
              <a:solidFill>
                <a:srgbClr val="FF0000"/>
              </a:solidFill>
            </a:endParaRPr>
          </a:p>
          <a:p>
            <a:r>
              <a:rPr lang="sk-SK" b="1" dirty="0" smtClean="0">
                <a:solidFill>
                  <a:srgbClr val="FF0000"/>
                </a:solidFill>
              </a:rPr>
              <a:t>hlavným mestom </a:t>
            </a:r>
            <a:r>
              <a:rPr lang="sk-SK" dirty="0" smtClean="0">
                <a:solidFill>
                  <a:srgbClr val="FF0000"/>
                </a:solidFill>
              </a:rPr>
              <a:t>pod nadvládou Ferdinanda I. Habsburského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5122" name="Picture 2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0" y="1285860"/>
            <a:ext cx="4667250" cy="3552825"/>
          </a:xfrm>
          <a:prstGeom prst="rect">
            <a:avLst/>
          </a:prstGeom>
          <a:noFill/>
        </p:spPr>
      </p:pic>
      <p:sp>
        <p:nvSpPr>
          <p:cNvPr id="5124" name="AutoShape 4" descr="Výsledok vyh&amp;lcaron;adávania obrázkov pre dopyt Bratislava v rokoch 1527"/>
          <p:cNvSpPr>
            <a:spLocks noChangeAspect="1" noChangeArrowheads="1"/>
          </p:cNvSpPr>
          <p:nvPr/>
        </p:nvSpPr>
        <p:spPr bwMode="auto">
          <a:xfrm>
            <a:off x="155575" y="-1401763"/>
            <a:ext cx="4667250" cy="2924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126" name="Picture 6" descr="Výsledok vyh&amp;lcaron;adávania obrázkov pre dopyt Bratislava v rokoch 15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4429132"/>
            <a:ext cx="4071966" cy="2551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143000"/>
          </a:xfrm>
        </p:spPr>
        <p:txBody>
          <a:bodyPr/>
          <a:lstStyle/>
          <a:p>
            <a:pPr algn="ctr"/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Bratislava – sídlo: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b="1" dirty="0" smtClean="0">
                <a:solidFill>
                  <a:srgbClr val="FF0000"/>
                </a:solidFill>
              </a:rPr>
              <a:t>uhorská komora</a:t>
            </a:r>
            <a:r>
              <a:rPr lang="sk-SK" dirty="0" smtClean="0">
                <a:solidFill>
                  <a:srgbClr val="FF0000"/>
                </a:solidFill>
              </a:rPr>
              <a:t> presťahovaná v r. 1530 (orgán, ktorý spravoval všetky kráľovské majetky)</a:t>
            </a:r>
          </a:p>
          <a:p>
            <a:pPr lvl="0"/>
            <a:r>
              <a:rPr lang="sk-SK" b="1" dirty="0" smtClean="0">
                <a:solidFill>
                  <a:srgbClr val="FF0000"/>
                </a:solidFill>
              </a:rPr>
              <a:t>miestodržiteľa</a:t>
            </a:r>
            <a:r>
              <a:rPr lang="sk-SK" dirty="0" smtClean="0">
                <a:solidFill>
                  <a:srgbClr val="FF0000"/>
                </a:solidFill>
              </a:rPr>
              <a:t>, miestodržiteľská rada, významné úrady</a:t>
            </a:r>
          </a:p>
          <a:p>
            <a:pPr lvl="0"/>
            <a:r>
              <a:rPr lang="sk-SK" dirty="0" smtClean="0">
                <a:solidFill>
                  <a:srgbClr val="FF0000"/>
                </a:solidFill>
              </a:rPr>
              <a:t>na hrade – </a:t>
            </a:r>
            <a:r>
              <a:rPr lang="sk-SK" b="1" dirty="0" smtClean="0">
                <a:solidFill>
                  <a:srgbClr val="FF0000"/>
                </a:solidFill>
              </a:rPr>
              <a:t>korunovačné klenoty</a:t>
            </a:r>
            <a:endParaRPr lang="sk-SK" dirty="0" smtClean="0">
              <a:solidFill>
                <a:srgbClr val="FF0000"/>
              </a:solidFill>
            </a:endParaRPr>
          </a:p>
          <a:p>
            <a:pPr lvl="0"/>
            <a:r>
              <a:rPr lang="sk-SK" b="1" dirty="0" smtClean="0">
                <a:solidFill>
                  <a:srgbClr val="FF0000"/>
                </a:solidFill>
              </a:rPr>
              <a:t>krajinský snem</a:t>
            </a:r>
            <a:r>
              <a:rPr lang="sk-SK" dirty="0" smtClean="0">
                <a:solidFill>
                  <a:srgbClr val="FF0000"/>
                </a:solidFill>
              </a:rPr>
              <a:t> – zhromaždenie šľachty, duchovenstva a zástupcov miest</a:t>
            </a:r>
          </a:p>
          <a:p>
            <a:endParaRPr lang="sk-SK" dirty="0"/>
          </a:p>
        </p:txBody>
      </p:sp>
      <p:pic>
        <p:nvPicPr>
          <p:cNvPr id="4098" name="Picture 2" descr="Výsledok vyh&amp;lcaron;adávania obrázkov pre dopyt Bratislava hlavné mesto uhorsk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4605360"/>
            <a:ext cx="2857500" cy="2038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1536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uhorský snem vyhlásil Bratislavu za hlavné mesto krajiny </a:t>
            </a:r>
            <a:r>
              <a:rPr lang="sk-SK" dirty="0" smtClean="0">
                <a:solidFill>
                  <a:srgbClr val="FF0000"/>
                </a:solidFill>
              </a:rPr>
              <a:t>(ostala aj po oslobodení Budína)</a:t>
            </a:r>
          </a:p>
          <a:p>
            <a:endParaRPr lang="sk-SK" dirty="0" smtClean="0">
              <a:solidFill>
                <a:srgbClr val="FF0000"/>
              </a:solidFill>
            </a:endParaRPr>
          </a:p>
          <a:p>
            <a:r>
              <a:rPr lang="sk-SK" dirty="0" smtClean="0">
                <a:solidFill>
                  <a:srgbClr val="FF0000"/>
                </a:solidFill>
              </a:rPr>
              <a:t>1848 – snem rozhodol, že hlavným mestom sa opäť stane Budín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3078" name="Picture 6" descr="Výsledok vyh&amp;lcaron;adávania obrázkov pre dopyt Bratislava hlavné mesto uhorsk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4071942"/>
            <a:ext cx="5667375" cy="2552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143000"/>
          </a:xfrm>
        </p:spPr>
        <p:txBody>
          <a:bodyPr/>
          <a:lstStyle/>
          <a:p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Bratislava 1536 - 1848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2844" y="1935480"/>
            <a:ext cx="6758006" cy="4389120"/>
          </a:xfrm>
        </p:spPr>
        <p:txBody>
          <a:bodyPr/>
          <a:lstStyle/>
          <a:p>
            <a:pPr lvl="0"/>
            <a:r>
              <a:rPr lang="sk-SK" b="1" dirty="0" smtClean="0">
                <a:solidFill>
                  <a:srgbClr val="FF0000"/>
                </a:solidFill>
              </a:rPr>
              <a:t>zaznamenala hospodársky a kultúrny rozkvet</a:t>
            </a:r>
          </a:p>
          <a:p>
            <a:pPr lvl="0"/>
            <a:r>
              <a:rPr lang="sk-SK" dirty="0" smtClean="0">
                <a:solidFill>
                  <a:srgbClr val="FF0000"/>
                </a:solidFill>
              </a:rPr>
              <a:t>prisťahovalo sa mnoho významných šľachtických rodín – pribudli bohato zariadené honosné budovy</a:t>
            </a:r>
          </a:p>
          <a:p>
            <a:pPr lvl="0"/>
            <a:r>
              <a:rPr lang="sk-SK" dirty="0" smtClean="0">
                <a:solidFill>
                  <a:srgbClr val="FF0000"/>
                </a:solidFill>
              </a:rPr>
              <a:t>jej slávu zvyšovali aj veľkolepé korunovácie (korunovačné mesto Stoličný Belehrad pod vládou Turkov)</a:t>
            </a:r>
          </a:p>
          <a:p>
            <a:pPr lvl="0"/>
            <a:r>
              <a:rPr lang="sk-SK" sz="2800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korunovačný obrad sa konal v </a:t>
            </a:r>
            <a:r>
              <a:rPr lang="sk-SK" sz="2800" b="1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Dóme sv. Martina</a:t>
            </a:r>
            <a:endParaRPr lang="sk-SK" sz="2400" dirty="0" smtClean="0">
              <a:solidFill>
                <a:srgbClr val="FF0000"/>
              </a:solidFill>
              <a:latin typeface="Calibri"/>
              <a:ea typeface="Calibri"/>
              <a:cs typeface="Times New Roman"/>
            </a:endParaRPr>
          </a:p>
          <a:p>
            <a:endParaRPr lang="sk-SK" dirty="0"/>
          </a:p>
        </p:txBody>
      </p:sp>
      <p:pic>
        <p:nvPicPr>
          <p:cNvPr id="2050" name="Picture 2" descr="Výsledok vyh&amp;lcaron;adávania obrázkov pre dopyt Bratislava hlavné mesto uhorska dom sv. martin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440" y="3143248"/>
            <a:ext cx="2405560" cy="37147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pPr algn="ctr"/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Dóm sv. Martina v Bratislave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2530" name="Picture 2" descr="Výsledok vyh&amp;lcaron;adávania obrázkov pre dopyt Bratislava hlavné mesto uhorska dom sv. martin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371600"/>
            <a:ext cx="6429375" cy="5486400"/>
          </a:xfrm>
          <a:prstGeom prst="rect">
            <a:avLst/>
          </a:prstGeom>
          <a:noFill/>
        </p:spPr>
      </p:pic>
      <p:pic>
        <p:nvPicPr>
          <p:cNvPr id="5" name="Picture 4" descr="Výsledok vyh&amp;lcaron;adávania obrázkov pre dopyt stoli&amp;ccaron;ný belehra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3800" y="1214422"/>
            <a:ext cx="2800199" cy="19193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sk-SK" sz="4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Maximilián II.</a:t>
            </a:r>
            <a:endParaRPr lang="sk-SK" sz="44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Zástupný symbol obsahu 4" descr="406px-Maximilian_II_HRR_MATEO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822254" y="3643314"/>
            <a:ext cx="2178902" cy="3214686"/>
          </a:xfrm>
          <a:effectLst>
            <a:softEdge rad="317500"/>
          </a:effectLst>
        </p:spPr>
      </p:pic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4429124" y="1857364"/>
            <a:ext cx="4038600" cy="4434840"/>
          </a:xfrm>
          <a:noFill/>
          <a:ln/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Autofit/>
          </a:bodyPr>
          <a:lstStyle/>
          <a:p>
            <a:pPr>
              <a:defRPr/>
            </a:pPr>
            <a:r>
              <a:rPr lang="sk-SK" sz="2000" dirty="0" smtClean="0">
                <a:solidFill>
                  <a:schemeClr val="accent1">
                    <a:lumMod val="50000"/>
                  </a:schemeClr>
                </a:solidFill>
              </a:rPr>
              <a:t>syn Ferdinanda I., nemecký cisár a český kráľ</a:t>
            </a:r>
          </a:p>
          <a:p>
            <a:pPr>
              <a:defRPr/>
            </a:pPr>
            <a:r>
              <a:rPr lang="sk-SK" sz="2000" dirty="0" smtClean="0">
                <a:solidFill>
                  <a:schemeClr val="accent1">
                    <a:lumMod val="50000"/>
                  </a:schemeClr>
                </a:solidFill>
              </a:rPr>
              <a:t>8.9.1563 ho korunovali za uhorského kráľa v Dóme sv. Martina v Bratislave</a:t>
            </a:r>
          </a:p>
          <a:p>
            <a:pPr>
              <a:defRPr/>
            </a:pPr>
            <a:r>
              <a:rPr lang="sk-SK" sz="2000" dirty="0" smtClean="0">
                <a:solidFill>
                  <a:schemeClr val="accent1">
                    <a:lumMod val="50000"/>
                  </a:schemeClr>
                </a:solidFill>
              </a:rPr>
              <a:t>o deň neskôr korunovali aj jeho manželku Máriu</a:t>
            </a:r>
          </a:p>
        </p:txBody>
      </p:sp>
      <p:pic>
        <p:nvPicPr>
          <p:cNvPr id="19458" name="Picture 2" descr="Výsledok vyh&amp;lcaron;adávania obrázkov pre dopyt maximilián II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328" y="1728790"/>
            <a:ext cx="3908044" cy="4914920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143000"/>
          </a:xfrm>
        </p:spPr>
        <p:txBody>
          <a:bodyPr/>
          <a:lstStyle/>
          <a:p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Bratislava 1543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15000"/>
              </a:lnSpc>
            </a:pPr>
            <a:r>
              <a:rPr lang="sk-SK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sídlom ostrihomského arcibiskupa a kapituly Trnava</a:t>
            </a:r>
          </a:p>
          <a:p>
            <a:pPr marL="342900" indent="-342900">
              <a:lnSpc>
                <a:spcPct val="115000"/>
              </a:lnSpc>
            </a:pPr>
            <a:r>
              <a:rPr lang="sk-SK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strediskom katolíckeho náboženského života – prívlastok „slovenský Rím“</a:t>
            </a:r>
            <a:endParaRPr lang="sk-SK" dirty="0" smtClean="0">
              <a:solidFill>
                <a:srgbClr val="FF0000"/>
              </a:solidFill>
              <a:latin typeface="Calibri"/>
              <a:ea typeface="Calibri"/>
              <a:cs typeface="Times New Roman"/>
            </a:endParaRPr>
          </a:p>
          <a:p>
            <a:endParaRPr lang="sk-SK" dirty="0"/>
          </a:p>
        </p:txBody>
      </p:sp>
      <p:pic>
        <p:nvPicPr>
          <p:cNvPr id="1026" name="Picture 2" descr="Výsledok vyh&amp;lcaron;adávania obrázkov pre dopyt Bratislava hlavné mesto uhorsk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3643314"/>
            <a:ext cx="3858967" cy="2752730"/>
          </a:xfrm>
          <a:prstGeom prst="rect">
            <a:avLst/>
          </a:prstGeom>
          <a:noFill/>
        </p:spPr>
      </p:pic>
      <p:pic>
        <p:nvPicPr>
          <p:cNvPr id="1028" name="Picture 4" descr="Výsledok vyh&amp;lcaron;adávania obrázkov pre dopyt Bratislava hlavné mesto uhorska dom sv. martin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5250" y="3095624"/>
            <a:ext cx="5238750" cy="3762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530352" y="928670"/>
            <a:ext cx="7772400" cy="1362456"/>
          </a:xfrm>
        </p:spPr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Informačné zdroje: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>
          <a:xfrm>
            <a:off x="214282" y="2500306"/>
            <a:ext cx="8715436" cy="4000528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Dejepis 2 – Slovensko v stredoveku a na začiatku novoveku – P. </a:t>
            </a:r>
            <a:r>
              <a:rPr lang="sk-SK" dirty="0" err="1" smtClean="0"/>
              <a:t>Dvořák</a:t>
            </a:r>
            <a:r>
              <a:rPr lang="sk-SK" dirty="0" smtClean="0"/>
              <a:t>, I. Mrva</a:t>
            </a:r>
          </a:p>
          <a:p>
            <a:r>
              <a:rPr lang="sk-SK" dirty="0" smtClean="0"/>
              <a:t>https://www.google.sk/search?q=Bratislava+1527&amp;source=lnms&amp;tbm=isch&amp;sa=X&amp;ved=0ahUKEwidr6a_x7rTAhVDPxoKHZ7BBw8Q_AUIBigB&amp;biw=1708&amp;bih=821#q=Bratislava+v+rokoch+1527&amp;tbm=isch&amp;tbs=rimg:Ce9DHJodWZh_1Ijjr01Hg9zYSy6AX21QbFDuszb8kye8m7wkNxlr2jyGvlVduUbPzepOaUSSgQxmdXo4cwEL3Rl7K6yoSCevTUeD3NhLLEd67requEAyaKhIJoBfbVBsUO6wRMgVihVPqJEgqEgnNvyTJ7ybvCRH7dLYTRunHYyoSCQ3GWvaPIa-VEcytpVhsivhyKhIJV25Rs_1N6k5oRySQwkfLq3KYqEglRJKBDGZ1ejhHs7DZpfZ6LlyoSCRzAQvdGXsrrETPROvVXUvqC&amp;imgrc=lty96yyVfIN6IM:</a:t>
            </a:r>
          </a:p>
          <a:p>
            <a:r>
              <a:rPr lang="sk-SK" dirty="0" smtClean="0"/>
              <a:t>https://www.google.sk/search?q=Bratislava+hlavn%C3%A9+mesto+uhorska&amp;source=lnms&amp;tbm=isch&amp;sa=X&amp;ved=0ahUKEwjx-5GLzLrTAhVEtRQKHUPQD_MQ_AUICCgB&amp;biw=1708&amp;bih</a:t>
            </a:r>
            <a:r>
              <a:rPr lang="sk-SK" dirty="0" smtClean="0">
                <a:hlinkClick r:id="rId2" action="ppaction://hlinkfile"/>
              </a:rPr>
              <a:t>=821#tbm=isch&amp;q=Bratislava+hlavn%C3%A9+mesto+uhorska+dom+sv.+martina&amp;imgrc=BznxxbX4GhtYHM</a:t>
            </a:r>
            <a:r>
              <a:rPr lang="sk-SK" dirty="0" smtClean="0"/>
              <a:t>: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>
              <a:hlinkClick r:id="rId3"/>
            </a:endParaRPr>
          </a:p>
          <a:p>
            <a:endParaRPr lang="sk-SK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57</TotalTime>
  <Words>154</Words>
  <Application>Microsoft Office PowerPoint</Application>
  <PresentationFormat>Prezentácia na obrazovke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Tok</vt:lpstr>
      <vt:lpstr>Bratislava – hlavné a korunovačné mesto</vt:lpstr>
      <vt:lpstr>Bratislava</vt:lpstr>
      <vt:lpstr>Bratislava – sídlo:</vt:lpstr>
      <vt:lpstr>1536</vt:lpstr>
      <vt:lpstr>Bratislava 1536 - 1848</vt:lpstr>
      <vt:lpstr>Dóm sv. Martina v Bratislave</vt:lpstr>
      <vt:lpstr>Maximilián II.</vt:lpstr>
      <vt:lpstr>Bratislava 1543</vt:lpstr>
      <vt:lpstr>Informačné zdroje: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Bratislava – hlavné a korunovačné mesto</dc:title>
  <dc:creator>darius</dc:creator>
  <cp:lastModifiedBy>maria</cp:lastModifiedBy>
  <cp:revision>8</cp:revision>
  <dcterms:created xsi:type="dcterms:W3CDTF">2017-04-23T11:21:25Z</dcterms:created>
  <dcterms:modified xsi:type="dcterms:W3CDTF">2019-06-05T10:17:29Z</dcterms:modified>
</cp:coreProperties>
</file>