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0" r:id="rId4"/>
    <p:sldId id="281" r:id="rId5"/>
    <p:sldId id="282" r:id="rId6"/>
    <p:sldId id="283" r:id="rId7"/>
    <p:sldId id="287" r:id="rId8"/>
    <p:sldId id="285" r:id="rId9"/>
    <p:sldId id="286" r:id="rId10"/>
    <p:sldId id="284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84CC"/>
    <a:srgbClr val="03136A"/>
    <a:srgbClr val="35759D"/>
    <a:srgbClr val="35B19D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23" autoAdjust="0"/>
    <p:restoredTop sz="95596" autoAdjust="0"/>
  </p:normalViewPr>
  <p:slideViewPr>
    <p:cSldViewPr>
      <p:cViewPr>
        <p:scale>
          <a:sx n="80" d="100"/>
          <a:sy n="80" d="100"/>
        </p:scale>
        <p:origin x="-119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5C3C4-5E9B-4DBD-9896-A4B2D0E3C1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FD30CF-39B0-4FFE-939B-F3BFE1C7D49D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FCE5D-B326-45BF-B035-7C3AD1487B84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81000"/>
            <a:ext cx="7467600" cy="704850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066800"/>
            <a:ext cx="7467600" cy="6858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19900" y="274638"/>
            <a:ext cx="2171700" cy="544036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362700" cy="544036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971550" y="15240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5240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844" y="3929066"/>
            <a:ext cx="7467600" cy="685800"/>
          </a:xfrm>
        </p:spPr>
        <p:txBody>
          <a:bodyPr/>
          <a:lstStyle/>
          <a:p>
            <a:r>
              <a:rPr lang="sk-SK" dirty="0" smtClean="0"/>
              <a:t>Úvod do témy</a:t>
            </a:r>
            <a:endParaRPr lang="en-US" dirty="0"/>
          </a:p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Európska </a:t>
            </a:r>
            <a:r>
              <a:rPr lang="sk-SK" dirty="0" err="1" smtClean="0"/>
              <a:t>unia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fr-FR" dirty="0" smtClean="0"/>
              <a:t>Čo je to Európska únia (EÚ)?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30000"/>
              </a:spcAft>
              <a:buClr>
                <a:srgbClr val="000000"/>
              </a:buClr>
            </a:pPr>
            <a:r>
              <a:rPr lang="sk-SK" altLang="fr-FR" dirty="0" smtClean="0"/>
              <a:t>27 členských štátov</a:t>
            </a:r>
          </a:p>
          <a:p>
            <a:pPr>
              <a:lnSpc>
                <a:spcPct val="80000"/>
              </a:lnSpc>
              <a:spcAft>
                <a:spcPct val="30000"/>
              </a:spcAft>
              <a:buClr>
                <a:srgbClr val="000000"/>
              </a:buClr>
            </a:pPr>
            <a:r>
              <a:rPr lang="sk-SK" altLang="fr-FR" dirty="0" smtClean="0"/>
              <a:t>vyše 500 miliónov občanov</a:t>
            </a:r>
          </a:p>
          <a:p>
            <a:pPr>
              <a:lnSpc>
                <a:spcPct val="80000"/>
              </a:lnSpc>
              <a:spcAft>
                <a:spcPct val="30000"/>
              </a:spcAft>
              <a:buClr>
                <a:srgbClr val="000000"/>
              </a:buClr>
            </a:pPr>
            <a:r>
              <a:rPr lang="sk-SK" dirty="0" smtClean="0"/>
              <a:t>Vstup do EÚ je dlhodobý a zložitý proces. Po tom, ako </a:t>
            </a:r>
            <a:r>
              <a:rPr lang="sk-SK" dirty="0" err="1" smtClean="0"/>
              <a:t>žiadateľská</a:t>
            </a:r>
            <a:r>
              <a:rPr lang="sk-SK" smtClean="0"/>
              <a:t> krajina splní predpoklady členstva, musí prevziať všetky právne predpisy EÚ.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86800" cy="715962"/>
          </a:xfrm>
        </p:spPr>
        <p:txBody>
          <a:bodyPr/>
          <a:lstStyle/>
          <a:p>
            <a:r>
              <a:rPr lang="sk-SK" altLang="fr-FR" dirty="0" smtClean="0"/>
              <a:t>Aké sú hlavné zásady EÚ?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524000"/>
            <a:ext cx="9001156" cy="419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ct val="30000"/>
              </a:spcAft>
              <a:buClr>
                <a:srgbClr val="000000"/>
              </a:buClr>
            </a:pPr>
            <a:r>
              <a:rPr lang="sk-SK" altLang="fr-FR" b="1" dirty="0" smtClean="0"/>
              <a:t>Spoločné hodnoty:</a:t>
            </a:r>
            <a:r>
              <a:rPr lang="sk-SK" dirty="0" smtClean="0"/>
              <a:t> </a:t>
            </a:r>
            <a:r>
              <a:rPr lang="sk-SK" altLang="fr-FR" dirty="0" smtClean="0"/>
              <a:t>úcta k ľudskej dôstojnosti, sloboda, demokracia, rovnosť, právny štát, rešpektovanie ľudských práv, pluralizmus, nediskriminácia, tolerancia, spravodlivosť, solidarita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fr-FR" b="1" dirty="0" smtClean="0"/>
              <a:t>Cieľ: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ct val="30000"/>
              </a:spcAft>
              <a:buClr>
                <a:srgbClr val="000000"/>
              </a:buClr>
              <a:buNone/>
            </a:pPr>
            <a:r>
              <a:rPr lang="sk-SK" altLang="fr-FR" dirty="0" smtClean="0"/>
              <a:t>presadzovať mier, hodnoty EÚ a blaho svojich národov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eu mi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214686"/>
            <a:ext cx="4572032" cy="33629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fr-FR" b="1" dirty="0" smtClean="0"/>
              <a:t>Štyri slobody: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14744" y="785794"/>
            <a:ext cx="7315200" cy="4191000"/>
          </a:xfrm>
        </p:spPr>
        <p:txBody>
          <a:bodyPr/>
          <a:lstStyle/>
          <a:p>
            <a:r>
              <a:rPr lang="sk-SK" altLang="fr-FR" b="1" dirty="0" smtClean="0"/>
              <a:t>voľný pohyb osôb, </a:t>
            </a:r>
          </a:p>
          <a:p>
            <a:r>
              <a:rPr lang="sk-SK" altLang="fr-FR" b="1" dirty="0" smtClean="0"/>
              <a:t>voľný pohyb tovaru, </a:t>
            </a:r>
          </a:p>
          <a:p>
            <a:r>
              <a:rPr lang="sk-SK" altLang="fr-FR" b="1" dirty="0" smtClean="0"/>
              <a:t>voľný pohyb služieb,</a:t>
            </a:r>
          </a:p>
          <a:p>
            <a:r>
              <a:rPr lang="sk-SK" altLang="fr-FR" b="1" dirty="0" smtClean="0"/>
              <a:t>voľný pohyb kapitálu.</a:t>
            </a:r>
          </a:p>
          <a:p>
            <a:endParaRPr lang="sk-SK" dirty="0"/>
          </a:p>
        </p:txBody>
      </p:sp>
      <p:pic>
        <p:nvPicPr>
          <p:cNvPr id="4" name="Obrázok 3" descr="slobod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810"/>
            <a:ext cx="5072098" cy="3381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/>
              <a:t>Európa</a:t>
            </a:r>
            <a:endParaRPr lang="ru-RU" sz="4000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1800" dirty="0"/>
          </a:p>
        </p:txBody>
      </p:sp>
      <p:pic>
        <p:nvPicPr>
          <p:cNvPr id="4" name="Obrázok 3" descr="Europe_orthographic_Caucasus_Urals_boundary_(with_borders)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857232"/>
            <a:ext cx="5857916" cy="5838390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 bwMode="auto">
          <a:xfrm>
            <a:off x="6786578" y="1785926"/>
            <a:ext cx="2214578" cy="128588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0892" y="2000240"/>
            <a:ext cx="1857388" cy="85725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F8FA9"/>
              </a:buClr>
              <a:buSzPct val="95000"/>
              <a:buFont typeface="Wingdings 2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Európa je jedným zo svetadielov. </a:t>
            </a:r>
          </a:p>
        </p:txBody>
      </p:sp>
      <p:sp>
        <p:nvSpPr>
          <p:cNvPr id="8" name="Ovál 7"/>
          <p:cNvSpPr/>
          <p:nvPr/>
        </p:nvSpPr>
        <p:spPr bwMode="auto">
          <a:xfrm>
            <a:off x="3428992" y="857232"/>
            <a:ext cx="2214578" cy="128588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sk-SK" sz="2000" dirty="0" smtClean="0">
                <a:solidFill>
                  <a:prstClr val="black"/>
                </a:solidFill>
              </a:rPr>
              <a:t>nachádza na </a:t>
            </a:r>
          </a:p>
          <a:p>
            <a:r>
              <a:rPr lang="sk-SK" sz="2000" dirty="0" smtClean="0">
                <a:solidFill>
                  <a:prstClr val="black"/>
                </a:solidFill>
              </a:rPr>
              <a:t>severnej pologuli</a:t>
            </a:r>
            <a:endParaRPr lang="sk-SK" sz="2000" dirty="0">
              <a:solidFill>
                <a:prstClr val="black"/>
              </a:solidFill>
            </a:endParaRPr>
          </a:p>
        </p:txBody>
      </p:sp>
      <p:sp>
        <p:nvSpPr>
          <p:cNvPr id="9" name="Ovál 8"/>
          <p:cNvSpPr/>
          <p:nvPr/>
        </p:nvSpPr>
        <p:spPr bwMode="auto">
          <a:xfrm>
            <a:off x="6572264" y="3929066"/>
            <a:ext cx="2571736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sk-SK" sz="1800" dirty="0" smtClean="0">
                <a:solidFill>
                  <a:srgbClr val="000000"/>
                </a:solidFill>
              </a:rPr>
              <a:t>Politicky je rozdelená </a:t>
            </a:r>
          </a:p>
          <a:p>
            <a:r>
              <a:rPr lang="sk-SK" sz="1800" dirty="0" smtClean="0">
                <a:solidFill>
                  <a:srgbClr val="000000"/>
                </a:solidFill>
              </a:rPr>
              <a:t>50 suverénnych</a:t>
            </a:r>
          </a:p>
          <a:p>
            <a:r>
              <a:rPr lang="sk-SK" sz="1800" dirty="0" smtClean="0">
                <a:solidFill>
                  <a:srgbClr val="000000"/>
                </a:solidFill>
              </a:rPr>
              <a:t> štátov</a:t>
            </a:r>
            <a:endParaRPr lang="sk-SK" sz="1800" dirty="0">
              <a:solidFill>
                <a:srgbClr val="000000"/>
              </a:solidFill>
            </a:endParaRPr>
          </a:p>
        </p:txBody>
      </p:sp>
      <p:sp>
        <p:nvSpPr>
          <p:cNvPr id="10" name="Ovál 9"/>
          <p:cNvSpPr/>
          <p:nvPr/>
        </p:nvSpPr>
        <p:spPr bwMode="auto">
          <a:xfrm>
            <a:off x="428596" y="2285992"/>
            <a:ext cx="2214578" cy="128588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sk-SK" sz="2000" dirty="0">
                <a:solidFill>
                  <a:srgbClr val="000000"/>
                </a:solidFill>
              </a:rPr>
              <a:t>p</a:t>
            </a:r>
            <a:r>
              <a:rPr lang="sk-SK" sz="2000" dirty="0" smtClean="0">
                <a:solidFill>
                  <a:srgbClr val="000000"/>
                </a:solidFill>
              </a:rPr>
              <a:t>okrýva 2% </a:t>
            </a:r>
          </a:p>
          <a:p>
            <a:r>
              <a:rPr lang="sk-SK" sz="2000" dirty="0" smtClean="0">
                <a:solidFill>
                  <a:srgbClr val="000000"/>
                </a:solidFill>
              </a:rPr>
              <a:t>zemského povrchu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ál 11"/>
          <p:cNvSpPr/>
          <p:nvPr/>
        </p:nvSpPr>
        <p:spPr bwMode="auto">
          <a:xfrm>
            <a:off x="571472" y="4572008"/>
            <a:ext cx="2214578" cy="128588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1800" dirty="0">
                <a:solidFill>
                  <a:prstClr val="black"/>
                </a:solidFill>
              </a:rPr>
              <a:t>V </a:t>
            </a:r>
            <a:r>
              <a:rPr lang="en-GB" sz="1800" dirty="0" err="1">
                <a:solidFill>
                  <a:prstClr val="black"/>
                </a:solidFill>
              </a:rPr>
              <a:t>Európe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r>
              <a:rPr lang="en-GB" sz="1800" dirty="0" err="1">
                <a:solidFill>
                  <a:prstClr val="black"/>
                </a:solidFill>
              </a:rPr>
              <a:t>žije</a:t>
            </a:r>
            <a:r>
              <a:rPr lang="en-GB" sz="1800" dirty="0">
                <a:solidFill>
                  <a:prstClr val="black"/>
                </a:solidFill>
              </a:rPr>
              <a:t> </a:t>
            </a:r>
            <a:endParaRPr lang="sk-SK" sz="1800" dirty="0" smtClean="0">
              <a:solidFill>
                <a:prstClr val="black"/>
              </a:solidFill>
            </a:endParaRPr>
          </a:p>
          <a:p>
            <a:r>
              <a:rPr lang="sk-SK" sz="1800" dirty="0" smtClean="0">
                <a:solidFill>
                  <a:prstClr val="black"/>
                </a:solidFill>
              </a:rPr>
              <a:t>viac ako</a:t>
            </a:r>
            <a:r>
              <a:rPr lang="en-GB" sz="1800" dirty="0" smtClean="0">
                <a:solidFill>
                  <a:prstClr val="black"/>
                </a:solidFill>
              </a:rPr>
              <a:t>700 </a:t>
            </a:r>
            <a:endParaRPr lang="sk-SK" sz="1800" dirty="0" smtClean="0">
              <a:solidFill>
                <a:prstClr val="black"/>
              </a:solidFill>
            </a:endParaRPr>
          </a:p>
          <a:p>
            <a:r>
              <a:rPr lang="en-GB" sz="1800" dirty="0" err="1" smtClean="0">
                <a:solidFill>
                  <a:prstClr val="black"/>
                </a:solidFill>
              </a:rPr>
              <a:t>miliónov</a:t>
            </a:r>
            <a:r>
              <a:rPr lang="en-GB" sz="1800" dirty="0" smtClean="0">
                <a:solidFill>
                  <a:prstClr val="black"/>
                </a:solidFill>
              </a:rPr>
              <a:t> </a:t>
            </a:r>
            <a:r>
              <a:rPr lang="en-GB" sz="1800" dirty="0" err="1">
                <a:solidFill>
                  <a:prstClr val="black"/>
                </a:solidFill>
              </a:rPr>
              <a:t>ľudí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 rot="5400000">
            <a:off x="-2894837" y="3752036"/>
            <a:ext cx="6934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Európa – naše dejiny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rim-gr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642918"/>
            <a:ext cx="6102043" cy="4572032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0" y="5286388"/>
            <a:ext cx="821537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My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Európania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nežijeme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len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na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spoločnom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svetadieli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, ale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máme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aj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spoločné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</a:rPr>
              <a:t>dejiny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Európsku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kultúru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napríklad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významne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ovplyvnili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staroveké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Grécko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Rím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 rot="5400000">
            <a:off x="-2894837" y="3323408"/>
            <a:ext cx="6934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/>
            <a:r>
              <a:rPr lang="sk-SK" sz="4000" dirty="0">
                <a:solidFill>
                  <a:srgbClr val="000000"/>
                </a:solidFill>
              </a:rPr>
              <a:t>	</a:t>
            </a:r>
            <a:r>
              <a:rPr lang="sk-SK" sz="4000" dirty="0" smtClean="0">
                <a:solidFill>
                  <a:srgbClr val="000000"/>
                </a:solidFill>
              </a:rPr>
              <a:t>	</a:t>
            </a:r>
            <a:r>
              <a:rPr lang="sk-SK" sz="4000" dirty="0" smtClean="0">
                <a:solidFill>
                  <a:srgbClr val="000000"/>
                </a:solidFill>
              </a:rPr>
              <a:t>Jazyky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42910" y="5500702"/>
            <a:ext cx="6357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Odráža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sa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to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aj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v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našej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reči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mnohé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slová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v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európskych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jazykoch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majú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pôvod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v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starogréčtine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a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latinčine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6" name="Obrázok 5" descr="jazy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14290"/>
            <a:ext cx="6371183" cy="5301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 rot="5400000">
            <a:off x="-2894837" y="3323408"/>
            <a:ext cx="6934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/>
            <a:r>
              <a:rPr lang="sk-SK" sz="4000" dirty="0" smtClean="0"/>
              <a:t>	</a:t>
            </a:r>
            <a:r>
              <a:rPr lang="sk-SK" sz="4000" dirty="0" smtClean="0">
                <a:solidFill>
                  <a:srgbClr val="000000"/>
                </a:solidFill>
              </a:rPr>
              <a:t>Umenie a kultúra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cul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428604"/>
            <a:ext cx="7905806" cy="4447015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1000100" y="5000636"/>
            <a:ext cx="657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V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priebehu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storočí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inšpirovali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nové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hudobné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architektonické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a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literárne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štýly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umelcov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v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celej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</a:rPr>
              <a:t>Európe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sk-SK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 rot="5400000">
            <a:off x="-2894837" y="3323408"/>
            <a:ext cx="6934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/>
            <a:r>
              <a:rPr lang="sk-SK" sz="4000" dirty="0" smtClean="0"/>
              <a:t>	</a:t>
            </a:r>
            <a:r>
              <a:rPr lang="sk-SK" sz="4000" dirty="0" smtClean="0">
                <a:solidFill>
                  <a:srgbClr val="000000"/>
                </a:solidFill>
              </a:rPr>
              <a:t>Európske vojny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 descr="voj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42852"/>
            <a:ext cx="7072362" cy="4665795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85720" y="4857760"/>
            <a:ext cx="8072494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Na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konci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druhej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svetovej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vojny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sa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ľudia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v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Európe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spytovali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endParaRPr lang="sk-SK" sz="2300" dirty="0">
              <a:solidFill>
                <a:schemeClr val="accent4">
                  <a:lumMod val="50000"/>
                </a:schemeClr>
              </a:solidFill>
            </a:endParaRPr>
          </a:p>
          <a:p>
            <a:pPr marL="365760" lvl="1" indent="0">
              <a:spcBef>
                <a:spcPts val="1200"/>
              </a:spcBef>
              <a:buNone/>
            </a:pP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„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Môžeme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urobiť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niečo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pre to,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aby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sa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takéto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strašné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udalosti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v 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budúcnosti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sz="2300" dirty="0" err="1">
                <a:solidFill>
                  <a:schemeClr val="accent4">
                    <a:lumMod val="50000"/>
                  </a:schemeClr>
                </a:solidFill>
              </a:rPr>
              <a:t>neopakovali</a:t>
            </a:r>
            <a:r>
              <a:rPr lang="en-GB" sz="2300" dirty="0">
                <a:solidFill>
                  <a:schemeClr val="accent4">
                    <a:lumMod val="50000"/>
                  </a:schemeClr>
                </a:solidFill>
              </a:rPr>
              <a:t>?“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928670"/>
            <a:ext cx="8929718" cy="326232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Preto sa šesť európskych krajín </a:t>
            </a:r>
            <a:r>
              <a:rPr lang="sk-SK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sk-SK" sz="28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Belgicko, Francúzsko, Holandsko, Luxembursko, Nemecko a Taliansko) </a:t>
            </a:r>
            <a:r>
              <a:rPr lang="sk-SK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dohodlo na spojení svojho uhoľného a oceliarskeho priemyslu.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sk-SK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Spoločne tak založili Európske spoločenstvo uhlia a ocele.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4214810" y="3643314"/>
            <a:ext cx="3962309" cy="283351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dgm="http://schemas.openxmlformats.org/drawingml/2006/diagram" xmlns="" xmlns:a14="http://schemas.microsoft.com/office/drawing/2010/main" xmlns:lc="http://schemas.openxmlformats.org/drawingml/2006/lockedCanvas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/>
              <a:t>Európske hospodárske spoločenstvo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42984"/>
            <a:ext cx="8001030" cy="41910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Týchto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šesť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krajín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pokračovalo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v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spolupráci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tak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úspešne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že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rozhodli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ísť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krok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ďalej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založili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Európske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hospodárske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spoločenstvo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(EHS). </a:t>
            </a:r>
            <a:r>
              <a:rPr lang="en-GB" dirty="0" err="1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Hlavným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zámerom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bolo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vytvoriť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tzv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spoločný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trh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sk-SK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Obrázok 3" descr="vlajka e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29066"/>
            <a:ext cx="4398899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0" y="1285860"/>
            <a:ext cx="9429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k-SK" dirty="0">
                <a:solidFill>
                  <a:schemeClr val="accent4">
                    <a:lumMod val="50000"/>
                  </a:schemeClr>
                </a:solidFill>
              </a:rPr>
              <a:t>V priebehu rokov sa k EHS pripájalo čoraz viac krajín.  Začali spolupracovať v mnohých ďalších oblastiach, napríklad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v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oblasti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ochrany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životného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prostredia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a </a:t>
            </a:r>
            <a:endParaRPr lang="sk-SK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pri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budovaní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lepších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ciest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a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železníc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v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celej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Európe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Obrázok 5" descr="mapa e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120918"/>
            <a:ext cx="6643702" cy="3737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2">
      <a:dk1>
        <a:srgbClr val="4D4D4D"/>
      </a:dk1>
      <a:lt1>
        <a:srgbClr val="FFFFFF"/>
      </a:lt1>
      <a:dk2>
        <a:srgbClr val="4D4D4D"/>
      </a:dk2>
      <a:lt2>
        <a:srgbClr val="0014A4"/>
      </a:lt2>
      <a:accent1>
        <a:srgbClr val="013DB5"/>
      </a:accent1>
      <a:accent2>
        <a:srgbClr val="005ED0"/>
      </a:accent2>
      <a:accent3>
        <a:srgbClr val="FFFFFF"/>
      </a:accent3>
      <a:accent4>
        <a:srgbClr val="404040"/>
      </a:accent4>
      <a:accent5>
        <a:srgbClr val="AAAFD7"/>
      </a:accent5>
      <a:accent6>
        <a:srgbClr val="0054BC"/>
      </a:accent6>
      <a:hlink>
        <a:srgbClr val="F3BE2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14A4"/>
        </a:lt2>
        <a:accent1>
          <a:srgbClr val="013DB5"/>
        </a:accent1>
        <a:accent2>
          <a:srgbClr val="005ED0"/>
        </a:accent2>
        <a:accent3>
          <a:srgbClr val="FFFFFF"/>
        </a:accent3>
        <a:accent4>
          <a:srgbClr val="404040"/>
        </a:accent4>
        <a:accent5>
          <a:srgbClr val="AAAFD7"/>
        </a:accent5>
        <a:accent6>
          <a:srgbClr val="0054BC"/>
        </a:accent6>
        <a:hlink>
          <a:srgbClr val="028CF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14A4"/>
        </a:lt2>
        <a:accent1>
          <a:srgbClr val="013DB5"/>
        </a:accent1>
        <a:accent2>
          <a:srgbClr val="005ED0"/>
        </a:accent2>
        <a:accent3>
          <a:srgbClr val="FFFFFF"/>
        </a:accent3>
        <a:accent4>
          <a:srgbClr val="404040"/>
        </a:accent4>
        <a:accent5>
          <a:srgbClr val="AAAFD7"/>
        </a:accent5>
        <a:accent6>
          <a:srgbClr val="0054BC"/>
        </a:accent6>
        <a:hlink>
          <a:srgbClr val="F3BE2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60</TotalTime>
  <Words>341</Words>
  <Application>Microsoft Office PowerPoint</Application>
  <PresentationFormat>Prezentácia na obrazovke (4:3)</PresentationFormat>
  <Paragraphs>46</Paragraphs>
  <Slides>13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Microsoft Sans Serif</vt:lpstr>
      <vt:lpstr>Verdana</vt:lpstr>
      <vt:lpstr>굴림</vt:lpstr>
      <vt:lpstr>Times New Roman</vt:lpstr>
      <vt:lpstr>powerpoint-template</vt:lpstr>
      <vt:lpstr>Európska unia</vt:lpstr>
      <vt:lpstr>Európa</vt:lpstr>
      <vt:lpstr>Snímka 3</vt:lpstr>
      <vt:lpstr>Snímka 4</vt:lpstr>
      <vt:lpstr>Snímka 5</vt:lpstr>
      <vt:lpstr>Snímka 6</vt:lpstr>
      <vt:lpstr>Snímka 7</vt:lpstr>
      <vt:lpstr>Európske hospodárske spoločenstvo</vt:lpstr>
      <vt:lpstr>Snímka 9</vt:lpstr>
      <vt:lpstr>Čo je to Európska únia (EÚ)?</vt:lpstr>
      <vt:lpstr>Aké sú hlavné zásady EÚ?</vt:lpstr>
      <vt:lpstr>Cieľ:</vt:lpstr>
      <vt:lpstr>Štyri slobody: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Európska unia</dc:title>
  <dc:creator>Ucitel</dc:creator>
  <cp:lastModifiedBy>Ucitel</cp:lastModifiedBy>
  <cp:revision>9</cp:revision>
  <dcterms:created xsi:type="dcterms:W3CDTF">2021-04-22T05:59:25Z</dcterms:created>
  <dcterms:modified xsi:type="dcterms:W3CDTF">2021-04-22T06:59:41Z</dcterms:modified>
</cp:coreProperties>
</file>