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59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12.9.2016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12.9.2016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12.9.2016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12.9.2016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12.9.2016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12.9.2016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12.9.2016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12.9.2016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12.9.2016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12.9.2016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12.9.2016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12.9.2016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2305050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sk-SK" dirty="0"/>
              <a:t>K</a:t>
            </a:r>
            <a:r>
              <a:rPr lang="sk-SK" dirty="0" smtClean="0"/>
              <a:t>ritériá hodnotenia a klasifikácie a poučenie </a:t>
            </a:r>
            <a:r>
              <a:rPr lang="sk-SK" dirty="0"/>
              <a:t>o </a:t>
            </a:r>
            <a:r>
              <a:rPr lang="sk-SK" dirty="0" smtClean="0"/>
              <a:t>BOZP </a:t>
            </a:r>
            <a:r>
              <a:rPr lang="sk-SK" dirty="0"/>
              <a:t>z </a:t>
            </a:r>
            <a:r>
              <a:rPr lang="sk-SK" dirty="0" smtClean="0"/>
              <a:t>predmetu chémia 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1143000"/>
          </a:xfrm>
        </p:spPr>
        <p:txBody>
          <a:bodyPr>
            <a:noAutofit/>
          </a:bodyPr>
          <a:lstStyle/>
          <a:p>
            <a:r>
              <a:rPr lang="sk-SK" sz="3600" b="1" dirty="0" smtClean="0"/>
              <a:t>KRITÉRIÁ HODNOTENIA A KLASIFIKÁCIE V PREDMETE CHÉMIA</a:t>
            </a:r>
            <a:endParaRPr lang="sk-SK" sz="36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  <a:solidFill>
            <a:srgbClr val="FFFF99"/>
          </a:solidFill>
        </p:spPr>
        <p:txBody>
          <a:bodyPr>
            <a:normAutofit fontScale="62500" lnSpcReduction="20000"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sk-SK" sz="4000" dirty="0" smtClean="0"/>
              <a:t>sústavné </a:t>
            </a:r>
            <a:r>
              <a:rPr lang="sk-SK" sz="4000" b="1" dirty="0" smtClean="0"/>
              <a:t>pozorovanie</a:t>
            </a:r>
            <a:r>
              <a:rPr lang="sk-SK" sz="4000" dirty="0" smtClean="0"/>
              <a:t> </a:t>
            </a:r>
            <a:r>
              <a:rPr lang="sk-SK" sz="4000" b="1" dirty="0" smtClean="0"/>
              <a:t>výkonov</a:t>
            </a:r>
            <a:r>
              <a:rPr lang="sk-SK" sz="4000" dirty="0" smtClean="0"/>
              <a:t> žiaka, </a:t>
            </a:r>
            <a:r>
              <a:rPr lang="sk-SK" sz="4000" dirty="0" smtClean="0"/>
              <a:t>aktivita </a:t>
            </a:r>
            <a:r>
              <a:rPr lang="sk-SK" sz="4000" dirty="0" smtClean="0"/>
              <a:t>na hodine </a:t>
            </a:r>
            <a:r>
              <a:rPr lang="sk-SK" sz="4000" dirty="0" smtClean="0"/>
              <a:t>a</a:t>
            </a:r>
            <a:r>
              <a:rPr lang="sk-SK" sz="4000" dirty="0" smtClean="0"/>
              <a:t> jeho </a:t>
            </a:r>
            <a:r>
              <a:rPr lang="sk-SK" sz="4000" dirty="0" smtClean="0"/>
              <a:t>pripravenosť </a:t>
            </a:r>
            <a:r>
              <a:rPr lang="sk-SK" sz="4000" dirty="0" smtClean="0"/>
              <a:t>na vyučovanie formou systému plusov a mínusov. </a:t>
            </a:r>
            <a:endParaRPr lang="sk-SK" sz="4000" dirty="0" smtClean="0"/>
          </a:p>
          <a:p>
            <a:pPr marL="514350" lvl="0" indent="-514350" algn="just">
              <a:buFont typeface="+mj-lt"/>
              <a:buAutoNum type="arabicPeriod"/>
            </a:pPr>
            <a:r>
              <a:rPr lang="sk-SK" sz="4000" dirty="0" smtClean="0"/>
              <a:t>3 </a:t>
            </a:r>
            <a:r>
              <a:rPr lang="sk-SK" sz="4000" dirty="0" smtClean="0"/>
              <a:t>+  =  známka  1</a:t>
            </a:r>
            <a:r>
              <a:rPr lang="sk-SK" sz="4000" dirty="0" smtClean="0"/>
              <a:t>,</a:t>
            </a:r>
          </a:p>
          <a:p>
            <a:pPr marL="0" lvl="0" indent="0" algn="just">
              <a:buNone/>
            </a:pPr>
            <a:r>
              <a:rPr lang="sk-SK" sz="4000" dirty="0" smtClean="0"/>
              <a:t>        3  </a:t>
            </a:r>
            <a:r>
              <a:rPr lang="sk-SK" sz="4000" dirty="0" smtClean="0"/>
              <a:t>-  = </a:t>
            </a:r>
            <a:r>
              <a:rPr lang="sk-SK" sz="4000" dirty="0" smtClean="0"/>
              <a:t>známka 5 </a:t>
            </a:r>
          </a:p>
          <a:p>
            <a:pPr marL="0" lvl="0" indent="0" algn="just">
              <a:buNone/>
            </a:pPr>
            <a:r>
              <a:rPr lang="sk-SK" sz="4000" dirty="0" smtClean="0"/>
              <a:t>   - tieto </a:t>
            </a:r>
            <a:r>
              <a:rPr lang="sk-SK" sz="4000" dirty="0" smtClean="0"/>
              <a:t>známky budú tvoriť najviac 25 % hodnotenia </a:t>
            </a:r>
            <a:r>
              <a:rPr lang="sk-SK" sz="4000" dirty="0" smtClean="0"/>
              <a:t>.  </a:t>
            </a:r>
          </a:p>
          <a:p>
            <a:pPr marL="514350" lvl="0" indent="-514350" algn="just">
              <a:buFont typeface="+mj-lt"/>
              <a:buAutoNum type="arabicPeriod"/>
            </a:pPr>
            <a:endParaRPr lang="sk-SK" sz="3400" dirty="0" smtClean="0"/>
          </a:p>
          <a:p>
            <a:pPr marL="0" lvl="0" indent="0" algn="just">
              <a:buNone/>
            </a:pPr>
            <a:r>
              <a:rPr lang="sk-SK" sz="3800" b="1" dirty="0" smtClean="0"/>
              <a:t>3. písomné skúšky</a:t>
            </a:r>
            <a:endParaRPr lang="sk-SK" sz="3800" b="1" dirty="0" smtClean="0"/>
          </a:p>
          <a:p>
            <a:pPr marL="0" lvl="0" indent="0" algn="just">
              <a:buNone/>
            </a:pPr>
            <a:endParaRPr lang="sk-SK" sz="3800" b="1" dirty="0" smtClean="0"/>
          </a:p>
          <a:p>
            <a:pPr marL="514350" lvl="0" indent="-514350" algn="just">
              <a:buNone/>
            </a:pPr>
            <a:r>
              <a:rPr lang="sk-SK" sz="3800" b="1" dirty="0" smtClean="0"/>
              <a:t> - </a:t>
            </a:r>
            <a:r>
              <a:rPr lang="sk-SK" sz="3800" dirty="0" smtClean="0"/>
              <a:t>krátke previerky z posledných 2-3 vyučovacích hodín </a:t>
            </a:r>
            <a:r>
              <a:rPr lang="sk-SK" sz="3800" dirty="0"/>
              <a:t>(</a:t>
            </a:r>
            <a:r>
              <a:rPr lang="sk-SK" sz="3800" dirty="0" smtClean="0"/>
              <a:t>minimálne </a:t>
            </a:r>
            <a:r>
              <a:rPr lang="sk-SK" sz="3800" dirty="0" smtClean="0"/>
              <a:t>však 2 za polrok),</a:t>
            </a:r>
          </a:p>
          <a:p>
            <a:pPr marL="514350" lvl="0" indent="-514350" algn="just">
              <a:buNone/>
            </a:pPr>
            <a:r>
              <a:rPr lang="sk-SK" sz="3800" dirty="0" smtClean="0"/>
              <a:t> - tematické písomné práce  </a:t>
            </a:r>
            <a:r>
              <a:rPr lang="sk-SK" sz="3800" dirty="0" smtClean="0"/>
              <a:t>- ak </a:t>
            </a:r>
            <a:r>
              <a:rPr lang="sk-SK" sz="3800" dirty="0" smtClean="0"/>
              <a:t>žiak nenapíše písomnú prácu, učiteľ rozhodne o termíne a spôsobe náhrady </a:t>
            </a:r>
            <a:r>
              <a:rPr lang="sk-SK" sz="3800" dirty="0" smtClean="0"/>
              <a:t>hodnotenia</a:t>
            </a:r>
            <a:endParaRPr lang="sk-SK" b="1" dirty="0" smtClean="0"/>
          </a:p>
        </p:txBody>
      </p:sp>
      <p:pic>
        <p:nvPicPr>
          <p:cNvPr id="1028" name="Picture 4" descr="Výsledok vyh&amp;lcaron;adávania obrázkov pre dopyt vysved&amp;ccaron;enie kresle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2819400"/>
            <a:ext cx="1162050" cy="155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b="1" dirty="0"/>
              <a:t>Stupnica hodnotenia písomných skúšok :</a:t>
            </a:r>
            <a:r>
              <a:rPr lang="sk-SK" sz="4000" dirty="0"/>
              <a:t/>
            </a:r>
            <a:br>
              <a:rPr lang="sk-SK" sz="4000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  <a:solidFill>
            <a:srgbClr val="FFFF00"/>
          </a:solidFill>
        </p:spPr>
        <p:txBody>
          <a:bodyPr>
            <a:noAutofit/>
          </a:bodyPr>
          <a:lstStyle/>
          <a:p>
            <a:pPr algn="just"/>
            <a:r>
              <a:rPr lang="sk-SK" sz="2300" b="1" dirty="0" smtClean="0"/>
              <a:t>100 </a:t>
            </a:r>
            <a:r>
              <a:rPr lang="sk-SK" sz="2300" b="1" dirty="0"/>
              <a:t>– 90 % 	výborný</a:t>
            </a:r>
          </a:p>
          <a:p>
            <a:pPr algn="just"/>
            <a:r>
              <a:rPr lang="sk-SK" sz="2300" b="1" dirty="0"/>
              <a:t>89 – 75 % 	chválitebný</a:t>
            </a:r>
          </a:p>
          <a:p>
            <a:pPr algn="just"/>
            <a:r>
              <a:rPr lang="sk-SK" sz="2300" b="1" dirty="0"/>
              <a:t>74 – 50 % 	dobrý</a:t>
            </a:r>
          </a:p>
          <a:p>
            <a:pPr algn="just"/>
            <a:r>
              <a:rPr lang="sk-SK" sz="2300" b="1" dirty="0"/>
              <a:t>49 – 33 % 	dostatočný</a:t>
            </a:r>
          </a:p>
          <a:p>
            <a:pPr algn="just"/>
            <a:r>
              <a:rPr lang="sk-SK" sz="2300" b="1" dirty="0"/>
              <a:t>32 – 0 % 	nedostatočný</a:t>
            </a:r>
          </a:p>
          <a:p>
            <a:pPr marL="514350" lvl="0" indent="-514350" algn="just">
              <a:buNone/>
            </a:pPr>
            <a:r>
              <a:rPr lang="sk-SK" sz="2300" b="1" dirty="0" smtClean="0"/>
              <a:t>3</a:t>
            </a:r>
            <a:r>
              <a:rPr lang="sk-SK" sz="2300" b="1" dirty="0"/>
              <a:t>.  </a:t>
            </a:r>
            <a:r>
              <a:rPr lang="sk-SK" sz="2300" b="1" dirty="0" smtClean="0"/>
              <a:t> </a:t>
            </a:r>
            <a:r>
              <a:rPr lang="sk-SK" sz="2300" b="1" dirty="0"/>
              <a:t>ústna odpoveď  </a:t>
            </a:r>
            <a:r>
              <a:rPr lang="sk-SK" sz="2300" dirty="0"/>
              <a:t>(minimálne raz za polrok pri hodinovej dotácií, minimálne 2 x za polrok pri 2 hodinovej dotácií).</a:t>
            </a:r>
          </a:p>
          <a:p>
            <a:pPr marL="514350" lvl="0" indent="-514350" algn="just">
              <a:buNone/>
            </a:pPr>
            <a:r>
              <a:rPr lang="sk-SK" sz="2300" b="1" dirty="0"/>
              <a:t>4. </a:t>
            </a:r>
            <a:r>
              <a:rPr lang="sk-SK" sz="2300" b="1" dirty="0" smtClean="0"/>
              <a:t>  </a:t>
            </a:r>
            <a:r>
              <a:rPr lang="sk-SK" sz="2300" b="1" dirty="0"/>
              <a:t>iné hodnotenie činnosti žiaka</a:t>
            </a:r>
            <a:r>
              <a:rPr lang="sk-SK" sz="2300" dirty="0"/>
              <a:t> -  hodnotenie projektu, referátu, </a:t>
            </a:r>
            <a:r>
              <a:rPr lang="sk-SK" sz="2300" dirty="0"/>
              <a:t>p</a:t>
            </a:r>
            <a:r>
              <a:rPr lang="sk-SK" sz="2300" dirty="0" smtClean="0"/>
              <a:t>raktickej </a:t>
            </a:r>
            <a:r>
              <a:rPr lang="sk-SK" sz="2300" dirty="0"/>
              <a:t>zručnosti, laboratórne cvičenia, protokoly.</a:t>
            </a:r>
          </a:p>
          <a:p>
            <a:pPr algn="just"/>
            <a:r>
              <a:rPr lang="sk-SK" sz="2300" dirty="0"/>
              <a:t>Pri hodnotení ústnej odpovede uplatňovať princíp </a:t>
            </a:r>
            <a:r>
              <a:rPr lang="sk-SK" sz="2300" dirty="0" err="1"/>
              <a:t>sebahodnotenia</a:t>
            </a:r>
            <a:r>
              <a:rPr lang="sk-SK" sz="2300" dirty="0"/>
              <a:t> zo strany žiaka  a objektívne hodnotenie odpovede   triedou.</a:t>
            </a:r>
          </a:p>
          <a:p>
            <a:pPr algn="just"/>
            <a:r>
              <a:rPr lang="sk-SK" sz="2300" dirty="0"/>
              <a:t>Ak žiak nesplní uvedené kritéria hodnotenia, vyučujúci navrhne komisionálne preskúšanie na záver klasifikačného obdobia. </a:t>
            </a:r>
          </a:p>
          <a:p>
            <a:pPr marL="514350" lvl="0" indent="-514350" algn="just">
              <a:buFont typeface="+mj-lt"/>
              <a:buAutoNum type="arabicPeriod"/>
            </a:pPr>
            <a:endParaRPr lang="sk-SK" sz="2300" b="1" dirty="0"/>
          </a:p>
          <a:p>
            <a:pPr marL="514350" lvl="0" indent="-514350" algn="just">
              <a:buFont typeface="+mj-lt"/>
              <a:buAutoNum type="arabicPeriod"/>
            </a:pPr>
            <a:endParaRPr lang="sk-SK" sz="2300" b="1" dirty="0"/>
          </a:p>
          <a:p>
            <a:pPr marL="514350" lvl="0" indent="-514350" algn="just">
              <a:buNone/>
            </a:pPr>
            <a:endParaRPr lang="sk-SK" sz="2300" dirty="0"/>
          </a:p>
          <a:p>
            <a:pPr marL="514350" lvl="0" indent="-514350" algn="just">
              <a:buNone/>
            </a:pPr>
            <a:endParaRPr lang="sk-SK" sz="2300" b="1" dirty="0"/>
          </a:p>
          <a:p>
            <a:endParaRPr lang="sk-SK" sz="2300" dirty="0"/>
          </a:p>
        </p:txBody>
      </p:sp>
    </p:spTree>
    <p:extLst>
      <p:ext uri="{BB962C8B-B14F-4D97-AF65-F5344CB8AC3E}">
        <p14:creationId xmlns:p14="http://schemas.microsoft.com/office/powerpoint/2010/main" val="35389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sk-SK" b="1" dirty="0" smtClean="0"/>
              <a:t>Príklad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4525963"/>
          </a:xfrm>
        </p:spPr>
        <p:txBody>
          <a:bodyPr/>
          <a:lstStyle/>
          <a:p>
            <a:r>
              <a:rPr lang="sk-SK" dirty="0" smtClean="0"/>
              <a:t>Ako budem klasifikovaný z písomnej práce ak  maximum dosiahnutých bodov je 30 a ja som získal </a:t>
            </a:r>
            <a:r>
              <a:rPr lang="sk-SK" dirty="0" smtClean="0"/>
              <a:t>25 </a:t>
            </a:r>
            <a:r>
              <a:rPr lang="sk-SK" dirty="0" smtClean="0"/>
              <a:t>bodov?</a:t>
            </a:r>
          </a:p>
          <a:p>
            <a:pPr marL="0" indent="0">
              <a:buNone/>
            </a:pPr>
            <a:r>
              <a:rPr lang="sk-SK" b="1" u="sng" dirty="0" smtClean="0"/>
              <a:t>Riešenie:</a:t>
            </a:r>
            <a:endParaRPr lang="sk-SK" b="1" u="sn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UČEBNÉ ZDROJE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sk-SK" dirty="0" smtClean="0"/>
              <a:t>Učebnica -  Chémia pre 3.ročník gymnázia;</a:t>
            </a:r>
          </a:p>
          <a:p>
            <a:pPr lvl="0"/>
            <a:r>
              <a:rPr lang="sk-SK" dirty="0" smtClean="0"/>
              <a:t>odborné časopisy</a:t>
            </a:r>
          </a:p>
          <a:p>
            <a:pPr lvl="0"/>
            <a:r>
              <a:rPr lang="sk-SK" dirty="0" smtClean="0"/>
              <a:t>výukové programy</a:t>
            </a:r>
          </a:p>
          <a:p>
            <a:pPr lvl="0"/>
            <a:r>
              <a:rPr lang="sk-SK" dirty="0" smtClean="0"/>
              <a:t>internet</a:t>
            </a:r>
          </a:p>
          <a:p>
            <a:pPr lvl="0"/>
            <a:r>
              <a:rPr lang="sk-SK" dirty="0" smtClean="0"/>
              <a:t>PTP</a:t>
            </a:r>
          </a:p>
          <a:p>
            <a:pPr marL="0" indent="0">
              <a:buNone/>
            </a:pPr>
            <a:r>
              <a:rPr lang="sk-SK" dirty="0" smtClean="0"/>
              <a:t>- zošit  </a:t>
            </a:r>
            <a:r>
              <a:rPr lang="sk-SK" dirty="0" smtClean="0">
                <a:sym typeface="Wingdings" panose="05000000000000000000" pitchFamily="2" charset="2"/>
              </a:rPr>
              <a:t>  </a:t>
            </a:r>
            <a:endParaRPr lang="sk-S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78</Words>
  <Application>Microsoft Office PowerPoint</Application>
  <PresentationFormat>Prezentácia na obrazovke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Motív Office</vt:lpstr>
      <vt:lpstr>Kritériá hodnotenia a klasifikácie a poučenie o BOZP z predmetu chémia </vt:lpstr>
      <vt:lpstr>KRITÉRIÁ HODNOTENIA A KLASIFIKÁCIE V PREDMETE CHÉMIA</vt:lpstr>
      <vt:lpstr>Stupnica hodnotenia písomných skúšok : </vt:lpstr>
      <vt:lpstr>Príklad</vt:lpstr>
      <vt:lpstr>UČEBNÉ ZDROJE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Poučenie o BOZP, kritériá hodnotenia a klasifikácie z predmetu chémia, </dc:title>
  <dc:creator>Gymgl</dc:creator>
  <cp:lastModifiedBy>ucitel</cp:lastModifiedBy>
  <cp:revision>21</cp:revision>
  <dcterms:created xsi:type="dcterms:W3CDTF">2016-09-11T02:42:20Z</dcterms:created>
  <dcterms:modified xsi:type="dcterms:W3CDTF">2016-09-12T07:26:41Z</dcterms:modified>
</cp:coreProperties>
</file>