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50E201-AACD-409C-8870-16773C4B6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sk-SK" sz="2800">
                <a:solidFill>
                  <a:schemeClr val="tx2"/>
                </a:solidFill>
              </a:rPr>
              <a:t>Nina Dzurendová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C9BA3E03-A4F2-4188-A2DE-E295BC32F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sk-SK" sz="6000">
                <a:solidFill>
                  <a:srgbClr val="FFFFFF"/>
                </a:solidFill>
              </a:rPr>
              <a:t>OSOBNOSTI 2 SV. VOJNY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54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04A143-9AD5-4251-9EFD-004E2D84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sk-SK" sz="4400"/>
              <a:t>Ďakujem vám za pozornosť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D49A16-D545-0DD7-B887-C6089661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A87CFB42-A536-46B8-89A8-DD30D24F7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3" r="23937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E30699-8400-4981-97A8-6B54464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sk-SK" sz="4800" dirty="0" err="1">
                <a:solidFill>
                  <a:schemeClr val="tx1"/>
                </a:solidFill>
              </a:rPr>
              <a:t>Winston</a:t>
            </a:r>
            <a:r>
              <a:rPr lang="sk-SK" sz="4800" dirty="0">
                <a:solidFill>
                  <a:schemeClr val="tx1"/>
                </a:solidFill>
              </a:rPr>
              <a:t> </a:t>
            </a:r>
            <a:r>
              <a:rPr lang="sk-SK" sz="4800" dirty="0" err="1">
                <a:solidFill>
                  <a:schemeClr val="tx1"/>
                </a:solidFill>
              </a:rPr>
              <a:t>churchill</a:t>
            </a:r>
            <a:endParaRPr lang="sk-SK" sz="48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E5B95EF-3AFA-499E-89FD-65CD3C7C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10" y="2071868"/>
            <a:ext cx="4184680" cy="2488187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0E2569-4742-4CC5-86EB-713A0F62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r>
              <a:rPr lang="sk-SK" dirty="0"/>
              <a:t>Britský politik</a:t>
            </a:r>
          </a:p>
          <a:p>
            <a:r>
              <a:rPr lang="sk-SK" dirty="0"/>
              <a:t>Bol za zničenie fašizmu</a:t>
            </a:r>
          </a:p>
          <a:p>
            <a:r>
              <a:rPr lang="sk-SK" dirty="0"/>
              <a:t>Spoluautor Atlantickej charty</a:t>
            </a:r>
          </a:p>
          <a:p>
            <a:r>
              <a:rPr lang="sk-SK" dirty="0"/>
              <a:t>Získal </a:t>
            </a:r>
            <a:r>
              <a:rPr lang="sk-SK" dirty="0" err="1"/>
              <a:t>nobelovu</a:t>
            </a:r>
            <a:r>
              <a:rPr lang="sk-SK" dirty="0"/>
              <a:t> cenu za literatúru</a:t>
            </a:r>
          </a:p>
          <a:p>
            <a:r>
              <a:rPr lang="sk-SK" dirty="0"/>
              <a:t>Dielo : Pamäti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88729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C5C8F4-78EC-4E0B-A908-6AD8F31B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sk-SK"/>
              <a:t>WINSTON CHURCHILL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9CEC1E9-45A6-4D3E-B51F-8A98CDDA5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40" r="40214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EB3C77-84EA-4604-8CD9-D50F17F72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sk-SK"/>
              <a:t>Sir Winston Spencer Churchill je považovaný vo Veľkej Británii za najvýraznejšiu osobnosť všetkých čias. Ako prvý muž krajiny zohral v druhej svetovej vojne kľúčovú úlohu pri porážke fašizmu. Stál pri zrode Atlantickej charty, ktorá tvorila základ liberálneho a v slobode žijúceho jednotného sveta. Do dejín sa zapísal ako odporca komunizmu a zároveň obhájca myšlienok Severoatlantickej aliancie a zjednocovania Európy.</a:t>
            </a:r>
          </a:p>
          <a:p>
            <a:endParaRPr lang="sk-SK"/>
          </a:p>
          <a:p>
            <a:endParaRPr lang="sk-S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19F13-F81E-4539-8D4D-81888E6A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sk-SK" sz="4400"/>
              <a:t>OBAVY Z NACIZMU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E99441-746B-4FD2-AF2A-E3CAFCD75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sk-SK" sz="1700"/>
              <a:t>Ako člen parlamentu bol medzi prvými, ktorí vyjadrili vážne obavy z Hitlerovho nástupu k moci. Ostro kritizoval Chamberlaina pre jeho slabosť voči nacizmu.</a:t>
            </a:r>
          </a:p>
          <a:p>
            <a:r>
              <a:rPr lang="sk-SK" sz="1700"/>
              <a:t>Po Chamberlianovom odstúpení bol ako 66 ročný vymenovaný za ministerského predsedu a ujal sa riadenia obrany. Usiloval sa o americkú podporu a po vstupe Spojených štátov amerických do vojny v roku 1941 presadzoval najužšiu spoluprácu medzi oboma krajinami, čo zohralo rozhodujúcu úlohu vo vedení vojny.</a:t>
            </a:r>
          </a:p>
          <a:p>
            <a:endParaRPr lang="sk-SK" sz="170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7B0C07B-1E03-445E-B80C-3B776F55E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7709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7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A95A65-4B9D-4733-BABB-35D19CED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TRETÍKRÁT PREMIÉROM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4B617EB-4193-409E-AD5A-F52B270D3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4" r="2" b="13317"/>
          <a:stretch/>
        </p:blipFill>
        <p:spPr>
          <a:xfrm>
            <a:off x="-118106" y="196771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2EDFBC-C385-48EB-A5F1-3384D32E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24" y="2927444"/>
            <a:ext cx="4920019" cy="3244755"/>
          </a:xfrm>
        </p:spPr>
        <p:txBody>
          <a:bodyPr>
            <a:normAutofit/>
          </a:bodyPr>
          <a:lstStyle/>
          <a:p>
            <a:r>
              <a:rPr lang="sk-SK" sz="1600" err="1"/>
              <a:t>Churchilla</a:t>
            </a:r>
            <a:r>
              <a:rPr lang="sk-SK" sz="1600"/>
              <a:t> veľmi znepokojovalo, že je považovaný za podnecovateľa vojny, preto sa snažil o konferenciu veľmocí, kde by sa vyriešili sporné otázky, dokonca bol za pomalšie tempo vyzbrojovania Británie ako labouristi. Táto politika mu vyniesla v roku 1951 vo veku 77 rokov naposledy premiérske kreslo.</a:t>
            </a:r>
          </a:p>
          <a:p>
            <a:r>
              <a:rPr lang="sk-SK" sz="1600"/>
              <a:t>Osvedčil sa ako vynikajúci vyjednávač. Jeho prejavy sa s obľubou citujú dodnes. Keď sa ujímal vlády povedal Dolnej snemovni: „Nemôžem sľúbiť nič iné len krv, drinu, slzy a pot.“</a:t>
            </a:r>
          </a:p>
          <a:p>
            <a:endParaRPr lang="sk-SK" sz="1600"/>
          </a:p>
        </p:txBody>
      </p:sp>
    </p:spTree>
    <p:extLst>
      <p:ext uri="{BB962C8B-B14F-4D97-AF65-F5344CB8AC3E}">
        <p14:creationId xmlns:p14="http://schemas.microsoft.com/office/powerpoint/2010/main" val="2955151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5376FB-2EDD-42FD-8C2F-3BCA1696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sk-SK" sz="2600"/>
              <a:t>Vo svojich pamätiach sa v marci 1945 Churchill poznamenal:</a:t>
            </a:r>
            <a:br>
              <a:rPr lang="sk-SK" sz="2600"/>
            </a:br>
            <a:br>
              <a:rPr lang="sk-SK" sz="2600"/>
            </a:br>
            <a:endParaRPr lang="sk-SK" sz="260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7C43FF-A220-49E7-B816-8C554CC3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Autofit/>
          </a:bodyPr>
          <a:lstStyle/>
          <a:p>
            <a:r>
              <a:rPr lang="sk-SK" dirty="0"/>
              <a:t>„Po prvé, Sovietske Rusko sa stalo smrteľným nebezpečenstvom pre slobodný svet. Po druhé, je treba okamžite vytvoriť druhú frontu proti jeho ďalšiemu postupu. Po tretie, táto </a:t>
            </a:r>
            <a:r>
              <a:rPr lang="sk-SK" dirty="0" err="1"/>
              <a:t>fronta</a:t>
            </a:r>
            <a:r>
              <a:rPr lang="sk-SK" dirty="0"/>
              <a:t> musí v Európe siahať čo najďalej na východ. Po štvrté, Berlín je hlavný a skutočný cieľ britsko- amerických armád. Po piate, oslobodenie Československa a vstup amerických vojsk do Prahy majú veľký význam. Po šieste, Viedeň a Rakúsko musí byť spravované západnými mocnosťami. Po siedme, je treba držať na uzde agresívne nároky </a:t>
            </a:r>
            <a:r>
              <a:rPr lang="sk-SK" dirty="0" err="1"/>
              <a:t>maršála</a:t>
            </a:r>
            <a:r>
              <a:rPr lang="sk-SK" dirty="0"/>
              <a:t> Tita. A napokon je treba dosiahnuť riešenie všetkých hlavných problémov medzi východom a západom skôr než sa armády demokracie rozídu.“</a:t>
            </a:r>
          </a:p>
          <a:p>
            <a:endParaRPr lang="sk-SK" dirty="0"/>
          </a:p>
          <a:p>
            <a:r>
              <a:rPr lang="sk-SK" dirty="0"/>
              <a:t>/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9B676E0-74B6-42E5-9228-DED31078B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8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5" name="Group 10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4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54FAD-F2B1-4976-A1A7-EE7B7FCE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sk-SK" sz="4800">
                <a:solidFill>
                  <a:srgbClr val="000000"/>
                </a:solidFill>
              </a:rPr>
              <a:t>OCENENIA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A0F60E0-F080-4DDC-84D0-69D673516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985"/>
          <a:stretch/>
        </p:blipFill>
        <p:spPr>
          <a:xfrm>
            <a:off x="-171912" y="575601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C2C0DD-937C-4899-A897-EDE6B3A3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sk-SK" sz="1600" dirty="0">
                <a:solidFill>
                  <a:srgbClr val="000000"/>
                </a:solidFill>
              </a:rPr>
              <a:t>24. apríla 1953 mu udelila britská kráľovná na slávnostnom ceremoniáli vo </a:t>
            </a:r>
            <a:r>
              <a:rPr lang="sk-SK" sz="1600" dirty="0" err="1">
                <a:solidFill>
                  <a:srgbClr val="000000"/>
                </a:solidFill>
              </a:rPr>
              <a:t>Windsorskom</a:t>
            </a:r>
            <a:r>
              <a:rPr lang="sk-SK" sz="1600" dirty="0">
                <a:solidFill>
                  <a:srgbClr val="000000"/>
                </a:solidFill>
              </a:rPr>
              <a:t> zámku Podväzkový rad. Odvtedy mal </a:t>
            </a:r>
            <a:r>
              <a:rPr lang="sk-SK" sz="1600" dirty="0" err="1">
                <a:solidFill>
                  <a:srgbClr val="000000"/>
                </a:solidFill>
              </a:rPr>
              <a:t>Churchill</a:t>
            </a:r>
            <a:r>
              <a:rPr lang="sk-SK" sz="1600" dirty="0">
                <a:solidFill>
                  <a:srgbClr val="000000"/>
                </a:solidFill>
              </a:rPr>
              <a:t> právo používať titul Sir </a:t>
            </a:r>
            <a:r>
              <a:rPr lang="sk-SK" sz="1600" dirty="0" err="1">
                <a:solidFill>
                  <a:srgbClr val="000000"/>
                </a:solidFill>
              </a:rPr>
              <a:t>Winston</a:t>
            </a:r>
            <a:r>
              <a:rPr lang="sk-SK" sz="1600" dirty="0">
                <a:solidFill>
                  <a:srgbClr val="000000"/>
                </a:solidFill>
              </a:rPr>
              <a:t> a jeho manželka </a:t>
            </a:r>
            <a:r>
              <a:rPr lang="sk-SK" sz="1600" dirty="0" err="1">
                <a:solidFill>
                  <a:srgbClr val="000000"/>
                </a:solidFill>
              </a:rPr>
              <a:t>Clementine</a:t>
            </a:r>
            <a:r>
              <a:rPr lang="sk-SK" sz="1600" dirty="0">
                <a:solidFill>
                  <a:srgbClr val="000000"/>
                </a:solidFill>
              </a:rPr>
              <a:t> sa stala lady </a:t>
            </a:r>
            <a:r>
              <a:rPr lang="sk-SK" sz="1600" dirty="0" err="1">
                <a:solidFill>
                  <a:srgbClr val="000000"/>
                </a:solidFill>
              </a:rPr>
              <a:t>Churchillovou</a:t>
            </a:r>
            <a:r>
              <a:rPr lang="sk-SK" sz="1600" dirty="0">
                <a:solidFill>
                  <a:srgbClr val="000000"/>
                </a:solidFill>
              </a:rPr>
              <a:t>.</a:t>
            </a:r>
          </a:p>
          <a:p>
            <a:endParaRPr lang="sk-SK" sz="1600" dirty="0">
              <a:solidFill>
                <a:srgbClr val="000000"/>
              </a:solidFill>
            </a:endParaRPr>
          </a:p>
          <a:p>
            <a:r>
              <a:rPr lang="sk-SK" sz="1600" dirty="0">
                <a:solidFill>
                  <a:srgbClr val="000000"/>
                </a:solidFill>
              </a:rPr>
              <a:t>V októbri 1953 dostal Nobelovu cenu za literatúru za šesťdielnu históriu 2. svetovej vojny. V odôvodnení sa uvádzalo: "…za majstrovstvo v historickej a biografickej tvorbe a brilantné rečnícke umenie, ktorým vždy stál v službách obrany ľudských hodnôt."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1677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E5FEF6-D889-4E1F-9C33-72B63690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CHURCHILL A JEHO Výroky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2C0494-A8E3-4C32-B845-5845AD0B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206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 svojej smrti povedal: "Nemám strach zo smrti. Keď prídem pred nebeskú bránu, dúfam, že ma svätý Peter privíta dobre. Pravda, veľa som pil a jedol, ale na druhej strane som si hádam aj vyslúžil nejakú kvalifikáciu, na základe ktorej ma prijmú.„</a:t>
            </a:r>
          </a:p>
          <a:p>
            <a:r>
              <a:rPr lang="sk-SK" dirty="0">
                <a:solidFill>
                  <a:srgbClr val="00206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"Už ich čakáme. Aj ryby sa už tešia." O možnej invázii Nemecka do Británie.</a:t>
            </a:r>
          </a:p>
          <a:p>
            <a:r>
              <a:rPr lang="sk-SK" dirty="0">
                <a:solidFill>
                  <a:srgbClr val="00206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"Británia sa dostala do situácie, keď musela voliť medzi hanbou a vojnou. Vybrala si hanbu a dostala vojnu." O mníchovskej dohode.</a:t>
            </a:r>
          </a:p>
          <a:p>
            <a:r>
              <a:rPr lang="sk-SK" dirty="0">
                <a:solidFill>
                  <a:srgbClr val="00206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Ak Hitler vtrhne do pekla, v Dolnej snemovni určite prehodím niečo pekné o diablovi." Reakcia na výčitky, že po napadnutí ZSSR začal spolupracovať so Stalinom.</a:t>
            </a:r>
          </a:p>
          <a:p>
            <a:r>
              <a:rPr lang="sk-SK" dirty="0">
                <a:solidFill>
                  <a:srgbClr val="00206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Gréci nebojujú ako hrdinovia, to hrdinovia bojujú ako Gréci." Reakcia na odhodlanie a odvahu keď Nemecko a Taliansko napadli Grécko</a:t>
            </a:r>
          </a:p>
        </p:txBody>
      </p:sp>
    </p:spTree>
    <p:extLst>
      <p:ext uri="{BB962C8B-B14F-4D97-AF65-F5344CB8AC3E}">
        <p14:creationId xmlns:p14="http://schemas.microsoft.com/office/powerpoint/2010/main" val="31856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C96FBE-88E7-4899-9776-DED303BE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sk-SK" sz="4000"/>
              <a:t>TOTO ODKAZAL NACISTOM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04061DA-C564-4D5B-8272-F18A48818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78" r="1" b="599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98F9BA-A639-439C-AD39-D04614ACE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 lnSpcReduction="10000"/>
          </a:bodyPr>
          <a:lstStyle/>
          <a:p>
            <a:r>
              <a:rPr lang="sk-SK" sz="3200" dirty="0"/>
              <a:t>“ Nacistom, ktorí dobýjali jednu krajinu za druhou odkázal: „Budeme bojovať na pobrežiach, budeme bojovať na pristávacích plochách, budeme bojovať na poliach a uliciach, budeme bojovať v horách, nikdy sa nevzdáme.“</a:t>
            </a:r>
          </a:p>
          <a:p>
            <a:endParaRPr lang="sk-SK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7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 drev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 dreva]]</Template>
  <TotalTime>30</TotalTime>
  <Words>660</Words>
  <Application>Microsoft Office PowerPoint</Application>
  <PresentationFormat>Širokouhlá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Typ dreva</vt:lpstr>
      <vt:lpstr>OSOBNOSTI 2 SV. VOJNY</vt:lpstr>
      <vt:lpstr>Winston churchill</vt:lpstr>
      <vt:lpstr>WINSTON CHURCHILL</vt:lpstr>
      <vt:lpstr>OBAVY Z NACIZMU </vt:lpstr>
      <vt:lpstr>TRETÍKRÁT PREMIÉROM</vt:lpstr>
      <vt:lpstr>Vo svojich pamätiach sa v marci 1945 Churchill poznamenal:  </vt:lpstr>
      <vt:lpstr>OCENENIA</vt:lpstr>
      <vt:lpstr>CHURCHILL A JEHO Výroky</vt:lpstr>
      <vt:lpstr>TOTO ODKAZAL NACISTOM</vt:lpstr>
      <vt:lpstr>Ďakujem vám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OSOBNOSTI 2 SV. VOJNY</dc:title>
  <dc:creator>Šimon Dzurenda</dc:creator>
  <cp:lastModifiedBy>Šimon Dzurenda</cp:lastModifiedBy>
  <cp:revision>1</cp:revision>
  <dcterms:created xsi:type="dcterms:W3CDTF">2022-03-28T18:05:21Z</dcterms:created>
  <dcterms:modified xsi:type="dcterms:W3CDTF">2022-03-28T18:36:05Z</dcterms:modified>
</cp:coreProperties>
</file>