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383" r:id="rId3"/>
    <p:sldId id="282" r:id="rId4"/>
    <p:sldId id="283" r:id="rId5"/>
    <p:sldId id="297" r:id="rId6"/>
    <p:sldId id="295" r:id="rId7"/>
    <p:sldId id="298" r:id="rId8"/>
    <p:sldId id="293" r:id="rId9"/>
    <p:sldId id="294" r:id="rId10"/>
    <p:sldId id="300" r:id="rId11"/>
    <p:sldId id="287" r:id="rId12"/>
    <p:sldId id="288" r:id="rId13"/>
    <p:sldId id="289" r:id="rId14"/>
    <p:sldId id="284" r:id="rId15"/>
    <p:sldId id="285" r:id="rId16"/>
    <p:sldId id="286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CCFF"/>
    <a:srgbClr val="FF9900"/>
    <a:srgbClr val="66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94660"/>
  </p:normalViewPr>
  <p:slideViewPr>
    <p:cSldViewPr>
      <p:cViewPr varScale="1">
        <p:scale>
          <a:sx n="86" d="100"/>
          <a:sy n="86" d="100"/>
        </p:scale>
        <p:origin x="11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05.05.2021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gif"/><Relationship Id="rId3" Type="http://schemas.openxmlformats.org/officeDocument/2006/relationships/image" Target="../media/image32.jpeg"/><Relationship Id="rId7" Type="http://schemas.openxmlformats.org/officeDocument/2006/relationships/image" Target="../media/image36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Kresťanská  filozofia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5486400"/>
          </a:xfrm>
        </p:spPr>
        <p:txBody>
          <a:bodyPr>
            <a:normAutofit fontScale="92500"/>
          </a:bodyPr>
          <a:lstStyle/>
          <a:p>
            <a:r>
              <a:rPr lang="sk-SK" dirty="0" err="1" smtClean="0"/>
              <a:t>Aurélius</a:t>
            </a:r>
            <a:r>
              <a:rPr lang="sk-SK" dirty="0" smtClean="0"/>
              <a:t> Augustín -  Sv. Augustín - viera je silnejšia ako rozum</a:t>
            </a:r>
          </a:p>
          <a:p>
            <a:endParaRPr lang="sk-SK" dirty="0"/>
          </a:p>
          <a:p>
            <a:r>
              <a:rPr lang="sk-SK" dirty="0" smtClean="0"/>
              <a:t>Tomáš Akvinský – inšpiroval sa  Aristotelom</a:t>
            </a:r>
          </a:p>
          <a:p>
            <a:endParaRPr 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dirty="0" err="1" smtClean="0">
                <a:solidFill>
                  <a:srgbClr val="FF0000"/>
                </a:solidFill>
              </a:rPr>
              <a:t>Prednáboženská</a:t>
            </a:r>
            <a:r>
              <a:rPr lang="sk-SK" dirty="0" smtClean="0">
                <a:solidFill>
                  <a:srgbClr val="FF0000"/>
                </a:solidFill>
              </a:rPr>
              <a:t> viera  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Animizmus </a:t>
            </a:r>
            <a:r>
              <a:rPr lang="sk-SK" dirty="0" smtClean="0"/>
              <a:t>-  prírodné náb. viera v životnú silu (prírodná duša), ktorá  je  všade v živých i neživých  veciach. 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Fetišizmus </a:t>
            </a:r>
            <a:r>
              <a:rPr lang="sk-SK" dirty="0" smtClean="0"/>
              <a:t>-  slepá viera v nadprirodzené vlastnosti predmetov.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355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Vodorovný zvitok 18"/>
          <p:cNvSpPr/>
          <p:nvPr/>
        </p:nvSpPr>
        <p:spPr>
          <a:xfrm>
            <a:off x="304800" y="609600"/>
            <a:ext cx="8458200" cy="56388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HLAVNÉ MONOTEISTICKÉ NÁBOŽENSTVÁ SVETA: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(monoteizmus – uctievanie jedného Boha)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sk-SK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sk-SK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Judaizmus</a:t>
            </a:r>
            <a:endParaRPr lang="sk-SK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Kresťanstvo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Islam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		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Judaizmus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1" descr="RabbiSymes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1027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j02859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33400"/>
            <a:ext cx="103505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533400" y="2005012"/>
            <a:ext cx="5029200" cy="439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patrí k prvým náboženstvám, ktoré uctievajú jedného Boha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viera v jediného Boha 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Jahve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vyznávači náboženstva 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Židia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2060"/>
                </a:solidFill>
                <a:latin typeface="Comic Sans MS" pitchFamily="66" charset="0"/>
              </a:rPr>
              <a:t>kňaz sa nazýva -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rabín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stále čakajú na príchod mesiáša (spasiteľa)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Židovský národ pochádza od predka -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proroka Abraháma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symbol –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Dávidova hviezda</a:t>
            </a:r>
            <a:endParaRPr kumimoji="0" lang="cs-CZ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" name="Picture 10" descr="david st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905000"/>
            <a:ext cx="2857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 descr="Rabbi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7239000" y="4169765"/>
            <a:ext cx="1646238" cy="2412010"/>
          </a:xfrm>
          <a:prstGeom prst="rect">
            <a:avLst/>
          </a:prstGeom>
          <a:noFill/>
        </p:spPr>
      </p:pic>
      <p:pic>
        <p:nvPicPr>
          <p:cNvPr id="22" name="Picture 8" descr="Holding_Torah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5486400" y="4191000"/>
            <a:ext cx="1697037" cy="2421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Judaizmus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1" descr="RabbiSymes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1027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j02859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33400"/>
            <a:ext cx="103505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304800" y="1905000"/>
            <a:ext cx="4419600" cy="476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Židovské sviatky: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sobota</a:t>
            </a:r>
            <a:r>
              <a:rPr kumimoji="0" lang="sk-SK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(sabat)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Jom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Kippur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 Deň zmierenia (najväčší židovský sviatok)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Pesach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-  sviatok nekvasených chlebov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sk-SK" sz="2400" b="0" i="0" u="none" strike="noStrike" kern="1200" cap="none" spc="0" normalizeH="0" baseline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židovský chrám 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synagóga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posvätná kniha: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Päť kníh Mojžišových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Tóra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sú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písané po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hebrejsky</a:t>
            </a:r>
            <a:endParaRPr kumimoji="0" lang="cs-CZ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9" name="Picture 27" descr="tora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752600"/>
            <a:ext cx="1862413" cy="13716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1" name="Picture 8" descr="kippah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248400" y="1752600"/>
            <a:ext cx="2557462" cy="2063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248400" y="3505200"/>
            <a:ext cx="1476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>
                <a:solidFill>
                  <a:srgbClr val="FFFF00"/>
                </a:solidFill>
              </a:rPr>
              <a:t>čiapočka - </a:t>
            </a:r>
            <a:r>
              <a:rPr lang="sk-SK" sz="1400" b="1" dirty="0" err="1">
                <a:solidFill>
                  <a:srgbClr val="FFFF00"/>
                </a:solidFill>
              </a:rPr>
              <a:t>kippah</a:t>
            </a:r>
            <a:endParaRPr lang="cs-CZ" sz="1400" b="1" dirty="0">
              <a:solidFill>
                <a:srgbClr val="FFFF00"/>
              </a:solidFill>
            </a:endParaRP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5638800" y="4724400"/>
            <a:ext cx="431800" cy="433387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543800" y="4648200"/>
            <a:ext cx="431800" cy="433388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V="1">
            <a:off x="6705600" y="5105400"/>
            <a:ext cx="1066800" cy="990599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4953000" y="6019800"/>
            <a:ext cx="3886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1400" b="1" dirty="0" smtClean="0">
                <a:solidFill>
                  <a:srgbClr val="FFFF00"/>
                </a:solidFill>
              </a:rPr>
              <a:t>Desatoro </a:t>
            </a:r>
            <a:r>
              <a:rPr lang="sk-SK" sz="1400" b="1" dirty="0">
                <a:solidFill>
                  <a:srgbClr val="FFFF00"/>
                </a:solidFill>
              </a:rPr>
              <a:t>božích prikázaní – Mojžišove tabule</a:t>
            </a:r>
            <a:endParaRPr lang="cs-CZ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uiExpand="1" build="p"/>
      <p:bldP spid="13" grpId="0"/>
      <p:bldP spid="20" grpId="0" animBg="1"/>
      <p:bldP spid="21" grpId="0" animBg="1"/>
      <p:bldP spid="2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Judaizmus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1" descr="RabbiSymes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1027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5"/>
          <p:cNvSpPr txBox="1">
            <a:spLocks noChangeArrowheads="1"/>
          </p:cNvSpPr>
          <p:nvPr/>
        </p:nvSpPr>
        <p:spPr>
          <a:xfrm>
            <a:off x="3657600" y="1981200"/>
            <a:ext cx="52578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Múr nárekov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 Jeruzaleme – pozostatky Šalamúnovho   chrámu – miesto pre prosby a modlitby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Izrael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– židovský štát</a:t>
            </a:r>
            <a:endParaRPr kumimoji="0" lang="cs-CZ" sz="2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4" name="Picture 13" descr="flag_izrael"/>
          <p:cNvPicPr>
            <a:picLocks noChangeAspect="1" noChangeArrowheads="1"/>
          </p:cNvPicPr>
          <p:nvPr/>
        </p:nvPicPr>
        <p:blipFill>
          <a:blip r:embed="rId3" cstate="print"/>
          <a:srcRect l="2362" t="1268" r="2362" b="1268"/>
          <a:stretch>
            <a:fillRect/>
          </a:stretch>
        </p:blipFill>
        <p:spPr bwMode="auto">
          <a:xfrm>
            <a:off x="3505200" y="4876800"/>
            <a:ext cx="177165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C:\Users\dell_vostro_001\Downloads\israel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762000"/>
            <a:ext cx="642938" cy="457200"/>
          </a:xfrm>
          <a:prstGeom prst="rect">
            <a:avLst/>
          </a:prstGeom>
          <a:noFill/>
        </p:spPr>
      </p:pic>
      <p:pic>
        <p:nvPicPr>
          <p:cNvPr id="25" name="Picture 15" descr="múr náreko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191000"/>
            <a:ext cx="3111609" cy="23129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11" descr="modliaci sa zidi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57200" y="1905000"/>
            <a:ext cx="2881101" cy="22082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10" descr="westernwailingwall5zt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5486400" y="4191000"/>
            <a:ext cx="3325813" cy="23415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6200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Kresťanstvo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7" name="Picture 23" descr="chu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1495425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8313" y="1773238"/>
            <a:ext cx="4038600" cy="47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najrozšírenejšie náboženstvo na svete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viera v jediného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Boha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spája sa s osobou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Ježiša Krista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 považovaný za Božieho syna a Spasiteľa sveta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vyznávači náboženstva -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kresťania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symbol -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kríž</a:t>
            </a:r>
            <a:endParaRPr kumimoji="0" lang="cs-CZ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9" name="Picture 15" descr="jesus-christ-shepher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752600"/>
            <a:ext cx="1866900" cy="2663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0" name="Picture 16" descr="jesus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705600" y="1752600"/>
            <a:ext cx="2019300" cy="2663825"/>
          </a:xfrm>
          <a:prstGeom prst="rect">
            <a:avLst/>
          </a:prstGeom>
          <a:noFill/>
        </p:spPr>
      </p:pic>
      <p:pic>
        <p:nvPicPr>
          <p:cNvPr id="11" name="Picture 21" descr="JesusOnCro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495800"/>
            <a:ext cx="3194050" cy="210631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6705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Kresťanstvo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7" name="Picture 23" descr="chu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1495425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57200" y="1981200"/>
            <a:ext cx="4038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posvätná kniha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Biblia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(Starý a Nový zákon)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hlava katolíckej cirkvi 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pápež (Benedikt XVI.)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sídlo vo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Vatikáne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miesta bohoslužieb - kostoly, chrámy, katedrály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sviatky 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nedeľa, Veľkonočné sviatky, Vianoce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3" name="Picture 9" descr="BenediktXVI-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43400" y="1676400"/>
            <a:ext cx="2142888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8" descr="bibli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858000" y="1752600"/>
            <a:ext cx="1760538" cy="256857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</p:pic>
      <p:pic>
        <p:nvPicPr>
          <p:cNvPr id="15" name="Picture 13" descr="Flag_of_Vatican_City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33400"/>
            <a:ext cx="1008063" cy="1008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8" name="Picture 4" descr="C:\Users\dell_vostro_001\Downloads\vanmix1 (1)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3667125"/>
            <a:ext cx="3295650" cy="3190875"/>
          </a:xfrm>
          <a:prstGeom prst="rect">
            <a:avLst/>
          </a:prstGeom>
          <a:noFill/>
        </p:spPr>
      </p:pic>
      <p:pic>
        <p:nvPicPr>
          <p:cNvPr id="1030" name="Picture 6" descr="C:\Users\dell_vostro_001\Downloads\558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4800600"/>
            <a:ext cx="2322286" cy="1625600"/>
          </a:xfrm>
          <a:prstGeom prst="rect">
            <a:avLst/>
          </a:prstGeom>
          <a:noFill/>
        </p:spPr>
      </p:pic>
      <p:pic>
        <p:nvPicPr>
          <p:cNvPr id="1032" name="Picture 8" descr="C:\Users\dell_vostro_001\Downloads\195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5029200"/>
            <a:ext cx="1838325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304800" y="228600"/>
            <a:ext cx="85344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Kresťanské náboženstvá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>
          <a:xfrm>
            <a:off x="395288" y="1916113"/>
            <a:ext cx="4710112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Tri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 hlavné kresťanské cirkvi: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katolícka: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(rímskokatolícka)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		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(gréckokatolícka)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pravoslávna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protestantská</a:t>
            </a:r>
            <a:endParaRPr kumimoji="0" lang="cs-CZ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38914" name="Picture 2" descr="C:\Users\dell_vostro_001\Downloads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1786919" cy="2438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7" name="Picture 15" descr="byzant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057400"/>
            <a:ext cx="120015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Islam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1" name="Picture 11" descr="isla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993579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 descr="C:\Users\dell_vostro_001\Downloads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410616"/>
            <a:ext cx="2190576" cy="21044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3" name="Picture 14" descr="koran-dievc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1752600"/>
            <a:ext cx="1748012" cy="23373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8" descr="Muhamma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43000" y="4419600"/>
            <a:ext cx="1371600" cy="2057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5" name="Picture 16" descr="Koran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858000" y="4408270"/>
            <a:ext cx="1487488" cy="2120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17" name="Obdĺžnik 16"/>
          <p:cNvSpPr/>
          <p:nvPr/>
        </p:nvSpPr>
        <p:spPr>
          <a:xfrm>
            <a:off x="381000" y="1828800"/>
            <a:ext cx="6248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druhé najrozšírenejšie náboženstvo na svete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viera v jediného Boha –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Alaha 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a jeho proroka</a:t>
            </a:r>
            <a:r>
              <a:rPr lang="sk-SK" sz="2000" dirty="0" smtClean="0">
                <a:solidFill>
                  <a:srgbClr val="CC3300"/>
                </a:solidFill>
                <a:latin typeface="Comic Sans MS" pitchFamily="66" charset="0"/>
              </a:rPr>
              <a:t> 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Mohameda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,</a:t>
            </a:r>
            <a:r>
              <a:rPr lang="sk-SK" sz="2000" dirty="0" smtClean="0">
                <a:solidFill>
                  <a:srgbClr val="CC3300"/>
                </a:solidFill>
                <a:latin typeface="Comic Sans MS" pitchFamily="66" charset="0"/>
              </a:rPr>
              <a:t> 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narodeného v meste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Mekka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(Saudská Arábia)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veriaci -</a:t>
            </a:r>
            <a:r>
              <a:rPr lang="sk-SK" sz="2000" dirty="0" smtClean="0">
                <a:solidFill>
                  <a:srgbClr val="CC3300"/>
                </a:solidFill>
                <a:latin typeface="Comic Sans MS" pitchFamily="66" charset="0"/>
              </a:rPr>
              <a:t>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moslimovia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nemajú kňazov, len svätých mužov a učiteľov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posvätná kniha –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Korán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2060"/>
                </a:solidFill>
                <a:latin typeface="Comic Sans MS" pitchFamily="66" charset="0"/>
              </a:rPr>
              <a:t> islamské náboženstvo je založené na tzv. piatich stĺpoch viery: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vyznanie viery, modlitba, pôst, dobročinnosť, púť do Mekky</a:t>
            </a:r>
            <a:endParaRPr lang="sk-SK" sz="20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Islam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1" name="Picture 11" descr="isla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993579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7200" y="1905000"/>
            <a:ext cx="8218487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miesto modlitieb a bohoslužieb 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mešita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sluhovia v mešite 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muezíni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(5krát za deň zvolávajú veriacich k modlitbám z vežičiek -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minaretov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pútnické miesto 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Mekka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(aspoň 1krát za život)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 descr="C:\Users\dell_vostro_001\Downloads\mesita-skalny-dom-na-chramovej-hore-v-jeruzale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352800"/>
            <a:ext cx="2557462" cy="19190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352800"/>
            <a:ext cx="2971800" cy="192521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3962400" y="3733800"/>
            <a:ext cx="1295400" cy="11430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BlokTextu 18"/>
          <p:cNvSpPr txBox="1"/>
          <p:nvPr/>
        </p:nvSpPr>
        <p:spPr>
          <a:xfrm>
            <a:off x="381000" y="5410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Posvätný kameň – </a:t>
            </a:r>
            <a:r>
              <a:rPr lang="sk-SK" b="1" dirty="0" err="1" smtClean="0">
                <a:solidFill>
                  <a:srgbClr val="FFFF00"/>
                </a:solidFill>
                <a:latin typeface="Comic Sans MS" pitchFamily="66" charset="0"/>
              </a:rPr>
              <a:t>kába</a:t>
            </a:r>
            <a:r>
              <a:rPr lang="sk-SK" b="1" dirty="0" smtClean="0">
                <a:solidFill>
                  <a:srgbClr val="FFFF00"/>
                </a:solidFill>
                <a:latin typeface="Comic Sans MS" pitchFamily="66" charset="0"/>
              </a:rPr>
              <a:t>,</a:t>
            </a:r>
            <a:r>
              <a:rPr lang="sk-SK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ktorý musia pútnici v </a:t>
            </a:r>
            <a:r>
              <a:rPr lang="sk-SK" b="1" dirty="0" smtClean="0">
                <a:solidFill>
                  <a:srgbClr val="FFFF00"/>
                </a:solidFill>
                <a:latin typeface="Comic Sans MS" pitchFamily="66" charset="0"/>
              </a:rPr>
              <a:t>Mekke</a:t>
            </a: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sedemkrát obísť v bielom odeve, ktorý pozostáva z jedného kusa látky. Muži si holia hlavy, ženy ich majú zahalené. Prvé tri okruhy absolvujú behom.</a:t>
            </a:r>
          </a:p>
          <a:p>
            <a:endParaRPr lang="sk-SK" dirty="0"/>
          </a:p>
        </p:txBody>
      </p:sp>
      <p:pic>
        <p:nvPicPr>
          <p:cNvPr id="20" name="Picture 13" descr="burk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274224" y="3352800"/>
            <a:ext cx="2563350" cy="19145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315200" y="47244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1400" b="1" dirty="0" smtClean="0">
                <a:solidFill>
                  <a:srgbClr val="FFFF00"/>
                </a:solidFill>
              </a:rPr>
              <a:t>BURKA </a:t>
            </a:r>
            <a:r>
              <a:rPr lang="sk-SK" sz="1400" b="1" dirty="0">
                <a:solidFill>
                  <a:srgbClr val="FFFF00"/>
                </a:solidFill>
              </a:rPr>
              <a:t>– ženská prikrývka hlavy</a:t>
            </a:r>
            <a:endParaRPr lang="cs-CZ" sz="1400" b="1" dirty="0">
              <a:solidFill>
                <a:srgbClr val="FFFF00"/>
              </a:solidFill>
            </a:endParaRPr>
          </a:p>
        </p:txBody>
      </p:sp>
      <p:cxnSp>
        <p:nvCxnSpPr>
          <p:cNvPr id="13" name="Rovná spojovacia šípka 12"/>
          <p:cNvCxnSpPr/>
          <p:nvPr/>
        </p:nvCxnSpPr>
        <p:spPr>
          <a:xfrm flipV="1">
            <a:off x="2819400" y="4724400"/>
            <a:ext cx="1219200" cy="7620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  <p:bldP spid="18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Islam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1" name="Picture 11" descr="isla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993579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bdĺžnik 11"/>
          <p:cNvSpPr/>
          <p:nvPr/>
        </p:nvSpPr>
        <p:spPr>
          <a:xfrm>
            <a:off x="381000" y="1905000"/>
            <a:ext cx="83058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moslimovia sa modlia 5 x denne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počas </a:t>
            </a:r>
            <a:r>
              <a:rPr lang="sk-SK" sz="2400" b="1" dirty="0" err="1" smtClean="0">
                <a:solidFill>
                  <a:srgbClr val="FFFF00"/>
                </a:solidFill>
                <a:latin typeface="Comic Sans MS" pitchFamily="66" charset="0"/>
              </a:rPr>
              <a:t>ramadánu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– (deviaty mesiac v islamskom kalendári) sa drží prísny pôst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moslimské náboženstvo nemá kňazov ani duchovenstvo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modlitbu vedie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sk-SK" sz="2400" b="1" dirty="0" err="1" smtClean="0">
                <a:solidFill>
                  <a:srgbClr val="FFFF00"/>
                </a:solidFill>
                <a:latin typeface="Comic Sans MS" pitchFamily="66" charset="0"/>
              </a:rPr>
              <a:t>imám</a:t>
            </a:r>
            <a:endParaRPr lang="sk-SK" sz="2400" b="1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islam povoľuje mať viac manželiek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zakazuje piť alkoholické nápoje, jesť bravčové mäso a   hrať hazardné hry</a:t>
            </a:r>
          </a:p>
        </p:txBody>
      </p:sp>
      <p:pic>
        <p:nvPicPr>
          <p:cNvPr id="13" name="Picture 27" descr="bot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191000"/>
            <a:ext cx="123580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ovná spojnica 14"/>
          <p:cNvCxnSpPr/>
          <p:nvPr/>
        </p:nvCxnSpPr>
        <p:spPr>
          <a:xfrm rot="5400000" flipH="1" flipV="1">
            <a:off x="3733800" y="4495800"/>
            <a:ext cx="182880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rot="16200000" flipH="1">
            <a:off x="3810000" y="4495800"/>
            <a:ext cx="182880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648200"/>
            <a:ext cx="1905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Rovná spojnica 22"/>
          <p:cNvCxnSpPr/>
          <p:nvPr/>
        </p:nvCxnSpPr>
        <p:spPr>
          <a:xfrm>
            <a:off x="990600" y="4648200"/>
            <a:ext cx="1905000" cy="1295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990600" y="4648200"/>
            <a:ext cx="1905000" cy="1295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43434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Rovná spojnica 26"/>
          <p:cNvCxnSpPr/>
          <p:nvPr/>
        </p:nvCxnSpPr>
        <p:spPr>
          <a:xfrm rot="16200000" flipH="1">
            <a:off x="6629400" y="4343400"/>
            <a:ext cx="1524000" cy="1524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rot="5400000" flipH="1" flipV="1">
            <a:off x="6629400" y="4343400"/>
            <a:ext cx="1524000" cy="1524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Mágia </a:t>
            </a:r>
            <a:r>
              <a:rPr lang="sk-SK" dirty="0" smtClean="0"/>
              <a:t> - abstraktná metóda ako sa zmocniť  vonkajšieho sveta, ovládnuť prírodné javy, iných ľudí cez nadprirodzené schopnosti čl.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Okultizmus </a:t>
            </a:r>
            <a:r>
              <a:rPr lang="sk-SK" dirty="0" smtClean="0"/>
              <a:t> - náuka  založená na viere v  skryté tajomné sily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Ezoterika</a:t>
            </a:r>
            <a:r>
              <a:rPr lang="sk-SK" dirty="0" smtClean="0"/>
              <a:t>  -  viera  vo  vnútorné sily  človeka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094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304800"/>
            <a:ext cx="7620000" cy="25908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SVETOVÉ NÁBOŽENSTVÁ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5" name="Picture 8" descr="j03009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953000"/>
            <a:ext cx="15875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j01955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648200"/>
            <a:ext cx="1476375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j03010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799" y="3048000"/>
            <a:ext cx="2070989" cy="15240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304800"/>
            <a:ext cx="7620000" cy="15240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Čo je náboženstvo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57200" y="1828800"/>
            <a:ext cx="8229600" cy="295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náboženstvo je uctievanie boha, v dávnej minulosti viacerých bohov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 dôležitou súčasťou života väčšiny ľudí, snaží sa odpovedať na otázku, aký je zmysel ľudského života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viera, že za dobré skutky na tejto Zemi bude človek raz odmenený a za zlé skutky potrestaný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každé náboženstvo hlása, že človek by mal konať dobré skutky, voči ľuďom a všetkým ostatným tvorom na tejto planéte by sa mal správať ohľaduplne, s úctou a láskou</a:t>
            </a:r>
            <a:endParaRPr kumimoji="0" lang="cs-CZ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3" name="Picture 7" descr="jesus-cros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4724400"/>
            <a:ext cx="3624687" cy="18938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4" name="Picture 8" descr="jesus-wept-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724400"/>
            <a:ext cx="2264905" cy="18891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Vodorovný zvitok 6"/>
          <p:cNvSpPr/>
          <p:nvPr/>
        </p:nvSpPr>
        <p:spPr>
          <a:xfrm>
            <a:off x="304800" y="609600"/>
            <a:ext cx="8458200" cy="56388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NÁBOŽENSTVÁ SVETA: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(polyteizmus – uctievanie mnohých Bohov)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Monoteizmus – uctievanie 1 boha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Hinduizmus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             </a:t>
            </a:r>
            <a:r>
              <a:rPr lang="sk-SK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filozoficko</a:t>
            </a: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náboženské                           </a:t>
            </a:r>
            <a:b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</a:b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                       smery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Budhizmus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		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Hinduizmus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0" name="Picture 22" descr="shiv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7200"/>
            <a:ext cx="1157287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dell_vostro_001\Downloads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57200"/>
            <a:ext cx="1040301" cy="1095375"/>
          </a:xfrm>
          <a:prstGeom prst="rect">
            <a:avLst/>
          </a:prstGeom>
          <a:noFill/>
        </p:spPr>
      </p:pic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381000" y="1905000"/>
            <a:ext cx="8382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patrí k </a:t>
            </a:r>
            <a:r>
              <a:rPr kumimoji="0" 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najstaršímsúčasným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náboženstvám na svete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je tretím najväčším náboženstvom sveta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vyznávači tohto náboženstva sa nazývajú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hinduisti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vznikol v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Indii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nemá zakladateľa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učenie je spísané v knihách, ktoré sa nazývajú </a:t>
            </a:r>
            <a:r>
              <a:rPr lang="sk-SK" sz="2400" b="1" dirty="0" err="1" smtClean="0">
                <a:solidFill>
                  <a:srgbClr val="FFFF00"/>
                </a:solidFill>
                <a:latin typeface="Comic Sans MS" pitchFamily="66" charset="0"/>
              </a:rPr>
              <a:t>védy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hlavná trojica božstiev: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</a:t>
            </a:r>
            <a:r>
              <a:rPr kumimoji="0" lang="sk-SK" sz="2400" b="1" i="0" u="none" strike="noStrike" kern="1200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Brahma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	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(stvoriteľ)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					</a:t>
            </a:r>
            <a:r>
              <a:rPr kumimoji="0" lang="sk-SK" sz="2400" b="1" i="0" u="none" strike="noStrike" kern="1200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Višna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	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(uchovávateľ)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					</a:t>
            </a:r>
            <a:r>
              <a:rPr kumimoji="0" lang="sk-SK" sz="2400" b="1" i="0" u="none" strike="noStrike" kern="1200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Šiva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(ničiteľ)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často sú zobrazovaní s viacerými hlavami a rukami, čo symbolizuje ich moc</a:t>
            </a:r>
          </a:p>
        </p:txBody>
      </p:sp>
      <p:pic>
        <p:nvPicPr>
          <p:cNvPr id="20" name="Picture 16" descr="Brahma0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38200" y="4606322"/>
            <a:ext cx="1539875" cy="19865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438400" y="6324600"/>
            <a:ext cx="8274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FFFF00"/>
                </a:solidFill>
                <a:latin typeface="Comic Sans MS" pitchFamily="66" charset="0"/>
              </a:rPr>
              <a:t>Brahma</a:t>
            </a:r>
            <a:endParaRPr lang="cs-CZ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22" name="Picture 19" descr="vishn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4619819"/>
            <a:ext cx="1475363" cy="1955606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486400" y="6324600"/>
            <a:ext cx="6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FFFF00"/>
                </a:solidFill>
                <a:latin typeface="Comic Sans MS" pitchFamily="66" charset="0"/>
              </a:rPr>
              <a:t>Višna</a:t>
            </a:r>
            <a:endParaRPr lang="cs-CZ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24" name="Picture 12" descr="Shiv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705600" y="4629529"/>
            <a:ext cx="1447800" cy="19559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8305800" y="6324600"/>
            <a:ext cx="545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FFFF00"/>
                </a:solidFill>
                <a:latin typeface="Comic Sans MS" pitchFamily="66" charset="0"/>
              </a:rPr>
              <a:t>Šiva</a:t>
            </a:r>
            <a:endParaRPr lang="cs-CZ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build="p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Hinduizmus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0" name="Picture 22" descr="shiv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7200"/>
            <a:ext cx="1157287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dell_vostro_001\Downloads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57200"/>
            <a:ext cx="1040301" cy="1095375"/>
          </a:xfrm>
          <a:prstGeom prst="rect">
            <a:avLst/>
          </a:prstGeom>
          <a:noFill/>
        </p:spPr>
      </p:pic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57200" y="2286000"/>
            <a:ext cx="8382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k najznámejším posvätným miestam hinduistov patrí rieka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Ganga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    pohorie 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Himaláje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Comic Sans MS" pitchFamily="66" charset="0"/>
              </a:rPr>
              <a:t>do učenia jedincov zasväcuje učiteľ -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guru</a:t>
            </a:r>
            <a:endParaRPr kumimoji="0" lang="sk-SK" sz="2400" b="1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skutky človeka sa označujú ako </a:t>
            </a:r>
            <a:r>
              <a:rPr lang="sk-SK" sz="2400" b="1" dirty="0" err="1" smtClean="0">
                <a:solidFill>
                  <a:srgbClr val="FFFF00"/>
                </a:solidFill>
                <a:latin typeface="Comic Sans MS" pitchFamily="66" charset="0"/>
              </a:rPr>
              <a:t>karma</a:t>
            </a:r>
            <a:endParaRPr lang="sk-SK" sz="2400" b="1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2060"/>
                </a:solidFill>
                <a:latin typeface="Comic Sans MS" pitchFamily="66" charset="0"/>
              </a:rPr>
              <a:t> základnou životnou filozofiou je viera, že smrťou sa život nekončí, pokračuje 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v prevtelení –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reinkarnáciu 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(aj zvieraciu)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nemá kňazov, len učiteľov a duchovných vodcov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cs-CZ" sz="24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typická pre hinduistov je tolerancia (vzájomné rešpektovanie) aj úcta ku zvieratám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kravy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– posvätné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hinduizmus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zakazuje konzumáciu hovädzieho mäsa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strava hinduistov je prevažne vegetariánska</a:t>
            </a:r>
            <a:endParaRPr lang="cs-CZ" sz="2400" dirty="0" smtClean="0">
              <a:solidFill>
                <a:srgbClr val="003366"/>
              </a:solidFill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Budhizmus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5" descr="dharma_whe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33400"/>
            <a:ext cx="10795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 descr="j03009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57200"/>
            <a:ext cx="1223962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5"/>
          <p:cNvSpPr txBox="1">
            <a:spLocks noChangeArrowheads="1"/>
          </p:cNvSpPr>
          <p:nvPr/>
        </p:nvSpPr>
        <p:spPr>
          <a:xfrm>
            <a:off x="609600" y="1905000"/>
            <a:ext cx="8229600" cy="51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vznikol takisto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 Indii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odmieta vrstvu privilegovaných kňazov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hlavná úloha budhizmu – 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osloviť jedinca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za zakladateľa sa považuje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Budhu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Budhizmus pozná viacerých bohov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 rozšírené hlavne vo </a:t>
            </a:r>
            <a:r>
              <a:rPr kumimoji="0" lang="sk-SK" sz="2400" b="1" i="0" u="none" strike="noStrike" kern="1200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východnej  Ázii</a:t>
            </a:r>
            <a:r>
              <a:rPr kumimoji="0" lang="sk-SK" sz="2400" b="1" i="0" u="none" strike="noStrike" kern="1200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(Čína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, Tibet, Japonsko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Mongolsko, Vietnam… 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kumimoji="0" lang="sk-SK" sz="2400" b="0" i="0" u="none" strike="noStrike" kern="1200" cap="none" spc="0" normalizeH="0" baseline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" name="Picture 12" descr="mapa-rodisko budh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419600"/>
            <a:ext cx="1143000" cy="166181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581400" y="6248400"/>
            <a:ext cx="17906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>
                <a:solidFill>
                  <a:srgbClr val="FFFF00"/>
                </a:solidFill>
              </a:rPr>
              <a:t>Rodisko Budhu v Indii</a:t>
            </a:r>
            <a:endParaRPr lang="cs-CZ" sz="1400" b="1" dirty="0">
              <a:solidFill>
                <a:srgbClr val="FFFF00"/>
              </a:solidFill>
            </a:endParaRPr>
          </a:p>
        </p:txBody>
      </p:sp>
      <p:pic>
        <p:nvPicPr>
          <p:cNvPr id="22" name="Picture 8" descr="Buddha1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838200" y="4495800"/>
            <a:ext cx="1219200" cy="16757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381000" y="6248400"/>
            <a:ext cx="21416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FFFF00"/>
                </a:solidFill>
              </a:rPr>
              <a:t>Sidhárta</a:t>
            </a:r>
            <a:r>
              <a:rPr lang="sk-SK" sz="1400" b="1" dirty="0">
                <a:solidFill>
                  <a:srgbClr val="FFFF00"/>
                </a:solidFill>
              </a:rPr>
              <a:t> </a:t>
            </a:r>
            <a:r>
              <a:rPr lang="sk-SK" sz="1400" b="1" dirty="0" err="1">
                <a:solidFill>
                  <a:srgbClr val="FFFF00"/>
                </a:solidFill>
              </a:rPr>
              <a:t>Gautama</a:t>
            </a:r>
            <a:r>
              <a:rPr lang="sk-SK" sz="1400" b="1" dirty="0">
                <a:solidFill>
                  <a:srgbClr val="FFFF00"/>
                </a:solidFill>
              </a:rPr>
              <a:t> - Budha</a:t>
            </a:r>
            <a:endParaRPr lang="cs-CZ" sz="1400" b="1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495800"/>
            <a:ext cx="2057400" cy="194517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26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760"/>
                            </p:stCondLst>
                            <p:childTnLst>
                              <p:par>
                                <p:cTn id="6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64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uiExpand="1" build="p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Budhizmus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5" descr="dharma_whe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33400"/>
            <a:ext cx="10795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 descr="j03009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57200"/>
            <a:ext cx="1223962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7" descr="budhsit_monk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219200" y="1828800"/>
            <a:ext cx="3281363" cy="2317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524000" y="4267200"/>
            <a:ext cx="27275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600" b="1" dirty="0">
                <a:solidFill>
                  <a:srgbClr val="FFFF00"/>
                </a:solidFill>
              </a:rPr>
              <a:t>budhistickí mnísi pri meditácii</a:t>
            </a:r>
            <a:endParaRPr lang="cs-CZ" sz="1600" b="1" dirty="0">
              <a:solidFill>
                <a:srgbClr val="FFFF00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096000" y="4267200"/>
            <a:ext cx="13506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600" b="1" dirty="0" smtClean="0">
                <a:solidFill>
                  <a:srgbClr val="FFFF00"/>
                </a:solidFill>
              </a:rPr>
              <a:t>mníšsky odev</a:t>
            </a:r>
            <a:endParaRPr lang="cs-CZ" sz="1600" b="1" dirty="0">
              <a:solidFill>
                <a:srgbClr val="FFFF00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533400" y="45720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Budhizmus preberá z tradície vieru v odplatu dobrých a zlých činov – KARMA a učenie o kolobehu života</a:t>
            </a:r>
          </a:p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Budhisti sa zhromažďujú, aby recitovali posvätné texty, modlili sa k božstvám, uctievali sochy a obrazy Budhu</a:t>
            </a:r>
          </a:p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základný písomný zdroj – </a:t>
            </a:r>
            <a:r>
              <a:rPr lang="sk-SK" b="1" dirty="0" smtClean="0">
                <a:solidFill>
                  <a:srgbClr val="FFFF00"/>
                </a:solidFill>
                <a:latin typeface="Comic Sans MS" pitchFamily="66" charset="0"/>
              </a:rPr>
              <a:t>TRI KOŠE MÚDROSTI</a:t>
            </a:r>
          </a:p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Budhizmus prebral z hinduizmu princíp prevtelenia</a:t>
            </a:r>
          </a:p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Cieľom je dosiahnuť </a:t>
            </a:r>
            <a:r>
              <a:rPr lang="sk-SK" b="1" dirty="0" smtClean="0">
                <a:solidFill>
                  <a:srgbClr val="FFFF00"/>
                </a:solidFill>
                <a:latin typeface="Comic Sans MS" pitchFamily="66" charset="0"/>
              </a:rPr>
              <a:t>nirvánu – vyslobodenie z kolobehu života, spasenie</a:t>
            </a:r>
            <a:endParaRPr lang="sk-SK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919</Words>
  <Application>Microsoft Office PowerPoint</Application>
  <PresentationFormat>Prezentácia na obrazovke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4" baseType="lpstr">
      <vt:lpstr>Arial</vt:lpstr>
      <vt:lpstr>Calibri</vt:lpstr>
      <vt:lpstr>Comic Sans MS</vt:lpstr>
      <vt:lpstr>Wingdings</vt:lpstr>
      <vt:lpstr>Motív Office</vt:lpstr>
      <vt:lpstr>Kresťanská  filozofia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PC_JL</dc:creator>
  <cp:lastModifiedBy>student</cp:lastModifiedBy>
  <cp:revision>112</cp:revision>
  <dcterms:created xsi:type="dcterms:W3CDTF">2011-01-22T21:17:01Z</dcterms:created>
  <dcterms:modified xsi:type="dcterms:W3CDTF">2021-05-05T10:17:11Z</dcterms:modified>
</cp:coreProperties>
</file>