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81" r:id="rId9"/>
    <p:sldId id="282" r:id="rId10"/>
    <p:sldId id="275" r:id="rId11"/>
    <p:sldId id="280" r:id="rId12"/>
    <p:sldId id="265" r:id="rId13"/>
    <p:sldId id="273" r:id="rId14"/>
    <p:sldId id="274" r:id="rId15"/>
    <p:sldId id="276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FF99"/>
    <a:srgbClr val="FF99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393" autoAdjust="0"/>
  </p:normalViewPr>
  <p:slideViewPr>
    <p:cSldViewPr>
      <p:cViewPr varScale="1">
        <p:scale>
          <a:sx n="59" d="100"/>
          <a:sy n="5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4B0E-5224-4D07-99DB-E8C08D25E6D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1EFF8-FFBE-4FC5-AA4B-7EDCDAAD23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3B41E-715F-41B8-98C7-D7147D81739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D2C593-736D-44AF-8AA2-1C8AC65071E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FAEB5-7AE9-4AE5-8D46-403ECA11C1B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341E6-1ED8-446F-B74F-0640563022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9E76C-4198-48C5-AB53-12E5CBD01B9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9643D-CA76-4622-8429-1A3B59FBDC9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92998-7633-4BE3-80D6-4C1E2E0AEF0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EE411-F50E-4D59-AC23-60EFCE34008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15DE-9E91-41EE-96D1-4E0248762D7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D9682-99A0-4C0F-BDC2-CB0FD05A2C9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66FF"/>
            </a:gs>
            <a:gs pos="50000">
              <a:srgbClr val="CCFF99"/>
            </a:gs>
            <a:gs pos="100000">
              <a:srgbClr val="CC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823CA1-7C92-4EE6-A046-2E49D6DADDE2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72400" cy="2879725"/>
          </a:xfrm>
        </p:spPr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Obvod a obsah rovinných útvarov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4797425"/>
            <a:ext cx="6400800" cy="1752600"/>
          </a:xfrm>
        </p:spPr>
        <p:txBody>
          <a:bodyPr/>
          <a:lstStyle/>
          <a:p>
            <a:pPr algn="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sk-SK" sz="72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Príklady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sz="32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472112"/>
          </a:xfrm>
        </p:spPr>
        <p:txBody>
          <a:bodyPr/>
          <a:lstStyle/>
          <a:p>
            <a:pPr marL="365125" indent="0">
              <a:buFontTx/>
              <a:buNone/>
            </a:pPr>
            <a:r>
              <a:rPr lang="sk-SK" sz="2800" b="1"/>
              <a:t>Vypočítajte obvod a obsah rovnoramenného trojuholníka ABC, ak základňa trojuholníka má dĺžku 12 cm, ramená sú dlhé 15 cm a výška na základňu má dĺžku 148 mm.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2339975" y="4149725"/>
            <a:ext cx="3097213" cy="2525713"/>
            <a:chOff x="1474" y="2614"/>
            <a:chExt cx="1951" cy="1591"/>
          </a:xfrm>
        </p:grpSpPr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1610" y="397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H="1">
              <a:off x="1610" y="2614"/>
              <a:ext cx="816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2426" y="2614"/>
              <a:ext cx="772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2154" y="3974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latin typeface="Tahoma" pitchFamily="34" charset="0"/>
                </a:rPr>
                <a:t>12 cm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2835" y="3158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latin typeface="Tahoma" pitchFamily="34" charset="0"/>
                </a:rPr>
                <a:t>15 cm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1474" y="3158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latin typeface="Tahoma" pitchFamily="34" charset="0"/>
                </a:rPr>
                <a:t>15 cm</a:t>
              </a:r>
            </a:p>
          </p:txBody>
        </p:sp>
      </p:grp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851275" y="4149725"/>
            <a:ext cx="0" cy="2159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276600" y="5516563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latin typeface="Tahoma" pitchFamily="34" charset="0"/>
              </a:rPr>
              <a:t>148 mm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Príklad na výpočet obsahu a obvodu lichobežníka.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endParaRPr lang="sk-SK" sz="2800" b="1">
              <a:solidFill>
                <a:schemeClr val="accent2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Vypočítajte: obsah a obvod lichobežníka ak:</a:t>
            </a:r>
          </a:p>
          <a:p>
            <a:pPr marL="609600" indent="-609600" algn="ctr">
              <a:buFontTx/>
              <a:buNone/>
            </a:pPr>
            <a:endParaRPr lang="sk-SK" sz="2800" b="1">
              <a:solidFill>
                <a:schemeClr val="accent2"/>
              </a:solidFill>
            </a:endParaRP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 a = 12cm</a:t>
            </a: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b = 6cm</a:t>
            </a: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   c = 8,5cm</a:t>
            </a: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d = 7cm</a:t>
            </a:r>
          </a:p>
          <a:p>
            <a:pPr marL="609600" indent="-609600" algn="ctr">
              <a:buFontTx/>
              <a:buNone/>
            </a:pPr>
            <a:r>
              <a:rPr lang="sk-SK" sz="2800" b="1">
                <a:solidFill>
                  <a:schemeClr val="accent2"/>
                </a:solidFill>
              </a:rPr>
              <a:t> v = 4cm.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24175"/>
            <a:ext cx="8229600" cy="1143000"/>
          </a:xfrm>
        </p:spPr>
        <p:txBody>
          <a:bodyPr/>
          <a:lstStyle/>
          <a:p>
            <a:r>
              <a:rPr lang="sk-SK" sz="72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Príklady z praxe</a:t>
            </a:r>
            <a:r>
              <a:rPr lang="sk-SK" sz="40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686800" cy="6119813"/>
          </a:xfrm>
        </p:spPr>
        <p:txBody>
          <a:bodyPr/>
          <a:lstStyle/>
          <a:p>
            <a:pPr>
              <a:buFontTx/>
              <a:buNone/>
            </a:pPr>
            <a:r>
              <a:rPr lang="sk-SK">
                <a:solidFill>
                  <a:schemeClr val="accent2"/>
                </a:solidFill>
              </a:rPr>
              <a:t>Vypočítajte obsah čela strechy ak:</a:t>
            </a:r>
          </a:p>
          <a:p>
            <a:pPr>
              <a:buFontTx/>
              <a:buNone/>
            </a:pPr>
            <a:r>
              <a:rPr lang="sk-SK">
                <a:solidFill>
                  <a:schemeClr val="accent2"/>
                </a:solidFill>
              </a:rPr>
              <a:t>a = 200 m</a:t>
            </a:r>
          </a:p>
          <a:p>
            <a:pPr>
              <a:buFontTx/>
              <a:buNone/>
            </a:pPr>
            <a:r>
              <a:rPr lang="sk-SK">
                <a:solidFill>
                  <a:schemeClr val="accent2"/>
                </a:solidFill>
              </a:rPr>
              <a:t>v</a:t>
            </a:r>
            <a:r>
              <a:rPr lang="sk-SK" sz="1400">
                <a:solidFill>
                  <a:schemeClr val="accent2"/>
                </a:solidFill>
              </a:rPr>
              <a:t>a</a:t>
            </a:r>
            <a:r>
              <a:rPr lang="sk-SK">
                <a:solidFill>
                  <a:schemeClr val="accent2"/>
                </a:solidFill>
              </a:rPr>
              <a:t> = 60 cm   </a:t>
            </a:r>
          </a:p>
          <a:p>
            <a:pPr>
              <a:buFontTx/>
              <a:buNone/>
            </a:pPr>
            <a:endParaRPr lang="sk-SK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sk-SK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sk-SK" b="1" i="1" u="sng" baseline="30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sk-SK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</a:t>
            </a:r>
            <a:endParaRPr lang="sk-SK" sz="2400" b="1" i="1">
              <a:solidFill>
                <a:srgbClr val="FF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836613"/>
            <a:ext cx="4438650" cy="2962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sk-SK"/>
          </a:p>
          <a:p>
            <a:pPr algn="r">
              <a:buFontTx/>
              <a:buNone/>
            </a:pPr>
            <a:endParaRPr lang="sk-SK"/>
          </a:p>
          <a:p>
            <a:pPr algn="r">
              <a:buFontTx/>
              <a:buNone/>
            </a:pPr>
            <a:endParaRPr lang="sk-SK"/>
          </a:p>
        </p:txBody>
      </p:sp>
      <p:sp>
        <p:nvSpPr>
          <p:cNvPr id="68612" name="WordArt 4"/>
          <p:cNvSpPr>
            <a:spLocks noChangeArrowheads="1" noChangeShapeType="1" noTextEdit="1"/>
          </p:cNvSpPr>
          <p:nvPr/>
        </p:nvSpPr>
        <p:spPr bwMode="auto">
          <a:xfrm>
            <a:off x="1476375" y="1484313"/>
            <a:ext cx="6119813" cy="35290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sk-SK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Ďakujem za pozornosť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Štvorec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2987675" cy="1541463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sk-SK" sz="2800"/>
              <a:t> - Obvod  štvorca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sk-SK" sz="2800"/>
          </a:p>
          <a:p>
            <a:pPr algn="ctr">
              <a:lnSpc>
                <a:spcPct val="80000"/>
              </a:lnSpc>
              <a:buFontTx/>
              <a:buNone/>
            </a:pPr>
            <a:r>
              <a:rPr lang="sk-SK" sz="4000" b="1" i="1">
                <a:solidFill>
                  <a:srgbClr val="FF0000"/>
                </a:solidFill>
              </a:rPr>
              <a:t>o = 4 . a</a:t>
            </a:r>
          </a:p>
          <a:p>
            <a:pPr>
              <a:lnSpc>
                <a:spcPct val="80000"/>
              </a:lnSpc>
            </a:pPr>
            <a:endParaRPr lang="sk-SK" sz="2800">
              <a:solidFill>
                <a:srgbClr val="FF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9388" y="3860800"/>
            <a:ext cx="31321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- </a:t>
            </a:r>
            <a:r>
              <a:rPr lang="sk-SK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Obsah  štvorca</a:t>
            </a:r>
          </a:p>
          <a:p>
            <a:pPr algn="ctr"/>
            <a:endParaRPr lang="sk-SK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= a . 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356100" y="5805488"/>
            <a:ext cx="4103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/>
              <a:t>	</a:t>
            </a:r>
            <a:endParaRPr lang="sk-SK" sz="2800">
              <a:solidFill>
                <a:srgbClr val="FF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84888" y="1773238"/>
            <a:ext cx="2016125" cy="17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640513" y="3665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    a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151813" y="2439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Obdĺžnik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4437063"/>
            <a:ext cx="33845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Obsah  obdĺžnika</a:t>
            </a:r>
          </a:p>
          <a:p>
            <a:endParaRPr lang="sk-SK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= a . b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23850" y="1989138"/>
            <a:ext cx="31686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Obvod obdĺžnika</a:t>
            </a:r>
          </a:p>
          <a:p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 = 2.(a + b)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643438" y="5516563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292725" y="1773238"/>
            <a:ext cx="2879725" cy="17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351588" y="3736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  a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88350" y="24399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Kosoštvorec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3850" y="1916113"/>
            <a:ext cx="4572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Obvod  kosoštvorca</a:t>
            </a:r>
          </a:p>
          <a:p>
            <a:pPr algn="ctr"/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 = 4 . a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23850" y="4005263"/>
            <a:ext cx="4572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Obsah  kosoštvorca</a:t>
            </a:r>
          </a:p>
          <a:p>
            <a:pPr algn="ctr"/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S= a . v</a:t>
            </a:r>
            <a:r>
              <a:rPr lang="sk-SK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292725" y="501332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/>
              <a:t>	</a:t>
            </a:r>
            <a:endParaRPr lang="sk-SK" sz="2800">
              <a:solidFill>
                <a:srgbClr val="FF0000"/>
              </a:solidFill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416550" y="37893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  a</a:t>
            </a:r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 rot="8761524">
            <a:off x="4284663" y="1412875"/>
            <a:ext cx="3446462" cy="23764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sk-SK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5364163" y="16287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0665" name="Arc 9"/>
          <p:cNvSpPr>
            <a:spLocks/>
          </p:cNvSpPr>
          <p:nvPr/>
        </p:nvSpPr>
        <p:spPr bwMode="auto">
          <a:xfrm>
            <a:off x="5364163" y="2997200"/>
            <a:ext cx="360362" cy="576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343525" y="3160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.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416550" y="2297113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Kosodĺžnik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84213" y="3860800"/>
            <a:ext cx="5113338" cy="1401763"/>
          </a:xfrm>
        </p:spPr>
        <p:txBody>
          <a:bodyPr/>
          <a:lstStyle/>
          <a:p>
            <a:pPr lvl="1" algn="ctr">
              <a:buFontTx/>
              <a:buChar char="-"/>
            </a:pPr>
            <a:r>
              <a:rPr lang="sk-SK"/>
              <a:t>Obsah kosodĺžnika</a:t>
            </a:r>
          </a:p>
          <a:p>
            <a:pPr algn="ctr">
              <a:buFontTx/>
              <a:buNone/>
            </a:pPr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= a . v</a:t>
            </a:r>
            <a:r>
              <a:rPr lang="sk-SK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844675"/>
            <a:ext cx="432911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FontTx/>
              <a:buChar char="-"/>
            </a:pPr>
            <a:r>
              <a:rPr lang="sk-SK" sz="2800"/>
              <a:t>Obvod kosodĺžnika</a:t>
            </a:r>
          </a:p>
          <a:p>
            <a:pPr marL="342900" indent="-342900" algn="ctr">
              <a:spcBef>
                <a:spcPct val="20000"/>
              </a:spcBef>
            </a:pPr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 =</a:t>
            </a:r>
            <a:r>
              <a:rPr lang="sk-SK" sz="4000">
                <a:solidFill>
                  <a:srgbClr val="FF0000"/>
                </a:solidFill>
              </a:rPr>
              <a:t> </a:t>
            </a:r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2.(a + b)</a:t>
            </a:r>
          </a:p>
          <a:p>
            <a:pPr marL="342900" indent="-342900" algn="ctr">
              <a:spcBef>
                <a:spcPct val="20000"/>
              </a:spcBef>
            </a:pPr>
            <a:endParaRPr lang="sk-SK" sz="2800">
              <a:solidFill>
                <a:srgbClr val="FF0000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43438" y="530066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3563938" y="1773238"/>
            <a:ext cx="4321175" cy="1943100"/>
          </a:xfrm>
          <a:prstGeom prst="parallelogram">
            <a:avLst>
              <a:gd name="adj" fmla="val 55596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643438" y="17732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158" name="Arc 14"/>
          <p:cNvSpPr>
            <a:spLocks/>
          </p:cNvSpPr>
          <p:nvPr/>
        </p:nvSpPr>
        <p:spPr bwMode="auto">
          <a:xfrm>
            <a:off x="4643438" y="3068638"/>
            <a:ext cx="504825" cy="647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716463" y="31416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.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932363" y="3860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a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432675" y="25828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b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767263" y="22240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v</a:t>
            </a:r>
            <a:r>
              <a:rPr lang="sk-SK"/>
              <a:t>a</a:t>
            </a:r>
            <a:endParaRPr lang="sk-SK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Trojuholník</a:t>
            </a:r>
            <a:r>
              <a:rPr lang="sk-SK"/>
              <a:t> </a:t>
            </a:r>
          </a:p>
        </p:txBody>
      </p:sp>
      <p:graphicFrame>
        <p:nvGraphicFramePr>
          <p:cNvPr id="7185" name="Rectangle 17"/>
          <p:cNvGraphicFramePr>
            <a:graphicFrameLocks/>
          </p:cNvGraphicFramePr>
          <p:nvPr>
            <p:ph sz="quarter" idx="1"/>
          </p:nvPr>
        </p:nvGraphicFramePr>
        <p:xfrm>
          <a:off x="836613" y="1600200"/>
          <a:ext cx="3279775" cy="2185988"/>
        </p:xfrm>
        <a:graphic>
          <a:graphicData uri="http://schemas.openxmlformats.org/presentationml/2006/ole">
            <p:oleObj spid="_x0000_s7185" name="Rovnica" r:id="rId3" imgW="0" imgH="0" progId="Equation.3">
              <p:embed/>
            </p:oleObj>
          </a:graphicData>
        </a:graphic>
      </p:graphicFrame>
      <p:graphicFrame>
        <p:nvGraphicFramePr>
          <p:cNvPr id="7191" name="Rectangle 23"/>
          <p:cNvGraphicFramePr>
            <a:graphicFrameLocks/>
          </p:cNvGraphicFramePr>
          <p:nvPr>
            <p:ph sz="quarter" idx="2"/>
          </p:nvPr>
        </p:nvGraphicFramePr>
        <p:xfrm>
          <a:off x="5027613" y="1600200"/>
          <a:ext cx="3279775" cy="2185988"/>
        </p:xfrm>
        <a:graphic>
          <a:graphicData uri="http://schemas.openxmlformats.org/presentationml/2006/ole">
            <p:oleObj spid="_x0000_s7191" name="Rovnica" r:id="rId4" imgW="0" imgH="0" progId="Equation.3">
              <p:embed/>
            </p:oleObj>
          </a:graphicData>
        </a:graphic>
      </p:graphicFrame>
      <p:graphicFrame>
        <p:nvGraphicFramePr>
          <p:cNvPr id="7198" name="Rectangle 30"/>
          <p:cNvGraphicFramePr>
            <a:graphicFrameLocks/>
          </p:cNvGraphicFramePr>
          <p:nvPr>
            <p:ph sz="quarter" idx="3"/>
          </p:nvPr>
        </p:nvGraphicFramePr>
        <p:xfrm>
          <a:off x="457200" y="3938588"/>
          <a:ext cx="4038600" cy="2187575"/>
        </p:xfrm>
        <a:graphic>
          <a:graphicData uri="http://schemas.openxmlformats.org/presentationml/2006/ole">
            <p:oleObj spid="_x0000_s7198" name="Rovnica" r:id="rId5" imgW="0" imgH="0" progId="Equation.3">
              <p:embed/>
            </p:oleObj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-323850" y="1989138"/>
            <a:ext cx="4572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Obvod  trojuholníka</a:t>
            </a:r>
          </a:p>
          <a:p>
            <a:pPr algn="ctr"/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o = a + b + c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252413" y="4724400"/>
            <a:ext cx="5184776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Obsah  trojuholníka</a:t>
            </a:r>
          </a:p>
          <a:p>
            <a:pPr algn="ctr"/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 =</a:t>
            </a:r>
            <a:r>
              <a:rPr lang="sk-SK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sk-SK" sz="16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643438" y="5084763"/>
            <a:ext cx="3529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8106308">
            <a:off x="5230813" y="1965325"/>
            <a:ext cx="2843212" cy="28384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280150" y="34480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a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504113" y="1719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b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416550" y="1863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c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659563" y="14128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>
            <a:off x="6659563" y="2852738"/>
            <a:ext cx="504825" cy="504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711950" y="29448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.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640513" y="229552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/>
              <a:t>v</a:t>
            </a:r>
            <a:r>
              <a:rPr lang="sk-SK"/>
              <a:t>a</a:t>
            </a:r>
            <a:endParaRPr lang="sk-SK" sz="2400"/>
          </a:p>
        </p:txBody>
      </p:sp>
      <p:graphicFrame>
        <p:nvGraphicFramePr>
          <p:cNvPr id="7187" name="Rectangle 1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187" name="Rovnica" r:id="rId6" imgW="0" imgH="0" progId="Equation.3">
              <p:embed/>
            </p:oleObj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>
            <p:ph sz="quarter" idx="4"/>
          </p:nvPr>
        </p:nvGraphicFramePr>
        <p:xfrm>
          <a:off x="2700338" y="5229225"/>
          <a:ext cx="1871662" cy="1295400"/>
        </p:xfrm>
        <a:graphic>
          <a:graphicData uri="http://schemas.openxmlformats.org/presentationml/2006/ole">
            <p:oleObj spid="_x0000_s7199" name="Rovnica" r:id="rId7" imgW="2919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Lichobežník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989138"/>
            <a:ext cx="4572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Obvod  lichobežníka</a:t>
            </a:r>
          </a:p>
          <a:p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o = a + b + c + d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825" y="4292600"/>
            <a:ext cx="45720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- Obsah  lichobežníka</a:t>
            </a:r>
          </a:p>
          <a:p>
            <a:endParaRPr lang="sk-SK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sk-SK" sz="4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 = </a:t>
            </a:r>
          </a:p>
          <a:p>
            <a:endParaRPr lang="sk-SK" sz="40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651500" y="4941888"/>
            <a:ext cx="280828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</a:rPr>
              <a:t>	a // c</a:t>
            </a:r>
          </a:p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</a:rPr>
              <a:t>	b = d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 rot="10800000">
            <a:off x="5435600" y="1628775"/>
            <a:ext cx="2952750" cy="18510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567488" y="359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a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080375" y="2224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b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711950" y="1144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c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16550" y="2224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d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1403350" y="4797425"/>
          <a:ext cx="2520950" cy="1655763"/>
        </p:xfrm>
        <a:graphic>
          <a:graphicData uri="http://schemas.openxmlformats.org/presentationml/2006/ole">
            <p:oleObj spid="_x0000_s8210" name="Rovnica" r:id="rId3" imgW="571320" imgH="393480" progId="Equation.3">
              <p:embed/>
            </p:oleObj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>
            <p:ph sz="half" idx="1"/>
          </p:nvPr>
        </p:nvGraphicFramePr>
        <p:xfrm>
          <a:off x="457200" y="1600200"/>
          <a:ext cx="4038600" cy="4524375"/>
        </p:xfrm>
        <a:graphic>
          <a:graphicData uri="http://schemas.openxmlformats.org/presentationml/2006/ole">
            <p:oleObj spid="_x0000_s8212" name="Graf" r:id="rId4" imgW="4038687" imgH="4524277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D5AC-75F6-4D6C-8F86-BE2755218888}" type="datetime1">
              <a:rPr lang="sk-SK"/>
              <a:pPr/>
              <a:t>15.05.2019</a:t>
            </a:fld>
            <a:endParaRPr lang="sk-SK"/>
          </a:p>
        </p:txBody>
      </p:sp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>
          <a:xfrm>
            <a:off x="442913" y="0"/>
            <a:ext cx="8377237" cy="765175"/>
          </a:xfrm>
          <a:noFill/>
          <a:ln/>
        </p:spPr>
        <p:txBody>
          <a:bodyPr lIns="92075" tIns="46038" rIns="92075" bIns="46038" anchor="b"/>
          <a:lstStyle/>
          <a:p>
            <a:r>
              <a:rPr lang="cs-CZ" b="1" i="1">
                <a:solidFill>
                  <a:srgbClr val="CC0066"/>
                </a:solidFill>
              </a:rPr>
              <a:t>Mnohouholník  </a:t>
            </a:r>
            <a:r>
              <a:rPr lang="sk-SK" b="1" i="1">
                <a:solidFill>
                  <a:srgbClr val="CC0066"/>
                </a:solidFill>
              </a:rPr>
              <a:t>(n-uholník)</a:t>
            </a:r>
            <a:endParaRPr lang="cs-CZ">
              <a:solidFill>
                <a:srgbClr val="CC0066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684213" y="908050"/>
            <a:ext cx="3871912" cy="54737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cs-CZ" sz="3200" b="1" i="1"/>
              <a:t>Päťuholník</a:t>
            </a:r>
            <a:r>
              <a:rPr lang="cs-CZ" i="1"/>
              <a:t> (pravidelný)</a:t>
            </a:r>
            <a:endParaRPr lang="cs-CZ"/>
          </a:p>
          <a:p>
            <a:pPr>
              <a:buFontTx/>
              <a:buNone/>
            </a:pPr>
            <a:r>
              <a:rPr lang="cs-CZ" sz="1600"/>
              <a:t>                          </a:t>
            </a:r>
          </a:p>
          <a:p>
            <a:pPr>
              <a:buFontTx/>
              <a:buNone/>
            </a:pPr>
            <a:endParaRPr lang="cs-CZ" sz="1400"/>
          </a:p>
          <a:p>
            <a:pPr>
              <a:buFontTx/>
              <a:buNone/>
            </a:pPr>
            <a:endParaRPr lang="cs-CZ" sz="18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2000" b="1"/>
          </a:p>
          <a:p>
            <a:pPr>
              <a:buFontTx/>
              <a:buNone/>
            </a:pPr>
            <a:r>
              <a:rPr lang="cs-CZ" sz="2000" b="1"/>
              <a:t>A, B, C, D, E ... vrcholy p</a:t>
            </a:r>
            <a:r>
              <a:rPr lang="sk-SK" sz="2000" b="1"/>
              <a:t>äťuholníka</a:t>
            </a:r>
          </a:p>
          <a:p>
            <a:pPr>
              <a:buFontTx/>
              <a:buNone/>
            </a:pPr>
            <a:r>
              <a:rPr lang="sk-SK" sz="2000" b="1"/>
              <a:t>a ... strana </a:t>
            </a:r>
            <a:r>
              <a:rPr lang="cs-CZ" sz="2000" b="1"/>
              <a:t>p</a:t>
            </a:r>
            <a:r>
              <a:rPr lang="sk-SK" sz="2000" b="1"/>
              <a:t>äťuholníka</a:t>
            </a:r>
            <a:endParaRPr lang="sk-SK" sz="1400" b="1"/>
          </a:p>
          <a:p>
            <a:pPr>
              <a:buFontTx/>
              <a:buNone/>
            </a:pPr>
            <a:r>
              <a:rPr lang="cs-CZ" sz="2000" b="1"/>
              <a:t>o ... obvod p</a:t>
            </a:r>
            <a:r>
              <a:rPr lang="sk-SK" sz="2000" b="1"/>
              <a:t>äťuholníka</a:t>
            </a:r>
          </a:p>
          <a:p>
            <a:pPr>
              <a:buFontTx/>
              <a:buNone/>
            </a:pPr>
            <a:r>
              <a:rPr lang="sk-SK" b="1" i="1">
                <a:solidFill>
                  <a:srgbClr val="FFCC00"/>
                </a:solidFill>
              </a:rPr>
              <a:t>o = 5.a</a:t>
            </a:r>
            <a:endParaRPr lang="cs-CZ" b="1" i="1">
              <a:solidFill>
                <a:srgbClr val="FF3300"/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2475" y="908050"/>
            <a:ext cx="3756025" cy="5214938"/>
          </a:xfrm>
        </p:spPr>
        <p:txBody>
          <a:bodyPr/>
          <a:lstStyle/>
          <a:p>
            <a:pPr>
              <a:buFontTx/>
              <a:buNone/>
            </a:pPr>
            <a:r>
              <a:rPr lang="cs-CZ" sz="3200" b="1" i="1"/>
              <a:t>Šesťuholník</a:t>
            </a:r>
            <a:r>
              <a:rPr lang="cs-CZ" i="1"/>
              <a:t> (pravidelný)</a:t>
            </a:r>
            <a:endParaRPr lang="cs-CZ" sz="2000"/>
          </a:p>
          <a:p>
            <a:pPr>
              <a:buFontTx/>
              <a:buNone/>
            </a:pPr>
            <a:r>
              <a:rPr lang="cs-CZ" sz="2000"/>
              <a:t>                   </a:t>
            </a:r>
            <a:r>
              <a:rPr lang="cs-CZ" sz="1600"/>
              <a:t> </a:t>
            </a:r>
          </a:p>
          <a:p>
            <a:pPr>
              <a:buFontTx/>
              <a:buNone/>
            </a:pPr>
            <a:endParaRPr lang="cs-CZ" sz="18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r>
              <a:rPr lang="cs-CZ" sz="1600"/>
              <a:t>              </a:t>
            </a:r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endParaRPr lang="cs-CZ" sz="1600"/>
          </a:p>
          <a:p>
            <a:pPr>
              <a:buFontTx/>
              <a:buNone/>
            </a:pPr>
            <a:r>
              <a:rPr lang="cs-CZ" sz="1600"/>
              <a:t>                          </a:t>
            </a:r>
          </a:p>
          <a:p>
            <a:pPr>
              <a:buFontTx/>
              <a:buNone/>
            </a:pPr>
            <a:endParaRPr lang="cs-CZ" sz="2000" b="1"/>
          </a:p>
          <a:p>
            <a:pPr>
              <a:buFontTx/>
              <a:buNone/>
            </a:pPr>
            <a:r>
              <a:rPr lang="cs-CZ" sz="2000" b="1"/>
              <a:t>A, B, C, D, E, F ... vrcholy šesťuholníka</a:t>
            </a:r>
          </a:p>
          <a:p>
            <a:pPr>
              <a:buFontTx/>
              <a:buNone/>
            </a:pPr>
            <a:r>
              <a:rPr lang="cs-CZ" sz="2000" b="1"/>
              <a:t>a ... strana šesťuholníka</a:t>
            </a:r>
            <a:endParaRPr lang="cs-CZ" sz="1400" b="1"/>
          </a:p>
          <a:p>
            <a:pPr>
              <a:buFontTx/>
              <a:buNone/>
            </a:pPr>
            <a:r>
              <a:rPr lang="cs-CZ" sz="2000" b="1"/>
              <a:t>o ... obvod šesťuholníka</a:t>
            </a:r>
          </a:p>
          <a:p>
            <a:pPr>
              <a:buFontTx/>
              <a:buNone/>
            </a:pPr>
            <a:r>
              <a:rPr lang="sk-SK" b="1" i="1">
                <a:solidFill>
                  <a:srgbClr val="FFCC00"/>
                </a:solidFill>
              </a:rPr>
              <a:t>o = 6.a</a:t>
            </a:r>
            <a:endParaRPr lang="cs-CZ" sz="2400" b="1">
              <a:solidFill>
                <a:schemeClr val="accent2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6625" y="2405063"/>
            <a:ext cx="2055813" cy="1957387"/>
            <a:chOff x="590" y="1441"/>
            <a:chExt cx="1295" cy="1233"/>
          </a:xfrm>
        </p:grpSpPr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772" y="1612"/>
              <a:ext cx="921" cy="87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sk-SK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149" y="1441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D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590" y="1859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E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125" y="249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700" y="186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C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421" y="2501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B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61" y="250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64138" y="2365375"/>
            <a:ext cx="2043112" cy="1852613"/>
            <a:chOff x="3253" y="1432"/>
            <a:chExt cx="1287" cy="1167"/>
          </a:xfrm>
        </p:grpSpPr>
        <p:sp>
          <p:nvSpPr>
            <p:cNvPr id="12303" name="AutoShape 15"/>
            <p:cNvSpPr>
              <a:spLocks noChangeArrowheads="1"/>
            </p:cNvSpPr>
            <p:nvPr/>
          </p:nvSpPr>
          <p:spPr bwMode="auto">
            <a:xfrm>
              <a:off x="3434" y="1611"/>
              <a:ext cx="929" cy="803"/>
            </a:xfrm>
            <a:prstGeom prst="hexagon">
              <a:avLst>
                <a:gd name="adj" fmla="val 28923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sk-SK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566" y="2426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4051" y="2425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B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4355" y="1925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C</a:t>
              </a: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4034" y="143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D</a:t>
              </a: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549" y="1432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E</a:t>
              </a:r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3253" y="1933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F</a:t>
              </a:r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821" y="242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</p:grp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4292600" y="1527175"/>
            <a:ext cx="0" cy="47482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E138-8083-43EF-856F-1859F09E1A96}" type="datetime1">
              <a:rPr lang="sk-SK"/>
              <a:pPr/>
              <a:t>15.05.2019</a:t>
            </a:fld>
            <a:endParaRPr lang="sk-SK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583487" cy="4903787"/>
          </a:xfrm>
        </p:spPr>
        <p:txBody>
          <a:bodyPr/>
          <a:lstStyle/>
          <a:p>
            <a:pPr>
              <a:buFontTx/>
              <a:buNone/>
            </a:pPr>
            <a:r>
              <a:rPr lang="cs-CZ" b="1" i="1"/>
              <a:t>Kružnica</a:t>
            </a:r>
            <a:r>
              <a:rPr lang="cs-CZ"/>
              <a:t>                                   </a:t>
            </a:r>
            <a:r>
              <a:rPr lang="cs-CZ" b="1" i="1"/>
              <a:t>Kruh</a:t>
            </a:r>
            <a:endParaRPr lang="cs-CZ"/>
          </a:p>
          <a:p>
            <a:pPr>
              <a:buFontTx/>
              <a:buNone/>
            </a:pPr>
            <a:r>
              <a:rPr lang="cs-CZ" sz="2000" b="1"/>
              <a:t>	</a:t>
            </a:r>
            <a:endParaRPr lang="cs-CZ" sz="1800" b="1"/>
          </a:p>
          <a:p>
            <a:pPr>
              <a:buFontTx/>
              <a:buNone/>
            </a:pPr>
            <a:endParaRPr lang="cs-CZ" sz="1200" b="1"/>
          </a:p>
          <a:p>
            <a:pPr>
              <a:buFontTx/>
              <a:buNone/>
            </a:pPr>
            <a:endParaRPr lang="cs-CZ" sz="2000"/>
          </a:p>
          <a:p>
            <a:pPr>
              <a:buFontTx/>
              <a:buNone/>
            </a:pPr>
            <a:endParaRPr lang="cs-CZ" sz="2000"/>
          </a:p>
          <a:p>
            <a:pPr>
              <a:buFontTx/>
              <a:buNone/>
            </a:pPr>
            <a:endParaRPr lang="cs-CZ" sz="2000"/>
          </a:p>
          <a:p>
            <a:pPr>
              <a:buFontTx/>
              <a:buNone/>
            </a:pPr>
            <a:r>
              <a:rPr lang="cs-CZ" sz="2000"/>
              <a:t>k (S, r) ... kružnica </a:t>
            </a:r>
            <a:r>
              <a:rPr lang="cs-CZ" sz="2000" b="1"/>
              <a:t>k</a:t>
            </a:r>
            <a:r>
              <a:rPr lang="cs-CZ" sz="2000"/>
              <a:t> so stredom </a:t>
            </a:r>
            <a:r>
              <a:rPr lang="cs-CZ" sz="2000" b="1"/>
              <a:t>S </a:t>
            </a:r>
            <a:r>
              <a:rPr lang="cs-CZ" sz="2000"/>
              <a:t>		</a:t>
            </a:r>
          </a:p>
          <a:p>
            <a:pPr>
              <a:buFontTx/>
              <a:buNone/>
            </a:pPr>
            <a:r>
              <a:rPr lang="cs-CZ" sz="2000">
                <a:solidFill>
                  <a:schemeClr val="accent2"/>
                </a:solidFill>
              </a:rPr>
              <a:t>		</a:t>
            </a:r>
            <a:r>
              <a:rPr lang="cs-CZ" sz="2000"/>
              <a:t>a  polomerom </a:t>
            </a:r>
            <a:r>
              <a:rPr lang="cs-CZ" sz="2000" b="1"/>
              <a:t>r	                    </a:t>
            </a:r>
            <a:r>
              <a:rPr lang="cs-CZ" sz="2000"/>
              <a:t>o ... obvod kružnice, kruhu K(S, r) ... kruh </a:t>
            </a:r>
            <a:r>
              <a:rPr lang="cs-CZ" sz="2000" b="1"/>
              <a:t>K</a:t>
            </a:r>
            <a:r>
              <a:rPr lang="cs-CZ" sz="2000"/>
              <a:t> so stredom </a:t>
            </a:r>
            <a:r>
              <a:rPr lang="cs-CZ" sz="2000" b="1"/>
              <a:t>S	</a:t>
            </a:r>
            <a:r>
              <a:rPr lang="cs-CZ" sz="2800" b="1" i="1">
                <a:solidFill>
                  <a:srgbClr val="FFCC00"/>
                </a:solidFill>
              </a:rPr>
              <a:t>o = 2 </a:t>
            </a:r>
            <a:r>
              <a:rPr lang="cs-CZ" sz="2800" b="1" i="1">
                <a:solidFill>
                  <a:srgbClr val="FFCC00"/>
                </a:solidFill>
                <a:sym typeface="Symbol" pitchFamily="18" charset="2"/>
              </a:rPr>
              <a:t> r</a:t>
            </a:r>
            <a:r>
              <a:rPr lang="cs-CZ" sz="2400" b="1"/>
              <a:t> </a:t>
            </a:r>
          </a:p>
          <a:p>
            <a:pPr>
              <a:buFontTx/>
              <a:buNone/>
            </a:pPr>
            <a:r>
              <a:rPr lang="cs-CZ" sz="2000" b="1"/>
              <a:t>		</a:t>
            </a:r>
            <a:r>
              <a:rPr lang="cs-CZ" sz="2000"/>
              <a:t>a polomerom </a:t>
            </a:r>
            <a:r>
              <a:rPr lang="cs-CZ" sz="2000" b="1"/>
              <a:t>r </a:t>
            </a:r>
            <a:endParaRPr lang="cs-CZ" sz="2000"/>
          </a:p>
          <a:p>
            <a:pPr>
              <a:buFontTx/>
              <a:buNone/>
            </a:pPr>
            <a:r>
              <a:rPr lang="cs-CZ" sz="2000"/>
              <a:t>SC = r ... polomer kružnice, kruhu       S ...  obsah kruhu</a:t>
            </a:r>
          </a:p>
          <a:p>
            <a:pPr>
              <a:buFontTx/>
              <a:buNone/>
            </a:pPr>
            <a:r>
              <a:rPr lang="cs-CZ" sz="2000"/>
              <a:t>AB = d ... priemer kružnice, kruhu	</a:t>
            </a:r>
            <a:r>
              <a:rPr lang="cs-CZ" sz="2800" b="1">
                <a:solidFill>
                  <a:srgbClr val="33CC33"/>
                </a:solidFill>
              </a:rPr>
              <a:t>S = </a:t>
            </a:r>
            <a:r>
              <a:rPr lang="cs-CZ" sz="2800" b="1">
                <a:solidFill>
                  <a:srgbClr val="33CC33"/>
                </a:solidFill>
                <a:sym typeface="Symbol" pitchFamily="18" charset="2"/>
              </a:rPr>
              <a:t> r</a:t>
            </a:r>
            <a:r>
              <a:rPr lang="cs-CZ" sz="2800" b="1" baseline="30000">
                <a:solidFill>
                  <a:srgbClr val="33CC33"/>
                </a:solidFill>
                <a:sym typeface="Symbol" pitchFamily="18" charset="2"/>
              </a:rPr>
              <a:t>2</a:t>
            </a:r>
            <a:endParaRPr lang="cs-CZ" sz="2000" b="1"/>
          </a:p>
          <a:p>
            <a:pPr>
              <a:buFontTx/>
              <a:buNone/>
            </a:pPr>
            <a:r>
              <a:rPr lang="cs-CZ" sz="2400" b="1">
                <a:solidFill>
                  <a:srgbClr val="FFCC66"/>
                </a:solidFill>
              </a:rPr>
              <a:t>d = 2.r</a:t>
            </a:r>
            <a:r>
              <a:rPr lang="cs-CZ" sz="2800" b="1">
                <a:solidFill>
                  <a:srgbClr val="FFCC66"/>
                </a:solidFill>
              </a:rPr>
              <a:t>	</a:t>
            </a:r>
            <a:r>
              <a:rPr lang="cs-CZ" sz="2800">
                <a:solidFill>
                  <a:schemeClr val="accent2"/>
                </a:solidFill>
              </a:rPr>
              <a:t>				</a:t>
            </a:r>
            <a:endParaRPr lang="cs-CZ" sz="2400"/>
          </a:p>
        </p:txBody>
      </p:sp>
      <p:sp>
        <p:nvSpPr>
          <p:cNvPr id="13315" name="Rectangle 3"/>
          <p:cNvSpPr>
            <a:spLocks noChangeArrowheads="1"/>
          </p:cNvSpPr>
          <p:nvPr>
            <p:ph type="title"/>
          </p:nvPr>
        </p:nvSpPr>
        <p:spPr>
          <a:xfrm>
            <a:off x="365125" y="585788"/>
            <a:ext cx="8421688" cy="668337"/>
          </a:xfrm>
          <a:noFill/>
          <a:ln/>
        </p:spPr>
        <p:txBody>
          <a:bodyPr lIns="92075" tIns="46038" rIns="92075" bIns="46038" anchor="b"/>
          <a:lstStyle/>
          <a:p>
            <a:r>
              <a:rPr lang="cs-CZ" b="1" i="1">
                <a:solidFill>
                  <a:srgbClr val="CC0066"/>
                </a:solidFill>
              </a:rPr>
              <a:t>Kružnica, kruh</a:t>
            </a:r>
            <a:endParaRPr lang="cs-CZ" sz="2400">
              <a:solidFill>
                <a:srgbClr val="CC0066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30850" y="1916113"/>
            <a:ext cx="2025650" cy="1565275"/>
            <a:chOff x="3484" y="1207"/>
            <a:chExt cx="1276" cy="98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49" y="1207"/>
              <a:ext cx="945" cy="986"/>
              <a:chOff x="838" y="1405"/>
              <a:chExt cx="945" cy="986"/>
            </a:xfrm>
          </p:grpSpPr>
          <p:sp>
            <p:nvSpPr>
              <p:cNvPr id="13319" name="Oval 7"/>
              <p:cNvSpPr>
                <a:spLocks noChangeArrowheads="1"/>
              </p:cNvSpPr>
              <p:nvPr/>
            </p:nvSpPr>
            <p:spPr bwMode="auto">
              <a:xfrm>
                <a:off x="838" y="1405"/>
                <a:ext cx="945" cy="986"/>
              </a:xfrm>
              <a:prstGeom prst="ellipse">
                <a:avLst/>
              </a:prstGeom>
              <a:solidFill>
                <a:srgbClr val="669900">
                  <a:alpha val="50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838" y="1902"/>
                <a:ext cx="9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V="1">
                <a:off x="1306" y="1560"/>
                <a:ext cx="344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</p:grp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578" y="123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 b="1"/>
                <a:t>K</a:t>
              </a:r>
              <a:endParaRPr kumimoji="1" lang="cs-CZ" sz="1200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484" y="1632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4036" y="1684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S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4580" y="162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B</a:t>
              </a: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4432" y="1212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C</a:t>
              </a:r>
            </a:p>
          </p:txBody>
        </p:sp>
      </p:grpSp>
      <p:sp>
        <p:nvSpPr>
          <p:cNvPr id="13327" name="Freeform 15"/>
          <p:cNvSpPr>
            <a:spLocks/>
          </p:cNvSpPr>
          <p:nvPr/>
        </p:nvSpPr>
        <p:spPr bwMode="auto">
          <a:xfrm>
            <a:off x="4397375" y="1422400"/>
            <a:ext cx="1588" cy="4865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65"/>
              </a:cxn>
            </a:cxnLst>
            <a:rect l="0" t="0" r="r" b="b"/>
            <a:pathLst>
              <a:path w="1" h="3065">
                <a:moveTo>
                  <a:pt x="0" y="0"/>
                </a:moveTo>
                <a:lnTo>
                  <a:pt x="0" y="3065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2075" tIns="46038" rIns="92075" bIns="46038" anchor="ctr"/>
          <a:lstStyle/>
          <a:p>
            <a:endParaRPr lang="sk-SK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58900" y="1982788"/>
            <a:ext cx="2019300" cy="1565275"/>
            <a:chOff x="856" y="1249"/>
            <a:chExt cx="1272" cy="986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019" y="1249"/>
              <a:ext cx="945" cy="986"/>
              <a:chOff x="945" y="1200"/>
              <a:chExt cx="945" cy="986"/>
            </a:xfrm>
          </p:grpSpPr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945" y="1200"/>
                <a:ext cx="945" cy="9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>
                <a:off x="945" y="1697"/>
                <a:ext cx="9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  <p:sp>
            <p:nvSpPr>
              <p:cNvPr id="13332" name="Line 20"/>
              <p:cNvSpPr>
                <a:spLocks noChangeShapeType="1"/>
              </p:cNvSpPr>
              <p:nvPr/>
            </p:nvSpPr>
            <p:spPr bwMode="auto">
              <a:xfrm flipV="1">
                <a:off x="1413" y="1352"/>
                <a:ext cx="344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sk-SK"/>
              </a:p>
            </p:txBody>
          </p:sp>
        </p:grp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400" y="1732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S</a:t>
              </a:r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1008" y="1260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 b="1"/>
                <a:t>k</a:t>
              </a:r>
              <a:endParaRPr kumimoji="1" lang="cs-CZ" sz="1200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1948" y="1672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B</a:t>
              </a:r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856" y="166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A</a:t>
              </a: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808" y="1256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C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578" y="1401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r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199" y="1745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kumimoji="1" lang="cs-CZ" sz="1200"/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331</Words>
  <Application>Microsoft Office PowerPoint</Application>
  <PresentationFormat>Prezentácia na obrazovke (4:3)</PresentationFormat>
  <Paragraphs>162</Paragraphs>
  <Slides>15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Tahoma</vt:lpstr>
      <vt:lpstr>Predvolený návrh</vt:lpstr>
      <vt:lpstr>Microsoft Equation 3.0</vt:lpstr>
      <vt:lpstr>Graf programu Microsoft Graph</vt:lpstr>
      <vt:lpstr>Obvod a obsah rovinných útvarov</vt:lpstr>
      <vt:lpstr>Štvorec</vt:lpstr>
      <vt:lpstr>Obdĺžnik</vt:lpstr>
      <vt:lpstr>Kosoštvorec</vt:lpstr>
      <vt:lpstr>Kosodĺžnik</vt:lpstr>
      <vt:lpstr>Trojuholník </vt:lpstr>
      <vt:lpstr>Lichobežník</vt:lpstr>
      <vt:lpstr>Mnohouholník  (n-uholník)</vt:lpstr>
      <vt:lpstr>Kružnica, kruh</vt:lpstr>
      <vt:lpstr>Príklady </vt:lpstr>
      <vt:lpstr>Snímka 11</vt:lpstr>
      <vt:lpstr>Príklad na výpočet obsahu a obvodu lichobežníka.</vt:lpstr>
      <vt:lpstr>Príklady z praxe </vt:lpstr>
      <vt:lpstr>Snímka 14</vt:lpstr>
      <vt:lpstr>Snímka 15</vt:lpstr>
    </vt:vector>
  </TitlesOfParts>
  <Company>SZS BellAmos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Obvod a obsah 2D útvarov</dc:title>
  <dc:creator>Žiak</dc:creator>
  <cp:lastModifiedBy>Jaroslava Vitazkova</cp:lastModifiedBy>
  <cp:revision>27</cp:revision>
  <dcterms:created xsi:type="dcterms:W3CDTF">2008-04-21T10:14:51Z</dcterms:created>
  <dcterms:modified xsi:type="dcterms:W3CDTF">2019-05-15T14:19:58Z</dcterms:modified>
</cp:coreProperties>
</file>