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D84"/>
    <a:srgbClr val="B9D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284-52C4-435D-B56F-0A145356D0FF}" type="datetimeFigureOut">
              <a:rPr lang="sk-SK" smtClean="0"/>
              <a:pPr/>
              <a:t>9. 9. 2021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6E0284-52C4-435D-B56F-0A145356D0FF}" type="datetimeFigureOut">
              <a:rPr lang="sk-SK" smtClean="0"/>
              <a:pPr/>
              <a:t>9. 9. 2021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4549CF-2092-4023-B8B0-1E74F5E00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2564904"/>
            <a:ext cx="8229600" cy="201622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6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Živá a neživá príroda</a:t>
            </a:r>
          </a:p>
        </p:txBody>
      </p:sp>
      <p:pic>
        <p:nvPicPr>
          <p:cNvPr id="4" name="Obrázok 3" descr="prirodnina drev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59832" cy="2036179"/>
          </a:xfrm>
          <a:prstGeom prst="rect">
            <a:avLst/>
          </a:prstGeom>
        </p:spPr>
      </p:pic>
      <p:pic>
        <p:nvPicPr>
          <p:cNvPr id="5" name="Obrázok 4" descr="priroda1ň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0"/>
            <a:ext cx="3096903" cy="2060848"/>
          </a:xfrm>
          <a:prstGeom prst="rect">
            <a:avLst/>
          </a:prstGeom>
        </p:spPr>
      </p:pic>
      <p:pic>
        <p:nvPicPr>
          <p:cNvPr id="6" name="Obrázok 5" descr="menavka (1-bunkovec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8" y="-1"/>
            <a:ext cx="3059832" cy="2074321"/>
          </a:xfrm>
          <a:prstGeom prst="rect">
            <a:avLst/>
          </a:prstGeom>
        </p:spPr>
      </p:pic>
      <p:pic>
        <p:nvPicPr>
          <p:cNvPr id="7" name="Obrázok 6" descr="imagesCA9QX3RQ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229201"/>
            <a:ext cx="3020684" cy="1628800"/>
          </a:xfrm>
          <a:prstGeom prst="rect">
            <a:avLst/>
          </a:prstGeom>
        </p:spPr>
      </p:pic>
      <p:pic>
        <p:nvPicPr>
          <p:cNvPr id="8" name="Obrázok 7" descr="mnohobunk.org.ZIVOCICH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43808" y="5218509"/>
            <a:ext cx="2667000" cy="1666875"/>
          </a:xfrm>
          <a:prstGeom prst="rect">
            <a:avLst/>
          </a:prstGeom>
        </p:spPr>
      </p:pic>
      <p:pic>
        <p:nvPicPr>
          <p:cNvPr id="9" name="Obrázok 8" descr="neživa prirodnina žula.jpg"/>
          <p:cNvPicPr>
            <a:picLocks noChangeAspect="1"/>
          </p:cNvPicPr>
          <p:nvPr/>
        </p:nvPicPr>
        <p:blipFill>
          <a:blip r:embed="rId7" cstate="print"/>
          <a:srcRect b="10209"/>
          <a:stretch>
            <a:fillRect/>
          </a:stretch>
        </p:blipFill>
        <p:spPr>
          <a:xfrm>
            <a:off x="5508104" y="5226174"/>
            <a:ext cx="2476500" cy="1659210"/>
          </a:xfrm>
          <a:prstGeom prst="rect">
            <a:avLst/>
          </a:prstGeom>
        </p:spPr>
      </p:pic>
      <p:pic>
        <p:nvPicPr>
          <p:cNvPr id="10" name="Obrázok 9" descr="valac gulavy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15201" y="5229201"/>
            <a:ext cx="1628800" cy="16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4191000"/>
            <a:ext cx="1695450" cy="193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BlokTextu 2"/>
          <p:cNvSpPr txBox="1"/>
          <p:nvPr/>
        </p:nvSpPr>
        <p:spPr>
          <a:xfrm>
            <a:off x="228600" y="457200"/>
            <a:ext cx="4939173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dýchanie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pohyb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príjem potravy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rast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vylučovanie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rozmnožovanie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dráždivosť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dedičnosť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vývoj druhu a vývin jedinca</a:t>
            </a:r>
            <a:endParaRPr lang="sk-SK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14800"/>
            <a:ext cx="33337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5075" y="3158637"/>
            <a:ext cx="2828925" cy="369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0"/>
            <a:ext cx="3333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6" descr="viru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8718" r="16111"/>
          <a:stretch>
            <a:fillRect/>
          </a:stretch>
        </p:blipFill>
        <p:spPr>
          <a:xfrm>
            <a:off x="1829489" y="1844824"/>
            <a:ext cx="4787235" cy="4407356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211144" cy="9941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>
                <a:effectLst/>
                <a:latin typeface="Times New Roman" pitchFamily="18" charset="0"/>
                <a:cs typeface="Times New Roman" pitchFamily="18" charset="0"/>
              </a:rPr>
              <a:t>Organizácia</a:t>
            </a:r>
          </a:p>
        </p:txBody>
      </p:sp>
      <p:sp>
        <p:nvSpPr>
          <p:cNvPr id="6" name="Obdĺžnik 5"/>
          <p:cNvSpPr/>
          <p:nvPr/>
        </p:nvSpPr>
        <p:spPr>
          <a:xfrm>
            <a:off x="755576" y="1196752"/>
            <a:ext cx="69847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Podľa stupňa zložitosti </a:t>
            </a:r>
            <a:r>
              <a:rPr lang="sk-SK" b="1" dirty="0" err="1"/>
              <a:t>vnút</a:t>
            </a:r>
            <a:r>
              <a:rPr lang="sk-SK" b="1" dirty="0"/>
              <a:t>. usporiadania:</a:t>
            </a:r>
          </a:p>
        </p:txBody>
      </p:sp>
      <p:sp>
        <p:nvSpPr>
          <p:cNvPr id="8" name="Obdĺžnik 7"/>
          <p:cNvSpPr/>
          <p:nvPr/>
        </p:nvSpPr>
        <p:spPr>
          <a:xfrm>
            <a:off x="1835696" y="580526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/>
              <a:t>vírusy</a:t>
            </a:r>
          </a:p>
        </p:txBody>
      </p:sp>
      <p:pic>
        <p:nvPicPr>
          <p:cNvPr id="9" name="Obrázok 8" descr="menavka (1-bunkovec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1844824"/>
            <a:ext cx="5946752" cy="4392488"/>
          </a:xfrm>
          <a:prstGeom prst="rect">
            <a:avLst/>
          </a:prstGeom>
        </p:spPr>
      </p:pic>
      <p:pic>
        <p:nvPicPr>
          <p:cNvPr id="10" name="Obrázok 9" descr="bunk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132856"/>
            <a:ext cx="7897704" cy="315908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  <p:pic>
        <p:nvPicPr>
          <p:cNvPr id="11" name="Obrázok 10" descr="valac gulav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95736" y="1700808"/>
            <a:ext cx="4536504" cy="4536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Obdĺžnik 11"/>
          <p:cNvSpPr/>
          <p:nvPr/>
        </p:nvSpPr>
        <p:spPr>
          <a:xfrm>
            <a:off x="2195736" y="5877272"/>
            <a:ext cx="172819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>
                <a:solidFill>
                  <a:schemeClr val="bg1"/>
                </a:solidFill>
              </a:rPr>
              <a:t>Bunk.kolónie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13" name="Obrázok 12" descr="mnohob.org. RASTLIN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520" y="2132856"/>
            <a:ext cx="3749241" cy="2808312"/>
          </a:xfrm>
          <a:prstGeom prst="rect">
            <a:avLst/>
          </a:prstGeom>
        </p:spPr>
      </p:pic>
      <p:pic>
        <p:nvPicPr>
          <p:cNvPr id="14" name="Obrázok 13" descr="mnohob.or.HUBY.png"/>
          <p:cNvPicPr>
            <a:picLocks noChangeAspect="1"/>
          </p:cNvPicPr>
          <p:nvPr/>
        </p:nvPicPr>
        <p:blipFill>
          <a:blip r:embed="rId7" cstate="print"/>
          <a:srcRect l="28599" r="26245"/>
          <a:stretch>
            <a:fillRect/>
          </a:stretch>
        </p:blipFill>
        <p:spPr>
          <a:xfrm>
            <a:off x="3131840" y="2132856"/>
            <a:ext cx="2160240" cy="2808312"/>
          </a:xfrm>
          <a:prstGeom prst="rect">
            <a:avLst/>
          </a:prstGeom>
        </p:spPr>
      </p:pic>
      <p:pic>
        <p:nvPicPr>
          <p:cNvPr id="15" name="Obrázok 14" descr="mnohob.org.ZIVOCICHY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76055" y="2132856"/>
            <a:ext cx="3931637" cy="2808312"/>
          </a:xfrm>
          <a:prstGeom prst="rect">
            <a:avLst/>
          </a:prstGeom>
        </p:spPr>
      </p:pic>
      <p:pic>
        <p:nvPicPr>
          <p:cNvPr id="16" name="Obrázok 15" descr="včely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3528" y="2060848"/>
            <a:ext cx="4759314" cy="3456384"/>
          </a:xfrm>
          <a:prstGeom prst="rect">
            <a:avLst/>
          </a:prstGeom>
        </p:spPr>
      </p:pic>
      <p:pic>
        <p:nvPicPr>
          <p:cNvPr id="17" name="Obrázok 16" descr="termity.png"/>
          <p:cNvPicPr>
            <a:picLocks noChangeAspect="1"/>
          </p:cNvPicPr>
          <p:nvPr/>
        </p:nvPicPr>
        <p:blipFill>
          <a:blip r:embed="rId10" cstate="print"/>
          <a:srcRect r="20511"/>
          <a:stretch>
            <a:fillRect/>
          </a:stretch>
        </p:blipFill>
        <p:spPr>
          <a:xfrm>
            <a:off x="4139952" y="1988840"/>
            <a:ext cx="4443373" cy="3528392"/>
          </a:xfrm>
          <a:prstGeom prst="rect">
            <a:avLst/>
          </a:prstGeom>
        </p:spPr>
      </p:pic>
      <p:sp>
        <p:nvSpPr>
          <p:cNvPr id="18" name="BlokTextu 17"/>
          <p:cNvSpPr txBox="1"/>
          <p:nvPr/>
        </p:nvSpPr>
        <p:spPr>
          <a:xfrm>
            <a:off x="2843808" y="515719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Individuá</a:t>
            </a:r>
            <a:r>
              <a:rPr lang="sk-SK" b="1" dirty="0"/>
              <a:t> vyššieho rádu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813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sz="6000" b="1" dirty="0">
                <a:latin typeface="Times New Roman" pitchFamily="18" charset="0"/>
                <a:cs typeface="Times New Roman" pitchFamily="18" charset="0"/>
              </a:rPr>
              <a:t> OÓIIBALG</a:t>
            </a:r>
          </a:p>
          <a:p>
            <a:pPr>
              <a:buNone/>
            </a:pPr>
            <a:r>
              <a:rPr lang="sk-SK" sz="6000" b="1" dirty="0">
                <a:latin typeface="Times New Roman" pitchFamily="18" charset="0"/>
                <a:cs typeface="Times New Roman" pitchFamily="18" charset="0"/>
              </a:rPr>
              <a:t> BAKNU</a:t>
            </a:r>
          </a:p>
          <a:p>
            <a:pPr>
              <a:buNone/>
            </a:pPr>
            <a:r>
              <a:rPr lang="sk-SK" sz="6000" b="1" dirty="0">
                <a:latin typeface="Times New Roman" pitchFamily="18" charset="0"/>
                <a:cs typeface="Times New Roman" pitchFamily="18" charset="0"/>
              </a:rPr>
              <a:t> NNEIOGÉB  VYRPK</a:t>
            </a:r>
          </a:p>
          <a:p>
            <a:pPr>
              <a:buNone/>
            </a:pPr>
            <a:endParaRPr lang="sk-SK" sz="6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6000" b="1" dirty="0">
                <a:latin typeface="Times New Roman" pitchFamily="18" charset="0"/>
                <a:cs typeface="Times New Roman" pitchFamily="18" charset="0"/>
              </a:rPr>
              <a:t> ODIYÍPRRNN</a:t>
            </a:r>
          </a:p>
        </p:txBody>
      </p:sp>
      <p:sp>
        <p:nvSpPr>
          <p:cNvPr id="4" name="Obdĺžnik 3"/>
          <p:cNvSpPr/>
          <p:nvPr/>
        </p:nvSpPr>
        <p:spPr>
          <a:xfrm>
            <a:off x="5148064" y="620688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BIOLÓGIA</a:t>
            </a:r>
          </a:p>
        </p:txBody>
      </p:sp>
      <p:sp>
        <p:nvSpPr>
          <p:cNvPr id="6" name="Obdĺžnik 5"/>
          <p:cNvSpPr/>
          <p:nvPr/>
        </p:nvSpPr>
        <p:spPr>
          <a:xfrm>
            <a:off x="5220072" y="1628800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BUNKA</a:t>
            </a:r>
          </a:p>
        </p:txBody>
      </p:sp>
      <p:sp>
        <p:nvSpPr>
          <p:cNvPr id="7" name="Obdĺžnik 6"/>
          <p:cNvSpPr/>
          <p:nvPr/>
        </p:nvSpPr>
        <p:spPr>
          <a:xfrm>
            <a:off x="2267744" y="3356992"/>
            <a:ext cx="41764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BIOGÉNNE PRVKY</a:t>
            </a:r>
          </a:p>
        </p:txBody>
      </p:sp>
      <p:sp>
        <p:nvSpPr>
          <p:cNvPr id="8" name="Obdĺžnik 7"/>
          <p:cNvSpPr/>
          <p:nvPr/>
        </p:nvSpPr>
        <p:spPr>
          <a:xfrm>
            <a:off x="5652120" y="4941168"/>
            <a:ext cx="30963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PRÍRODNINY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http://www.youtube.com/watch?v=nvJFI3ChOUU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6491064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dirty="0">
                <a:effectLst/>
                <a:latin typeface="Times New Roman" pitchFamily="18" charset="0"/>
                <a:cs typeface="Times New Roman" pitchFamily="18" charset="0"/>
              </a:rPr>
              <a:t>Čo je BIOLÓGIA ???</a:t>
            </a:r>
          </a:p>
        </p:txBody>
      </p:sp>
      <p:pic>
        <p:nvPicPr>
          <p:cNvPr id="4" name="Zástupný symbol obsahu 3" descr="biol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2060848"/>
            <a:ext cx="4632721" cy="3826215"/>
          </a:xfrm>
        </p:spPr>
      </p:pic>
      <p:sp>
        <p:nvSpPr>
          <p:cNvPr id="5" name="Obdĺžnik 4"/>
          <p:cNvSpPr/>
          <p:nvPr/>
        </p:nvSpPr>
        <p:spPr>
          <a:xfrm>
            <a:off x="179512" y="2204864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sk-SK" sz="3600" b="1" dirty="0" err="1">
                <a:latin typeface="Times New Roman" pitchFamily="18" charset="0"/>
                <a:cs typeface="Times New Roman" pitchFamily="18" charset="0"/>
              </a:rPr>
              <a:t>Bios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6876256" y="2204864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sk-SK" sz="3600" b="1" dirty="0" err="1">
                <a:latin typeface="Times New Roman" pitchFamily="18" charset="0"/>
                <a:cs typeface="Times New Roman" pitchFamily="18" charset="0"/>
              </a:rPr>
              <a:t>logos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3600" dirty="0">
                <a:effectLst/>
                <a:latin typeface="Times New Roman" pitchFamily="18" charset="0"/>
                <a:cs typeface="Times New Roman" pitchFamily="18" charset="0"/>
              </a:rPr>
              <a:t>Rozdiel medzi PRÍRODOU a KRAJINOU</a:t>
            </a:r>
          </a:p>
        </p:txBody>
      </p:sp>
      <p:pic>
        <p:nvPicPr>
          <p:cNvPr id="4" name="Zástupný symbol obsahu 3" descr="priroda1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204864"/>
            <a:ext cx="4464496" cy="2970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lavic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3649890" cy="4870270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251520" y="4653136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</p:txBody>
      </p:sp>
      <p:sp>
        <p:nvSpPr>
          <p:cNvPr id="7" name="Obdĺžnik 6"/>
          <p:cNvSpPr/>
          <p:nvPr/>
        </p:nvSpPr>
        <p:spPr>
          <a:xfrm>
            <a:off x="4860032" y="5805264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priroda1ň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79512" y="1031463"/>
            <a:ext cx="8568952" cy="570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29600" cy="1143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Objekty prírody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2555776" y="1412776"/>
            <a:ext cx="334739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>
                <a:latin typeface="Times New Roman" pitchFamily="18" charset="0"/>
                <a:cs typeface="Times New Roman" pitchFamily="18" charset="0"/>
              </a:rPr>
              <a:t>PRÍRODNINY</a:t>
            </a:r>
          </a:p>
        </p:txBody>
      </p:sp>
      <p:sp>
        <p:nvSpPr>
          <p:cNvPr id="7" name="Šípka dolu 6"/>
          <p:cNvSpPr/>
          <p:nvPr/>
        </p:nvSpPr>
        <p:spPr>
          <a:xfrm rot="2564457">
            <a:off x="2810163" y="2081271"/>
            <a:ext cx="864096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 rot="19196722">
            <a:off x="4741183" y="2089517"/>
            <a:ext cx="864096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mnohob.org. RASTLI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3789040"/>
            <a:ext cx="3653107" cy="27363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ázok 9" descr="mnohob.org.ZIVOCICH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789040"/>
            <a:ext cx="3743384" cy="2673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Obrázok 10" descr="prirodnina drev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6016" y="3789040"/>
            <a:ext cx="3967129" cy="2639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Obrázok 11" descr="priroda 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6" y="3789040"/>
            <a:ext cx="4003723" cy="2664296"/>
          </a:xfrm>
          <a:prstGeom prst="rect">
            <a:avLst/>
          </a:prstGeom>
        </p:spPr>
      </p:pic>
      <p:pic>
        <p:nvPicPr>
          <p:cNvPr id="14" name="Obrázok 13" descr="neživá prirodniny kvapl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6016" y="3789039"/>
            <a:ext cx="3960440" cy="2640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Ovál 14"/>
          <p:cNvSpPr/>
          <p:nvPr/>
        </p:nvSpPr>
        <p:spPr>
          <a:xfrm>
            <a:off x="323528" y="1268760"/>
            <a:ext cx="8424936" cy="4968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ROVNAKÉ PRVKY A MOLEKULY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40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STAVBA A ORGANIZÁCIA ŽIVÝCH SÚSTAV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800" dirty="0">
                <a:latin typeface="Times New Roman" pitchFamily="18" charset="0"/>
                <a:cs typeface="Times New Roman" pitchFamily="18" charset="0"/>
              </a:rPr>
              <a:t>Chemické zloženie</a:t>
            </a:r>
          </a:p>
          <a:p>
            <a:r>
              <a:rPr lang="sk-SK" sz="4800" dirty="0">
                <a:latin typeface="Times New Roman" pitchFamily="18" charset="0"/>
                <a:cs typeface="Times New Roman" pitchFamily="18" charset="0"/>
              </a:rPr>
              <a:t>Štruktúra</a:t>
            </a:r>
          </a:p>
          <a:p>
            <a:r>
              <a:rPr lang="sk-SK" sz="4800" dirty="0">
                <a:latin typeface="Times New Roman" pitchFamily="18" charset="0"/>
                <a:cs typeface="Times New Roman" pitchFamily="18" charset="0"/>
              </a:rPr>
              <a:t>Organizácia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211144" cy="9941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>
                <a:effectLst/>
                <a:latin typeface="Times New Roman" pitchFamily="18" charset="0"/>
                <a:cs typeface="Times New Roman" pitchFamily="18" charset="0"/>
              </a:rPr>
              <a:t>Chemické zloženie</a:t>
            </a:r>
          </a:p>
        </p:txBody>
      </p:sp>
      <p:sp>
        <p:nvSpPr>
          <p:cNvPr id="4" name="Ovál 3"/>
          <p:cNvSpPr/>
          <p:nvPr/>
        </p:nvSpPr>
        <p:spPr>
          <a:xfrm>
            <a:off x="2195736" y="2420888"/>
            <a:ext cx="4464496" cy="230425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Biogénne prvky</a:t>
            </a:r>
          </a:p>
        </p:txBody>
      </p:sp>
      <p:sp>
        <p:nvSpPr>
          <p:cNvPr id="5" name="Ovál 4"/>
          <p:cNvSpPr/>
          <p:nvPr/>
        </p:nvSpPr>
        <p:spPr>
          <a:xfrm>
            <a:off x="1043608" y="1844824"/>
            <a:ext cx="1224136" cy="1152128"/>
          </a:xfrm>
          <a:prstGeom prst="ellipse">
            <a:avLst/>
          </a:prstGeom>
          <a:solidFill>
            <a:srgbClr val="F73D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6" name="Ovál 5"/>
          <p:cNvSpPr/>
          <p:nvPr/>
        </p:nvSpPr>
        <p:spPr>
          <a:xfrm>
            <a:off x="2699792" y="1340768"/>
            <a:ext cx="1224136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7" name="Ovál 6"/>
          <p:cNvSpPr/>
          <p:nvPr/>
        </p:nvSpPr>
        <p:spPr>
          <a:xfrm>
            <a:off x="4572000" y="1268760"/>
            <a:ext cx="1224136" cy="1152128"/>
          </a:xfrm>
          <a:prstGeom prst="ellipse">
            <a:avLst/>
          </a:prstGeom>
          <a:solidFill>
            <a:srgbClr val="F73D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" name="Ovál 7"/>
          <p:cNvSpPr/>
          <p:nvPr/>
        </p:nvSpPr>
        <p:spPr>
          <a:xfrm>
            <a:off x="6156176" y="1772816"/>
            <a:ext cx="1224136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9" name="Ovál 8"/>
          <p:cNvSpPr/>
          <p:nvPr/>
        </p:nvSpPr>
        <p:spPr>
          <a:xfrm>
            <a:off x="1259632" y="4221088"/>
            <a:ext cx="1224136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10" name="Ovál 9"/>
          <p:cNvSpPr/>
          <p:nvPr/>
        </p:nvSpPr>
        <p:spPr>
          <a:xfrm>
            <a:off x="2771800" y="4725144"/>
            <a:ext cx="1224136" cy="1152128"/>
          </a:xfrm>
          <a:prstGeom prst="ellipse">
            <a:avLst/>
          </a:prstGeom>
          <a:solidFill>
            <a:srgbClr val="F73D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1" name="Ovál 10"/>
          <p:cNvSpPr/>
          <p:nvPr/>
        </p:nvSpPr>
        <p:spPr>
          <a:xfrm>
            <a:off x="4644008" y="4797152"/>
            <a:ext cx="1224136" cy="11521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2" name="Ovál 11"/>
          <p:cNvSpPr/>
          <p:nvPr/>
        </p:nvSpPr>
        <p:spPr>
          <a:xfrm>
            <a:off x="6084168" y="4437112"/>
            <a:ext cx="1584176" cy="1152128"/>
          </a:xfrm>
          <a:prstGeom prst="ellipse">
            <a:avLst/>
          </a:prstGeom>
          <a:solidFill>
            <a:srgbClr val="F73D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800" b="1" dirty="0">
                <a:latin typeface="Times New Roman" pitchFamily="18" charset="0"/>
                <a:cs typeface="Times New Roman" pitchFamily="18" charset="0"/>
              </a:rPr>
              <a:t>Mg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1403648" y="1124744"/>
            <a:ext cx="633670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Organické makromolekuly</a:t>
            </a:r>
          </a:p>
        </p:txBody>
      </p:sp>
      <p:pic>
        <p:nvPicPr>
          <p:cNvPr id="15" name="Obrázok 14" descr="protein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3525653" cy="23762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Obdĺžnik 15"/>
          <p:cNvSpPr/>
          <p:nvPr/>
        </p:nvSpPr>
        <p:spPr>
          <a:xfrm>
            <a:off x="0" y="3501008"/>
            <a:ext cx="467544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</a:t>
            </a:r>
          </a:p>
        </p:txBody>
      </p:sp>
      <p:pic>
        <p:nvPicPr>
          <p:cNvPr id="17" name="Obrázok 16" descr="lipidy.jpg"/>
          <p:cNvPicPr>
            <a:picLocks noChangeAspect="1"/>
          </p:cNvPicPr>
          <p:nvPr/>
        </p:nvPicPr>
        <p:blipFill>
          <a:blip r:embed="rId3" cstate="print"/>
          <a:srcRect l="13390" r="12966"/>
          <a:stretch>
            <a:fillRect/>
          </a:stretch>
        </p:blipFill>
        <p:spPr>
          <a:xfrm>
            <a:off x="3419872" y="1700808"/>
            <a:ext cx="2808312" cy="22635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Obdĺžnik 17"/>
          <p:cNvSpPr/>
          <p:nvPr/>
        </p:nvSpPr>
        <p:spPr>
          <a:xfrm>
            <a:off x="3419872" y="3501008"/>
            <a:ext cx="288032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</a:t>
            </a:r>
          </a:p>
        </p:txBody>
      </p:sp>
      <p:pic>
        <p:nvPicPr>
          <p:cNvPr id="19" name="Obrázok 18" descr="nukleov.kys.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2781883" y="3202895"/>
            <a:ext cx="2788151" cy="39604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Obdĺžnik 19"/>
          <p:cNvSpPr/>
          <p:nvPr/>
        </p:nvSpPr>
        <p:spPr>
          <a:xfrm>
            <a:off x="2195736" y="6021288"/>
            <a:ext cx="648072" cy="5760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NK</a:t>
            </a:r>
          </a:p>
        </p:txBody>
      </p:sp>
      <p:pic>
        <p:nvPicPr>
          <p:cNvPr id="21" name="Obrázok 20" descr="sac.jpg"/>
          <p:cNvPicPr>
            <a:picLocks noChangeAspect="1"/>
          </p:cNvPicPr>
          <p:nvPr/>
        </p:nvPicPr>
        <p:blipFill>
          <a:blip r:embed="rId5" cstate="print"/>
          <a:srcRect l="11009" b="8366"/>
          <a:stretch>
            <a:fillRect/>
          </a:stretch>
        </p:blipFill>
        <p:spPr>
          <a:xfrm>
            <a:off x="6185744" y="1628800"/>
            <a:ext cx="2958256" cy="30112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Obdĺžnik 21"/>
          <p:cNvSpPr/>
          <p:nvPr/>
        </p:nvSpPr>
        <p:spPr>
          <a:xfrm>
            <a:off x="6228184" y="4149080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bun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9285" r="29285" b="3046"/>
          <a:stretch>
            <a:fillRect/>
          </a:stretch>
        </p:blipFill>
        <p:spPr>
          <a:xfrm>
            <a:off x="2542434" y="1210094"/>
            <a:ext cx="3737384" cy="5150860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>
                <a:effectLst/>
                <a:latin typeface="Times New Roman" pitchFamily="18" charset="0"/>
                <a:cs typeface="Times New Roman" pitchFamily="18" charset="0"/>
              </a:rPr>
              <a:t>Štruktúra</a:t>
            </a:r>
          </a:p>
        </p:txBody>
      </p:sp>
      <p:sp>
        <p:nvSpPr>
          <p:cNvPr id="6" name="Obdĺžnik 5"/>
          <p:cNvSpPr/>
          <p:nvPr/>
        </p:nvSpPr>
        <p:spPr>
          <a:xfrm>
            <a:off x="3419872" y="5949280"/>
            <a:ext cx="22322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BUNKA</a:t>
            </a:r>
          </a:p>
        </p:txBody>
      </p:sp>
      <p:sp>
        <p:nvSpPr>
          <p:cNvPr id="7" name="Obdĺžnik 6"/>
          <p:cNvSpPr/>
          <p:nvPr/>
        </p:nvSpPr>
        <p:spPr>
          <a:xfrm>
            <a:off x="0" y="1916832"/>
            <a:ext cx="27718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Jednobunkový </a:t>
            </a:r>
          </a:p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organizmus</a:t>
            </a:r>
          </a:p>
        </p:txBody>
      </p:sp>
      <p:sp>
        <p:nvSpPr>
          <p:cNvPr id="8" name="Obdĺžnik 7"/>
          <p:cNvSpPr/>
          <p:nvPr/>
        </p:nvSpPr>
        <p:spPr>
          <a:xfrm>
            <a:off x="6156176" y="1916832"/>
            <a:ext cx="27718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Mnohobunkový </a:t>
            </a:r>
          </a:p>
          <a:p>
            <a:pPr algn="ctr"/>
            <a:r>
              <a:rPr lang="sk-SK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organizmus</a:t>
            </a:r>
          </a:p>
        </p:txBody>
      </p:sp>
      <p:sp>
        <p:nvSpPr>
          <p:cNvPr id="9" name="Obdĺžnik 8"/>
          <p:cNvSpPr/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195736" y="1124744"/>
            <a:ext cx="4536504" cy="100811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MNOHOBUNKOVÉ ORGANIZMY</a:t>
            </a:r>
          </a:p>
        </p:txBody>
      </p:sp>
      <p:sp>
        <p:nvSpPr>
          <p:cNvPr id="11" name="Vývojový diagram: zakončenie 10"/>
          <p:cNvSpPr/>
          <p:nvPr/>
        </p:nvSpPr>
        <p:spPr>
          <a:xfrm rot="16631344">
            <a:off x="323528" y="2996952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Vývojový diagram: zakončenie 11"/>
          <p:cNvSpPr/>
          <p:nvPr/>
        </p:nvSpPr>
        <p:spPr>
          <a:xfrm rot="16545789">
            <a:off x="619704" y="298273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Vývojový diagram: zakončenie 12"/>
          <p:cNvSpPr/>
          <p:nvPr/>
        </p:nvSpPr>
        <p:spPr>
          <a:xfrm rot="16545789">
            <a:off x="827520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Vývojový diagram: zakončenie 13"/>
          <p:cNvSpPr/>
          <p:nvPr/>
        </p:nvSpPr>
        <p:spPr>
          <a:xfrm rot="16545789">
            <a:off x="971536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Vývojový diagram: zakončenie 14"/>
          <p:cNvSpPr/>
          <p:nvPr/>
        </p:nvSpPr>
        <p:spPr>
          <a:xfrm rot="16545789">
            <a:off x="179448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Vývojový diagram: zakončenie 15"/>
          <p:cNvSpPr/>
          <p:nvPr/>
        </p:nvSpPr>
        <p:spPr>
          <a:xfrm rot="16545789">
            <a:off x="1115552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Vývojový diagram: zakončenie 16"/>
          <p:cNvSpPr/>
          <p:nvPr/>
        </p:nvSpPr>
        <p:spPr>
          <a:xfrm rot="16545789">
            <a:off x="1331576" y="3000543"/>
            <a:ext cx="1440160" cy="1440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 doprava 17"/>
          <p:cNvSpPr/>
          <p:nvPr/>
        </p:nvSpPr>
        <p:spPr>
          <a:xfrm>
            <a:off x="2267744" y="2780928"/>
            <a:ext cx="1584176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9" name="Obrázok 18" descr="rastl. Pletivo.png"/>
          <p:cNvPicPr>
            <a:picLocks noChangeAspect="1"/>
          </p:cNvPicPr>
          <p:nvPr/>
        </p:nvPicPr>
        <p:blipFill>
          <a:blip r:embed="rId3" cstate="print"/>
          <a:srcRect b="10471"/>
          <a:stretch>
            <a:fillRect/>
          </a:stretch>
        </p:blipFill>
        <p:spPr>
          <a:xfrm>
            <a:off x="3995937" y="1628800"/>
            <a:ext cx="5148064" cy="2143398"/>
          </a:xfrm>
          <a:prstGeom prst="rect">
            <a:avLst/>
          </a:prstGeom>
        </p:spPr>
      </p:pic>
      <p:pic>
        <p:nvPicPr>
          <p:cNvPr id="20" name="Obrázok 19" descr="tkaniv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1488" y="4077072"/>
            <a:ext cx="6132512" cy="1533128"/>
          </a:xfrm>
          <a:prstGeom prst="rect">
            <a:avLst/>
          </a:prstGeom>
        </p:spPr>
      </p:pic>
      <p:sp>
        <p:nvSpPr>
          <p:cNvPr id="21" name="Ľavá zložená zátvorka 20"/>
          <p:cNvSpPr/>
          <p:nvPr/>
        </p:nvSpPr>
        <p:spPr>
          <a:xfrm rot="16200000">
            <a:off x="4391980" y="1736812"/>
            <a:ext cx="720080" cy="828092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 21"/>
          <p:cNvSpPr/>
          <p:nvPr/>
        </p:nvSpPr>
        <p:spPr>
          <a:xfrm>
            <a:off x="3419872" y="6093296"/>
            <a:ext cx="2376264" cy="7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orgány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BlokTextu 2"/>
          <p:cNvSpPr txBox="1"/>
          <p:nvPr/>
        </p:nvSpPr>
        <p:spPr>
          <a:xfrm>
            <a:off x="1295400" y="381000"/>
            <a:ext cx="6400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Základné životné prejavy organizmov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Špička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148</TotalTime>
  <Words>126</Words>
  <Application>Microsoft Office PowerPoint</Application>
  <PresentationFormat>Prezentácia na obrazovke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Book Antiqua</vt:lpstr>
      <vt:lpstr>Lucida Sans</vt:lpstr>
      <vt:lpstr>Times New Roman</vt:lpstr>
      <vt:lpstr>Wingdings</vt:lpstr>
      <vt:lpstr>Wingdings 2</vt:lpstr>
      <vt:lpstr>Wingdings 3</vt:lpstr>
      <vt:lpstr>Špička</vt:lpstr>
      <vt:lpstr>Živá a neživá príroda</vt:lpstr>
      <vt:lpstr>Prezentácia programu PowerPoint</vt:lpstr>
      <vt:lpstr>Čo je BIOLÓGIA ???</vt:lpstr>
      <vt:lpstr>Rozdiel medzi PRÍRODOU a KRAJINOU</vt:lpstr>
      <vt:lpstr>Objekty prírody</vt:lpstr>
      <vt:lpstr>STAVBA A ORGANIZÁCIA ŽIVÝCH SÚSTAV</vt:lpstr>
      <vt:lpstr>Chemické zloženie</vt:lpstr>
      <vt:lpstr>Štruktúra</vt:lpstr>
      <vt:lpstr>Prezentácia programu PowerPoint</vt:lpstr>
      <vt:lpstr>Prezentácia programu PowerPoint</vt:lpstr>
      <vt:lpstr>Organizácia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sokolskaivana24@gmail.com</cp:lastModifiedBy>
  <cp:revision>79</cp:revision>
  <dcterms:created xsi:type="dcterms:W3CDTF">2014-07-07T08:01:04Z</dcterms:created>
  <dcterms:modified xsi:type="dcterms:W3CDTF">2021-09-09T15:49:04Z</dcterms:modified>
</cp:coreProperties>
</file>