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74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žívateľ systému Windows" initials="PsW" lastIdx="1" clrIdx="0">
    <p:extLst>
      <p:ext uri="{19B8F6BF-5375-455C-9EA6-DF929625EA0E}">
        <p15:presenceInfo xmlns:p15="http://schemas.microsoft.com/office/powerpoint/2012/main" xmlns="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73" d="100"/>
          <a:sy n="73" d="100"/>
        </p:scale>
        <p:origin x="-61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0:30:26.630" idx="1">
    <p:pos x="5386" y="981"/>
    <p:text/>
    <p:extLst>
      <p:ext uri="{C676402C-5697-4E1C-873F-D02D1690AC5C}">
        <p15:threadingInfo xmlns:p15="http://schemas.microsoft.com/office/powerpoint/2012/main" xmlns="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sk-SK" altLang="sk-SK" sz="4800" b="1" dirty="0" smtClean="0">
                <a:solidFill>
                  <a:srgbClr val="624120"/>
                </a:solidFill>
              </a:rPr>
              <a:t>Zánik rímskej ríše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9073008" cy="5073427"/>
          </a:xfrm>
        </p:spPr>
        <p:txBody>
          <a:bodyPr/>
          <a:lstStyle/>
          <a:p>
            <a:r>
              <a:rPr lang="sk-SK" sz="2400" dirty="0"/>
              <a:t>Medzi rokmi 535 a 549 bol Rím viackrát </a:t>
            </a:r>
            <a:r>
              <a:rPr lang="sk-SK" sz="2400" dirty="0" smtClean="0"/>
              <a:t>obkľúčený.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Akvadukty</a:t>
            </a:r>
            <a:r>
              <a:rPr lang="sk-SK" sz="2400" dirty="0" smtClean="0"/>
              <a:t> boli zničené </a:t>
            </a:r>
            <a:r>
              <a:rPr lang="sk-SK" sz="2400" dirty="0"/>
              <a:t>a veľká časť senátorov deportovaná.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Zmienky </a:t>
            </a:r>
            <a:r>
              <a:rPr lang="sk-SK" sz="2400" dirty="0"/>
              <a:t>o </a:t>
            </a:r>
            <a:r>
              <a:rPr lang="sk-SK" sz="2400" dirty="0" err="1"/>
              <a:t>západorímskom</a:t>
            </a:r>
            <a:r>
              <a:rPr lang="sk-SK" sz="2400" dirty="0"/>
              <a:t> senáte zmizli </a:t>
            </a:r>
            <a:r>
              <a:rPr lang="sk-SK" sz="2400" dirty="0" smtClean="0"/>
              <a:t>okolo </a:t>
            </a:r>
            <a:r>
              <a:rPr lang="sk-SK" sz="2400" dirty="0"/>
              <a:t>roku </a:t>
            </a:r>
            <a:r>
              <a:rPr lang="sk-SK" sz="2400" dirty="0" smtClean="0"/>
              <a:t>580.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2009"/>
            <a:ext cx="4205097" cy="315382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0" y="3549912"/>
            <a:ext cx="4379980" cy="27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073427"/>
          </a:xfrm>
        </p:spPr>
        <p:txBody>
          <a:bodyPr/>
          <a:lstStyle/>
          <a:p>
            <a:r>
              <a:rPr lang="sk-SK" sz="2400" dirty="0"/>
              <a:t>Počet obyvateľov dosahoval v nasledujúcich storočiach najviac 20 000. 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Forum</a:t>
            </a:r>
            <a:r>
              <a:rPr lang="sk-SK" sz="2400" dirty="0" smtClean="0"/>
              <a:t> </a:t>
            </a:r>
            <a:r>
              <a:rPr lang="sk-SK" sz="2400" dirty="0" err="1"/>
              <a:t>Romanum</a:t>
            </a:r>
            <a:r>
              <a:rPr lang="sk-SK" sz="2400" dirty="0"/>
              <a:t> bolo využívané na poľnohospodárstvo. Antické stavby slúžili ako kameňolomy alebo boli znehodnotené rôznymi stavebnými úpravami. </a:t>
            </a:r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Ríme nastal stredovek.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2"/>
            <a:ext cx="5687616" cy="23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-19950"/>
            <a:ext cx="7236296" cy="6877950"/>
          </a:xfrm>
        </p:spPr>
      </p:pic>
    </p:spTree>
    <p:extLst>
      <p:ext uri="{BB962C8B-B14F-4D97-AF65-F5344CB8AC3E}">
        <p14:creationId xmlns:p14="http://schemas.microsoft.com/office/powerpoint/2010/main" val="171398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dirty="0" smtClean="0"/>
              <a:t>Pripomenutie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73427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err="1" smtClean="0"/>
              <a:t>Dioklecián</a:t>
            </a:r>
            <a:endParaRPr lang="sk-SK" sz="2400" dirty="0" smtClean="0"/>
          </a:p>
          <a:p>
            <a:r>
              <a:rPr lang="sk-SK" sz="2400" dirty="0" smtClean="0"/>
              <a:t>Nová </a:t>
            </a:r>
            <a:r>
              <a:rPr lang="sk-SK" sz="2400" dirty="0"/>
              <a:t>hospodárska reforma – pevne stanovené ceny a nové peniaze. </a:t>
            </a:r>
            <a:endParaRPr lang="sk-SK" sz="2400" dirty="0" smtClean="0"/>
          </a:p>
          <a:p>
            <a:r>
              <a:rPr lang="sk-SK" sz="2400" dirty="0" smtClean="0"/>
              <a:t>Roku </a:t>
            </a:r>
            <a:r>
              <a:rPr lang="sk-SK" sz="2400" dirty="0"/>
              <a:t>305 sa vzdal svojho postavenia.</a:t>
            </a:r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smtClean="0"/>
              <a:t>Konštantín Veľký</a:t>
            </a:r>
            <a:endParaRPr lang="sk-SK" sz="2400" dirty="0" smtClean="0"/>
          </a:p>
          <a:p>
            <a:r>
              <a:rPr lang="sk-SK" sz="2400" dirty="0" smtClean="0"/>
              <a:t>313 </a:t>
            </a:r>
            <a:r>
              <a:rPr lang="sk-SK" sz="2400" dirty="0"/>
              <a:t>– Milánsky edikt – kresťanstvo sa stalo povoleným náboženstvom </a:t>
            </a: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občianskej vojne porazil svojich nepriateľov a od r. 321 vládol ako jediný cisár. </a:t>
            </a:r>
            <a:endParaRPr lang="sk-SK" sz="2400" dirty="0" smtClean="0"/>
          </a:p>
          <a:p>
            <a:r>
              <a:rPr lang="sk-SK" sz="2400" dirty="0" smtClean="0"/>
              <a:t>Roku </a:t>
            </a:r>
            <a:r>
              <a:rPr lang="sk-SK" sz="2400" dirty="0"/>
              <a:t>330 vybudoval druhé hlavné mesto ríše </a:t>
            </a:r>
            <a:r>
              <a:rPr lang="sk-SK" sz="2400" dirty="0" err="1"/>
              <a:t>Konštantinopol</a:t>
            </a:r>
            <a:r>
              <a:rPr lang="sk-SK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74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dirty="0" smtClean="0"/>
              <a:t>Nasledovalo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4857403"/>
          </a:xfrm>
        </p:spPr>
        <p:txBody>
          <a:bodyPr/>
          <a:lstStyle/>
          <a:p>
            <a:r>
              <a:rPr lang="sk-SK" sz="2400" dirty="0"/>
              <a:t>Roku 395 cisár </a:t>
            </a:r>
            <a:r>
              <a:rPr lang="sk-SK" sz="2400" dirty="0" err="1"/>
              <a:t>Theodosius</a:t>
            </a:r>
            <a:r>
              <a:rPr lang="sk-SK" sz="2400" dirty="0"/>
              <a:t> pred svojou smrťou rozdelil ríšu medzi svojich 2 synov na západnú, kde prevládala latinčina a vládol tu </a:t>
            </a:r>
            <a:r>
              <a:rPr lang="sk-SK" sz="2400" dirty="0" err="1"/>
              <a:t>Honorius</a:t>
            </a:r>
            <a:r>
              <a:rPr lang="sk-SK" sz="2400" dirty="0"/>
              <a:t> a na východnú, v ktorej sa hovorilo po grécky a vládol tu </a:t>
            </a:r>
            <a:r>
              <a:rPr lang="sk-SK" sz="2400" dirty="0" err="1" smtClean="0"/>
              <a:t>Arcadius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4" name="Picture 2" descr="http://xenohistorian.faithweb.com/worldhis/figure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1008"/>
            <a:ext cx="2174319" cy="3027437"/>
          </a:xfrm>
          <a:prstGeom prst="rect">
            <a:avLst/>
          </a:prstGeom>
          <a:noFill/>
        </p:spPr>
      </p:pic>
      <p:pic>
        <p:nvPicPr>
          <p:cNvPr id="5" name="Picture 4" descr="http://upload.wikimedia.org/wikipedia/commons/archive/4/49/20070716103253!Theodosius_I%27s_empi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62897"/>
            <a:ext cx="4858519" cy="3503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12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579296" cy="5793507"/>
          </a:xfrm>
        </p:spPr>
        <p:txBody>
          <a:bodyPr/>
          <a:lstStyle/>
          <a:p>
            <a:r>
              <a:rPr lang="sk-SK" sz="2400" dirty="0" err="1"/>
              <a:t>Honoriova</a:t>
            </a:r>
            <a:r>
              <a:rPr lang="sk-SK" sz="2400" dirty="0"/>
              <a:t> vláda bola veľmi nestabilná.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invázii </a:t>
            </a:r>
            <a:r>
              <a:rPr lang="sk-SK" sz="2400" dirty="0" err="1"/>
              <a:t>Vizigótov</a:t>
            </a:r>
            <a:r>
              <a:rPr lang="sk-SK" sz="2400" dirty="0"/>
              <a:t> do </a:t>
            </a:r>
            <a:r>
              <a:rPr lang="sk-SK" sz="2400" dirty="0" err="1"/>
              <a:t>Itálie</a:t>
            </a:r>
            <a:r>
              <a:rPr lang="sk-SK" sz="2400" dirty="0"/>
              <a:t> v roku 402, sa </a:t>
            </a:r>
            <a:r>
              <a:rPr lang="sk-SK" sz="2400" dirty="0" err="1"/>
              <a:t>Flavius</a:t>
            </a:r>
            <a:r>
              <a:rPr lang="sk-SK" sz="2400" dirty="0"/>
              <a:t> </a:t>
            </a:r>
            <a:r>
              <a:rPr lang="sk-SK" sz="2400" dirty="0" err="1"/>
              <a:t>Honorius</a:t>
            </a:r>
            <a:r>
              <a:rPr lang="sk-SK" sz="2400" dirty="0"/>
              <a:t> premiestnil so svojim dvorom z Milána do </a:t>
            </a:r>
            <a:r>
              <a:rPr lang="sk-SK" sz="2400" dirty="0" err="1"/>
              <a:t>Ravenny</a:t>
            </a:r>
            <a:r>
              <a:rPr lang="sk-SK" sz="2400" dirty="0"/>
              <a:t>, ktorá bola považovaná za nedobytnú.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Vojsko v Británii sa vzbúrilo a následne (407-411) odišlo do </a:t>
            </a:r>
            <a:r>
              <a:rPr lang="sk-SK" sz="2400" dirty="0" err="1" smtClean="0"/>
              <a:t>Gálie</a:t>
            </a:r>
            <a:r>
              <a:rPr lang="sk-SK" sz="2400" dirty="0" smtClean="0"/>
              <a:t> a </a:t>
            </a:r>
            <a:r>
              <a:rPr lang="sk-SK" sz="2400" dirty="0"/>
              <a:t>ponechalo tak tamojšie obyvateľstvo, ktoré sa pokladalo za Rimanov, svojmu osudu, </a:t>
            </a:r>
            <a:r>
              <a:rPr lang="sk-SK" sz="2400" dirty="0" smtClean="0"/>
              <a:t>napospas </a:t>
            </a:r>
            <a:r>
              <a:rPr lang="sk-SK" sz="2400" dirty="0"/>
              <a:t>vpádom germánskych kmeňov </a:t>
            </a:r>
            <a:r>
              <a:rPr lang="sk-SK" sz="2400" dirty="0" err="1"/>
              <a:t>Anglov</a:t>
            </a:r>
            <a:r>
              <a:rPr lang="sk-SK" sz="2400" dirty="0"/>
              <a:t> a Sasov.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Tí </a:t>
            </a:r>
            <a:r>
              <a:rPr lang="sk-SK" sz="2400" dirty="0"/>
              <a:t>pôvodne prichádzali do Británie v malých skupinkách hlavne ako rímski žoldnieri.</a:t>
            </a:r>
          </a:p>
        </p:txBody>
      </p:sp>
    </p:spTree>
    <p:extLst>
      <p:ext uri="{BB962C8B-B14F-4D97-AF65-F5344CB8AC3E}">
        <p14:creationId xmlns:p14="http://schemas.microsoft.com/office/powerpoint/2010/main" val="410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5793507"/>
          </a:xfrm>
        </p:spPr>
        <p:txBody>
          <a:bodyPr/>
          <a:lstStyle/>
          <a:p>
            <a:r>
              <a:rPr lang="sk-SK" sz="2400" dirty="0" smtClean="0"/>
              <a:t>Dochádzalo </a:t>
            </a:r>
            <a:r>
              <a:rPr lang="sk-SK" sz="2400" dirty="0"/>
              <a:t>k lúpežným ťaženiam </a:t>
            </a:r>
            <a:r>
              <a:rPr lang="sk-SK" sz="2400" dirty="0" err="1"/>
              <a:t>Vizigótov</a:t>
            </a:r>
            <a:r>
              <a:rPr lang="sk-SK" sz="2400" dirty="0"/>
              <a:t> pod vedením náčelníka </a:t>
            </a:r>
            <a:r>
              <a:rPr lang="sk-SK" sz="2400" dirty="0" err="1"/>
              <a:t>Alaricha</a:t>
            </a:r>
            <a:r>
              <a:rPr lang="sk-SK" sz="2400" dirty="0"/>
              <a:t> I., ktorý v roku 410 nakoniec vydrancoval Rím, čo malo zlý účinok na rímsku psychiku</a:t>
            </a:r>
            <a:r>
              <a:rPr lang="sk-SK" sz="2400"/>
              <a:t>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err="1"/>
              <a:t>Vizigóti</a:t>
            </a:r>
            <a:r>
              <a:rPr lang="sk-SK" sz="2400" dirty="0"/>
              <a:t> boli roku 418 dokonca usadení ako </a:t>
            </a:r>
            <a:r>
              <a:rPr lang="sk-SK" sz="2400" dirty="0" err="1" smtClean="0"/>
              <a:t>federáti</a:t>
            </a:r>
            <a:r>
              <a:rPr lang="sk-SK" sz="2400" dirty="0"/>
              <a:t> </a:t>
            </a:r>
            <a:r>
              <a:rPr lang="sk-SK" sz="1800" dirty="0"/>
              <a:t>(vládli provinciálnemu rímskemu obyvateľstvu menom </a:t>
            </a:r>
            <a:r>
              <a:rPr lang="sk-SK" sz="1800" dirty="0" smtClean="0"/>
              <a:t>cisára) </a:t>
            </a:r>
            <a:r>
              <a:rPr lang="sk-SK" sz="2400" dirty="0" smtClean="0"/>
              <a:t>v </a:t>
            </a:r>
            <a:r>
              <a:rPr lang="sk-SK" sz="2400" dirty="0" err="1"/>
              <a:t>Akvitánii</a:t>
            </a:r>
            <a:r>
              <a:rPr lang="sk-SK" sz="2400" dirty="0"/>
              <a:t>, čím vláda v </a:t>
            </a:r>
            <a:r>
              <a:rPr lang="sk-SK" sz="2400" dirty="0" err="1"/>
              <a:t>Ravenne</a:t>
            </a:r>
            <a:r>
              <a:rPr lang="sk-SK" sz="2400" dirty="0"/>
              <a:t> získala </a:t>
            </a:r>
            <a:r>
              <a:rPr lang="sk-SK" sz="2400" dirty="0" smtClean="0"/>
              <a:t>nájomnú armádu, ktorá ich chránila proti </a:t>
            </a:r>
            <a:r>
              <a:rPr lang="sk-SK" sz="2400" dirty="0"/>
              <a:t>povstaniam a rovnako silný bojový zväz proti vonkajším nepriateľom. </a:t>
            </a:r>
            <a:endParaRPr lang="sk-SK" sz="2400" dirty="0" smtClean="0"/>
          </a:p>
          <a:p>
            <a:endParaRPr lang="sk-SK" sz="2400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4716016" y="4005064"/>
            <a:ext cx="212256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928992" cy="5793507"/>
          </a:xfrm>
        </p:spPr>
        <p:txBody>
          <a:bodyPr/>
          <a:lstStyle/>
          <a:p>
            <a:r>
              <a:rPr lang="sk-SK" sz="2400" dirty="0" err="1"/>
              <a:t>Vizigóti</a:t>
            </a:r>
            <a:r>
              <a:rPr lang="sk-SK" sz="2400" dirty="0"/>
              <a:t> boli lojálni, čo im však nebránilo v občasnom narušovaní rímskeho územia.</a:t>
            </a:r>
          </a:p>
          <a:p>
            <a:r>
              <a:rPr lang="sk-SK" sz="2400" dirty="0" smtClean="0"/>
              <a:t>K </a:t>
            </a:r>
            <a:r>
              <a:rPr lang="sk-SK" sz="2400" dirty="0"/>
              <a:t>naozajstnému porušeniu zmluvy však prišlo až v 60. rokoch 5. storočia.</a:t>
            </a:r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6480720" cy="388843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635896" y="616921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Migrácia </a:t>
            </a:r>
            <a:r>
              <a:rPr lang="sk-SK" sz="1600" dirty="0" err="1"/>
              <a:t>V</a:t>
            </a:r>
            <a:r>
              <a:rPr lang="sk-SK" sz="1600" dirty="0" err="1" smtClean="0"/>
              <a:t>izigótov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7199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pl-PL" sz="2400" dirty="0" smtClean="0"/>
              <a:t>Vandali </a:t>
            </a:r>
            <a:r>
              <a:rPr lang="pl-PL" sz="1800" dirty="0" smtClean="0"/>
              <a:t>(východogermánsky kmeň) </a:t>
            </a:r>
            <a:r>
              <a:rPr lang="pl-PL" sz="2400" dirty="0" smtClean="0"/>
              <a:t>v </a:t>
            </a:r>
            <a:r>
              <a:rPr lang="pl-PL" sz="2400" dirty="0"/>
              <a:t>roku 429 založili </a:t>
            </a:r>
            <a:r>
              <a:rPr lang="pl-PL" sz="2400" dirty="0" smtClean="0"/>
              <a:t>                          v </a:t>
            </a:r>
            <a:r>
              <a:rPr lang="pl-PL" sz="2400" dirty="0"/>
              <a:t>rímskych provinciách v Mauritánii nezávislé kráľovstvo. </a:t>
            </a:r>
            <a:endParaRPr lang="pl-PL" sz="2400" dirty="0" smtClean="0"/>
          </a:p>
          <a:p>
            <a:r>
              <a:rPr lang="pl-PL" sz="2400" dirty="0" smtClean="0"/>
              <a:t>Roku </a:t>
            </a:r>
            <a:r>
              <a:rPr lang="pl-PL" sz="2400" dirty="0"/>
              <a:t>455 prenikli do </a:t>
            </a:r>
            <a:r>
              <a:rPr lang="pl-PL" sz="2400" dirty="0" smtClean="0"/>
              <a:t>Ríma a </a:t>
            </a:r>
            <a:r>
              <a:rPr lang="pl-PL" sz="2400" dirty="0"/>
              <a:t>2 týždne ho plienili. 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556792"/>
            <a:ext cx="7956376" cy="47686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55776" y="638132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Sťahovanie národov v rokoch 100-500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4959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5865515"/>
          </a:xfrm>
        </p:spPr>
        <p:txBody>
          <a:bodyPr/>
          <a:lstStyle/>
          <a:p>
            <a:r>
              <a:rPr lang="sk-SK" sz="2400" dirty="0"/>
              <a:t>Roku 476 rímsky </a:t>
            </a:r>
            <a:r>
              <a:rPr lang="sk-SK" sz="2400" dirty="0" err="1"/>
              <a:t>patricius</a:t>
            </a:r>
            <a:r>
              <a:rPr lang="sk-SK" sz="2400" dirty="0"/>
              <a:t> </a:t>
            </a:r>
            <a:r>
              <a:rPr lang="sk-SK" sz="2400" dirty="0" err="1"/>
              <a:t>Orestes</a:t>
            </a:r>
            <a:r>
              <a:rPr lang="sk-SK" sz="2400" dirty="0"/>
              <a:t> dosadil na trón svojho syna </a:t>
            </a:r>
            <a:r>
              <a:rPr lang="sk-SK" sz="2400" dirty="0" err="1"/>
              <a:t>Romulusa</a:t>
            </a:r>
            <a:r>
              <a:rPr lang="sk-SK" sz="2400" dirty="0"/>
              <a:t>. </a:t>
            </a:r>
            <a:r>
              <a:rPr lang="sk-SK" sz="2400" dirty="0" smtClean="0"/>
              <a:t>Pre </a:t>
            </a:r>
            <a:r>
              <a:rPr lang="sk-SK" sz="2400" dirty="0"/>
              <a:t>nízky vek mu hovorili </a:t>
            </a:r>
            <a:r>
              <a:rPr lang="sk-SK" sz="2400" dirty="0" err="1"/>
              <a:t>Romulus</a:t>
            </a:r>
            <a:r>
              <a:rPr lang="sk-SK" sz="2400" dirty="0"/>
              <a:t> </a:t>
            </a:r>
            <a:r>
              <a:rPr lang="sk-SK" sz="2400" dirty="0" err="1"/>
              <a:t>Augustulus</a:t>
            </a:r>
            <a:r>
              <a:rPr lang="sk-SK" sz="2400" dirty="0"/>
              <a:t>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jeho službách bol germánsky náčelník </a:t>
            </a:r>
            <a:r>
              <a:rPr lang="sk-SK" sz="2400" dirty="0" err="1"/>
              <a:t>Odoakar</a:t>
            </a:r>
            <a:r>
              <a:rPr lang="sk-SK" sz="2400" dirty="0"/>
              <a:t>. Ten zosadil </a:t>
            </a:r>
            <a:r>
              <a:rPr lang="sk-SK" sz="2400" dirty="0" err="1"/>
              <a:t>Romula</a:t>
            </a:r>
            <a:r>
              <a:rPr lang="sk-SK" sz="2400" dirty="0"/>
              <a:t> a otca </a:t>
            </a:r>
            <a:r>
              <a:rPr lang="sk-SK" sz="2400" dirty="0" err="1"/>
              <a:t>Oresta</a:t>
            </a:r>
            <a:r>
              <a:rPr lang="sk-SK" sz="2400" dirty="0"/>
              <a:t> zabil.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Symboly </a:t>
            </a:r>
            <a:r>
              <a:rPr lang="sk-SK" sz="2400" dirty="0"/>
              <a:t>cisárskej moci poslal do </a:t>
            </a:r>
            <a:r>
              <a:rPr lang="sk-SK" sz="2400" dirty="0" err="1"/>
              <a:t>Konštantinopola</a:t>
            </a:r>
            <a:r>
              <a:rPr lang="sk-SK" sz="2400" dirty="0"/>
              <a:t> a sám sa vyhlásil za vládcu </a:t>
            </a:r>
            <a:r>
              <a:rPr lang="sk-SK" sz="2400" dirty="0" err="1"/>
              <a:t>Itálie</a:t>
            </a:r>
            <a:r>
              <a:rPr lang="sk-SK" sz="2400" dirty="0"/>
              <a:t> a </a:t>
            </a:r>
            <a:r>
              <a:rPr lang="sk-SK" sz="2400" dirty="0" err="1"/>
              <a:t>kraľa</a:t>
            </a:r>
            <a:r>
              <a:rPr lang="sk-SK" sz="2400" dirty="0"/>
              <a:t> germánskych kmeňov.</a:t>
            </a:r>
          </a:p>
        </p:txBody>
      </p:sp>
      <p:pic>
        <p:nvPicPr>
          <p:cNvPr id="4" name="Obrázok 16" descr="476 záni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68864"/>
            <a:ext cx="3312368" cy="2531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Obrázok 21" descr="Romulus Augustu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11" y="4319902"/>
            <a:ext cx="2007096" cy="202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4716016" y="4890489"/>
            <a:ext cx="15121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1600" dirty="0"/>
              <a:t>r. 476 </a:t>
            </a:r>
            <a:r>
              <a:rPr lang="sk-SK" altLang="sk-SK" sz="1600" dirty="0" err="1"/>
              <a:t>Romulus</a:t>
            </a:r>
            <a:r>
              <a:rPr lang="sk-SK" altLang="sk-SK" sz="1600" dirty="0"/>
              <a:t> </a:t>
            </a:r>
            <a:r>
              <a:rPr lang="sk-SK" altLang="sk-SK" sz="1600" dirty="0" err="1"/>
              <a:t>Augustulus</a:t>
            </a:r>
            <a:r>
              <a:rPr lang="sk-SK" altLang="sk-SK" sz="1600" dirty="0"/>
              <a:t> a zánik ríše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95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sk-SK" sz="2400" dirty="0" smtClean="0"/>
              <a:t>Mesto</a:t>
            </a:r>
            <a:r>
              <a:rPr lang="sk-SK" sz="2400" dirty="0"/>
              <a:t>, v ktorom okolo roku 250 po Kr. žil milión obyvateľov, sa po strate funkcie hlavného mesta zmenšilo asi na 400 000 obyvateľov okolo roku 400</a:t>
            </a:r>
            <a:r>
              <a:rPr lang="sk-SK" sz="2400" dirty="0" smtClean="0"/>
              <a:t>.</a:t>
            </a:r>
          </a:p>
          <a:p>
            <a:endParaRPr lang="sk-SK" sz="2400" dirty="0" smtClean="0"/>
          </a:p>
          <a:p>
            <a:r>
              <a:rPr lang="sk-SK" sz="2400" dirty="0" smtClean="0"/>
              <a:t>Dvojtýždenné </a:t>
            </a:r>
            <a:r>
              <a:rPr lang="sk-SK" sz="2400" dirty="0"/>
              <a:t>drancovanie Vandalmi v roku 455 </a:t>
            </a:r>
            <a:r>
              <a:rPr lang="sk-SK" sz="2400" dirty="0" smtClean="0"/>
              <a:t> a mor            v </a:t>
            </a:r>
            <a:r>
              <a:rPr lang="sk-SK" sz="2400" dirty="0"/>
              <a:t>roku 472 zdecimoval počet obyvateľov.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Ešte </a:t>
            </a:r>
            <a:r>
              <a:rPr lang="sk-SK" sz="2400" dirty="0"/>
              <a:t>v roku 470 je Rím popisovaný ako významné mesto s veľkými stavbami a s rušnou divadelnou scénou.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Koloseum </a:t>
            </a:r>
            <a:r>
              <a:rPr lang="sk-SK" sz="2400" dirty="0"/>
              <a:t>bolo využívané minimálne do roku 523, veľké kúpele až do roku 535. V roku 534 sa odhaduje stále ešte okolo 100 000 obyvateľov.</a:t>
            </a:r>
          </a:p>
        </p:txBody>
      </p:sp>
    </p:spTree>
    <p:extLst>
      <p:ext uri="{BB962C8B-B14F-4D97-AF65-F5344CB8AC3E}">
        <p14:creationId xmlns:p14="http://schemas.microsoft.com/office/powerpoint/2010/main" val="459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11738</TotalTime>
  <Words>537</Words>
  <Application>Microsoft Office PowerPoint</Application>
  <PresentationFormat>Prezentácia na obrazovke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Diseño predeterminado</vt:lpstr>
      <vt:lpstr>Zánik rímskej ríše</vt:lpstr>
      <vt:lpstr>Pripomenutie </vt:lpstr>
      <vt:lpstr>Nasledovalo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Mesto Rím</vt:lpstr>
      <vt:lpstr>Mesto Rím</vt:lpstr>
      <vt:lpstr>Mesto Rím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721</cp:revision>
  <dcterms:created xsi:type="dcterms:W3CDTF">2010-05-23T14:28:12Z</dcterms:created>
  <dcterms:modified xsi:type="dcterms:W3CDTF">2021-11-29T18:48:55Z</dcterms:modified>
</cp:coreProperties>
</file>