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7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Kliknite sem a upravte štýl predlohy nadpisov.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E6DEE9-CAB0-4B54-848F-3357BA8F44D5}" type="datetimeFigureOut">
              <a:rPr lang="sk-SK" smtClean="0"/>
              <a:pPr/>
              <a:t>18.05.2022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3CCB17-9BB5-4252-983D-48BF2BFC902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Práva spotrebiteľa v Európskej únii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Pre 9. ročník </a:t>
            </a:r>
            <a:r>
              <a:rPr lang="sk-SK" dirty="0" smtClean="0"/>
              <a:t>ZŠ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/>
              <a:t>Desať hlavných zásad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42910" y="2000240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10./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Účinné odškodnenie pri zahraničných sporoch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sk-SK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Európska komisia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 zriadila sieť </a:t>
            </a:r>
            <a:r>
              <a:rPr lang="sk-SK" sz="24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Európskych spotrebiteľských centier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informácie o našich právach pri zahraničných nákupoch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Práva spotrebiteľa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1447" y="2121409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Pred vstupom do EÚ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na SR prijaté </a:t>
            </a:r>
            <a:r>
              <a:rPr lang="sk-SK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FF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dôležité predpisy ochraňujúce práva spotrebiteľov</a:t>
            </a:r>
            <a:r>
              <a:rPr lang="sk-SK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na európskom trhu...</a:t>
            </a:r>
          </a:p>
          <a:p>
            <a:pPr lvl="1"/>
            <a:r>
              <a:rPr lang="sk-SK" sz="2400" dirty="0">
                <a:highlight>
                  <a:srgbClr val="FF00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 roku </a:t>
            </a:r>
            <a:r>
              <a:rPr lang="sk-SK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2004 Európska komisia </a:t>
            </a:r>
            <a:r>
              <a:rPr lang="sk-SK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= dokument  </a:t>
            </a:r>
            <a:r>
              <a:rPr lang="sk-SK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Ochrana spotrebiteľa v EÚ: Desať hlavných zásad</a:t>
            </a:r>
            <a:r>
              <a:rPr lang="sk-SK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pPr lvl="2"/>
            <a:r>
              <a:rPr lang="sk-SK" sz="2200" dirty="0">
                <a:latin typeface="Arial" pitchFamily="34" charset="0"/>
                <a:cs typeface="Arial" pitchFamily="34" charset="0"/>
                <a:sym typeface="Wingdings" pitchFamily="2" charset="2"/>
              </a:rPr>
              <a:t>Stanovuje </a:t>
            </a:r>
            <a:r>
              <a:rPr lang="sk-SK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minimálnu úroveň ochrany spotrebiteľa</a:t>
            </a:r>
            <a:r>
              <a:rPr lang="sk-SK" sz="2200" dirty="0">
                <a:latin typeface="Arial" pitchFamily="34" charset="0"/>
                <a:cs typeface="Arial" pitchFamily="34" charset="0"/>
                <a:sym typeface="Wingdings" pitchFamily="2" charset="2"/>
              </a:rPr>
              <a:t>...pre všetky krajiny EÚ</a:t>
            </a:r>
            <a:endParaRPr lang="sk-SK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vislý zvitok 3"/>
          <p:cNvSpPr/>
          <p:nvPr/>
        </p:nvSpPr>
        <p:spPr>
          <a:xfrm>
            <a:off x="7539224" y="4572008"/>
            <a:ext cx="1604776" cy="200026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/>
          <p:cNvCxnSpPr/>
          <p:nvPr/>
        </p:nvCxnSpPr>
        <p:spPr>
          <a:xfrm>
            <a:off x="6286512" y="4214818"/>
            <a:ext cx="1357322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218" name="Picture 2" descr="Európska únia zavrie svoje hranice na 30 dní | Pelipec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2001" y="0"/>
            <a:ext cx="2291999" cy="1528298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714348" y="6488668"/>
            <a:ext cx="248177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Kto to je </a:t>
            </a:r>
            <a:r>
              <a:rPr lang="sk-SK" b="1" dirty="0"/>
              <a:t>spotrebiteľ?</a:t>
            </a:r>
          </a:p>
        </p:txBody>
      </p:sp>
      <p:pic>
        <p:nvPicPr>
          <p:cNvPr id="8" name="Obrázok 7" descr="obazni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5960"/>
            <a:ext cx="67437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/>
              <a:t>Desať hlavných zásad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1./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Kúpiť možno čokoľvek a kdekoľvek: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V každej krajine EÚ môžete nakupovať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bez cla, daní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2./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Ak výrobok nefunguje, pošle sa naspäť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</a:p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Oprava, výmena, zľava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alebo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vrátenie peňazí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</a:p>
        </p:txBody>
      </p:sp>
      <p:pic>
        <p:nvPicPr>
          <p:cNvPr id="8194" name="Picture 2" descr="Tvorba web stránok pre obch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4966982"/>
            <a:ext cx="2714612" cy="18910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/>
              <a:t>Desať hlavných zásad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6583" y="2093977"/>
            <a:ext cx="6400800" cy="3615267"/>
          </a:xfrm>
        </p:spPr>
        <p:txBody>
          <a:bodyPr>
            <a:normAutofit lnSpcReduction="10000"/>
          </a:bodyPr>
          <a:lstStyle/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3./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Vysoká úroveň bezpečnosti potravín a iného spotrebného tovaru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EÚ = zákony, produkty kt. kupujeme =&gt; bezpečné...</a:t>
            </a:r>
          </a:p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4./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Viem, čo jem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Všetky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látky na etikete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+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označenie pre BIO (organické)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geneticky modifikované potraviny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(GM)...</a:t>
            </a:r>
          </a:p>
        </p:txBody>
      </p:sp>
      <p:pic>
        <p:nvPicPr>
          <p:cNvPr id="7170" name="Picture 2" descr="Neprehľadné etikety: čo si všímať na obaloch potravín | Aktuality.sk"/>
          <p:cNvPicPr>
            <a:picLocks noChangeAspect="1" noChangeArrowheads="1"/>
          </p:cNvPicPr>
          <p:nvPr/>
        </p:nvPicPr>
        <p:blipFill>
          <a:blip r:embed="rId2"/>
          <a:srcRect l="27439" t="7317" r="10365" b="7316"/>
          <a:stretch>
            <a:fillRect/>
          </a:stretch>
        </p:blipFill>
        <p:spPr bwMode="auto">
          <a:xfrm>
            <a:off x="6715108" y="4357670"/>
            <a:ext cx="2428892" cy="2500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7671" y="-2371"/>
            <a:ext cx="6400800" cy="1507067"/>
          </a:xfrm>
        </p:spPr>
        <p:txBody>
          <a:bodyPr/>
          <a:lstStyle/>
          <a:p>
            <a:r>
              <a:rPr lang="sk-SK" dirty="0"/>
              <a:t>Desať hlavných zásad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5./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Zmluvy by mali byť korektné voči spotrebiteľom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Európske právo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zakazuje všetky typy „neférových“ zmlúv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(napr. ak firma vidí, že nemôžeme zmluvu zrušiť, pokým nezaplatíme určitý poplatok...býva to uvedené malými písmenkami – </a:t>
            </a:r>
            <a:r>
              <a:rPr lang="sk-SK" sz="2600" dirty="0" err="1">
                <a:latin typeface="Arial" pitchFamily="34" charset="0"/>
                <a:cs typeface="Arial" pitchFamily="34" charset="0"/>
              </a:rPr>
              <a:t>neprečítateľné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4098" name="Picture 2" descr="Zmluva">
            <a:extLst>
              <a:ext uri="{FF2B5EF4-FFF2-40B4-BE49-F238E27FC236}">
                <a16:creationId xmlns:a16="http://schemas.microsoft.com/office/drawing/2014/main" id="{B889FAB4-DAA9-4744-81D2-6904854A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2265"/>
            <a:ext cx="25717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/>
              <a:t>Desať hlavných zásad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6./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Spotrebitelia niekedy môžu zmeniť názor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Podomový predaj, </a:t>
            </a:r>
            <a:r>
              <a:rPr lang="sk-SK" sz="2600" dirty="0"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nákup cez internet, </a:t>
            </a:r>
            <a:r>
              <a:rPr lang="sk-SK" sz="2600" dirty="0" err="1"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teleshoping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  <a:r>
              <a:rPr lang="sk-SK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zmluvu môžeme zrušiť do 7 dní bez udania dôvodu</a:t>
            </a:r>
          </a:p>
          <a:p>
            <a:pPr lvl="1"/>
            <a:r>
              <a:rPr lang="sk-SK" sz="2400" dirty="0">
                <a:latin typeface="Arial" pitchFamily="34" charset="0"/>
                <a:cs typeface="Arial" pitchFamily="34" charset="0"/>
              </a:rPr>
              <a:t>Výnimky </a:t>
            </a:r>
            <a:r>
              <a:rPr lang="sk-SK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 poistné zmluvy, nákupy nepresahujúce sumu 60 euro...</a:t>
            </a:r>
            <a:endParaRPr lang="sk-SK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/>
              <a:t>Desať hlavných zásad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214554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7./ </a:t>
            </a:r>
            <a:r>
              <a:rPr lang="sk-SK" sz="2600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Jednoduchšie porovnávanie cien:</a:t>
            </a:r>
          </a:p>
          <a:p>
            <a:r>
              <a:rPr lang="sk-SK" sz="2600">
                <a:latin typeface="Arial" pitchFamily="34" charset="0"/>
                <a:cs typeface="Arial" pitchFamily="34" charset="0"/>
              </a:rPr>
              <a:t>Zákony EÚ </a:t>
            </a:r>
            <a:r>
              <a:rPr lang="sk-SK" sz="260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sk-SK" sz="26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jednotková cena tovarov </a:t>
            </a:r>
            <a:r>
              <a:rPr lang="sk-SK" sz="2600">
                <a:latin typeface="Arial" pitchFamily="34" charset="0"/>
                <a:cs typeface="Arial" pitchFamily="34" charset="0"/>
                <a:sym typeface="Wingdings" pitchFamily="2" charset="2"/>
              </a:rPr>
              <a:t>= </a:t>
            </a:r>
            <a:r>
              <a:rPr lang="sk-SK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koľko stojí 1kg </a:t>
            </a:r>
            <a:r>
              <a:rPr lang="sk-SK" sz="2600">
                <a:latin typeface="Arial" pitchFamily="34" charset="0"/>
                <a:cs typeface="Arial" pitchFamily="34" charset="0"/>
                <a:sym typeface="Wingdings" pitchFamily="2" charset="2"/>
              </a:rPr>
              <a:t>alebo </a:t>
            </a:r>
            <a:r>
              <a:rPr lang="sk-SK" sz="2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1l určitého tovaru</a:t>
            </a:r>
            <a:r>
              <a:rPr lang="sk-SK" sz="260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Obrázek Klipart Závaží 10 kg | Nástroje zdarma ke stažení">
            <a:extLst>
              <a:ext uri="{FF2B5EF4-FFF2-40B4-BE49-F238E27FC236}">
                <a16:creationId xmlns:a16="http://schemas.microsoft.com/office/drawing/2014/main" id="{5A416F6C-9BE5-4760-9AFF-9161EDBA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21688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/>
              <a:t>Desať hlavných zásad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8./ </a:t>
            </a:r>
            <a:r>
              <a:rPr lang="sk-SK" sz="2600" u="sng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Spotrebiteľov nemožno zavádzať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Európske právo </a:t>
            </a:r>
            <a:r>
              <a:rPr lang="sk-SK" sz="2600" dirty="0">
                <a:solidFill>
                  <a:schemeClr val="bg1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zakazuje reklamu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, ktorá </a:t>
            </a:r>
            <a:r>
              <a:rPr lang="sk-SK" sz="2600" dirty="0">
                <a:solidFill>
                  <a:srgbClr val="FFFF00"/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zavádza</a:t>
            </a:r>
            <a:r>
              <a:rPr lang="sk-SK" sz="26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alebo </a:t>
            </a:r>
            <a:r>
              <a:rPr lang="sk-SK" sz="2600" dirty="0">
                <a:solidFill>
                  <a:srgbClr val="FFFF00"/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klame </a:t>
            </a:r>
            <a:r>
              <a:rPr lang="sk-SK" sz="2600" dirty="0">
                <a:solidFill>
                  <a:schemeClr val="tx1"/>
                </a:solidFill>
                <a:highlight>
                  <a:srgbClr val="FF0000"/>
                </a:highlight>
                <a:latin typeface="Arial" pitchFamily="34" charset="0"/>
                <a:cs typeface="Arial" pitchFamily="34" charset="0"/>
              </a:rPr>
              <a:t>spotrebiteľov</a:t>
            </a:r>
          </a:p>
          <a:p>
            <a:pPr lvl="1"/>
            <a:r>
              <a:rPr lang="sk-SK" sz="2400" dirty="0">
                <a:latin typeface="Arial" pitchFamily="34" charset="0"/>
                <a:cs typeface="Arial" pitchFamily="34" charset="0"/>
              </a:rPr>
              <a:t>Predávajúci musí </a:t>
            </a:r>
            <a:r>
              <a:rPr lang="sk-SK" sz="2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na tovare 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uviesť </a:t>
            </a:r>
            <a:r>
              <a:rPr lang="sk-SK" sz="2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úplné informácie</a:t>
            </a:r>
            <a:r>
              <a:rPr lang="sk-SK" sz="2400" dirty="0">
                <a:latin typeface="Arial" pitchFamily="34" charset="0"/>
                <a:cs typeface="Arial" pitchFamily="34" charset="0"/>
              </a:rPr>
              <a:t>...</a:t>
            </a:r>
          </a:p>
        </p:txBody>
      </p:sp>
      <p:pic>
        <p:nvPicPr>
          <p:cNvPr id="2050" name="Picture 2" descr="Digital Marketing Background clipart - Marketing, Advertising, Promotion,  transparent clip art">
            <a:extLst>
              <a:ext uri="{FF2B5EF4-FFF2-40B4-BE49-F238E27FC236}">
                <a16:creationId xmlns:a16="http://schemas.microsoft.com/office/drawing/2014/main" id="{C3EDC782-A68D-4073-BD30-66F851BD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12" y="5362575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-48639"/>
            <a:ext cx="6400800" cy="1507067"/>
          </a:xfrm>
        </p:spPr>
        <p:txBody>
          <a:bodyPr/>
          <a:lstStyle/>
          <a:p>
            <a:r>
              <a:rPr lang="sk-SK" dirty="0"/>
              <a:t>Desať hlavných zásad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4871" y="2087751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9./ </a:t>
            </a:r>
            <a:r>
              <a:rPr lang="sk-SK" sz="2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Ochrana počas dovolenky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EÚ právo 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 ak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napr.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cestovná kancelária skrachovala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,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 musí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zabezpečiť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odvoz z dovolenky</a:t>
            </a:r>
            <a:r>
              <a:rPr lang="sk-SK" sz="2600" dirty="0">
                <a:latin typeface="Arial" pitchFamily="34" charset="0"/>
                <a:cs typeface="Arial" pitchFamily="34" charset="0"/>
                <a:sym typeface="Wingdings" pitchFamily="2" charset="2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Leto Dovolenka Vektor - Vektorová grafika zdarma na Pixabay">
            <a:extLst>
              <a:ext uri="{FF2B5EF4-FFF2-40B4-BE49-F238E27FC236}">
                <a16:creationId xmlns:a16="http://schemas.microsoft.com/office/drawing/2014/main" id="{4CD641FE-C29C-4A55-AE19-14DF8780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858" y="-1660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214</TotalTime>
  <Words>343</Words>
  <Application>Microsoft Office PowerPoint</Application>
  <PresentationFormat>Prezentácia na obrazovke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Motív1</vt:lpstr>
      <vt:lpstr>Práva spotrebiteľa v Európskej únii</vt:lpstr>
      <vt:lpstr>Práva spotrebiteľa</vt:lpstr>
      <vt:lpstr>Desať hlavných zásad</vt:lpstr>
      <vt:lpstr>Desať hlavných zásad</vt:lpstr>
      <vt:lpstr>Desať hlavných zásad</vt:lpstr>
      <vt:lpstr>Desať hlavných zásad</vt:lpstr>
      <vt:lpstr>Desať hlavných zásad</vt:lpstr>
      <vt:lpstr>Desať hlavných zásad</vt:lpstr>
      <vt:lpstr>Desať hlavných zásad</vt:lpstr>
      <vt:lpstr>Desať hlavných zásad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Práva spotrebiteľa v Európskej únii</dc:title>
  <dc:creator>Branislav Benčič</dc:creator>
  <cp:lastModifiedBy>student</cp:lastModifiedBy>
  <cp:revision>42</cp:revision>
  <dcterms:created xsi:type="dcterms:W3CDTF">2020-05-30T08:37:28Z</dcterms:created>
  <dcterms:modified xsi:type="dcterms:W3CDTF">2022-05-18T07:02:34Z</dcterms:modified>
</cp:coreProperties>
</file>