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7" autoAdjust="0"/>
  </p:normalViewPr>
  <p:slideViewPr>
    <p:cSldViewPr>
      <p:cViewPr>
        <p:scale>
          <a:sx n="104" d="100"/>
          <a:sy n="104" d="100"/>
        </p:scale>
        <p:origin x="-1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7D748-5659-4534-8BA5-BB67B1284C19}" type="datetimeFigureOut">
              <a:rPr lang="sk-SK" smtClean="0"/>
              <a:t>4. 3. 2022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02661-A1AE-45F0-A7F6-A0F85AAFCDC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44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02661-A1AE-45F0-A7F6-A0F85AAFCDCA}" type="slidenum">
              <a:rPr lang="sk-SK" smtClean="0"/>
              <a:t>1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8DBB-D1C1-4CBB-B522-E2DC7B173818}" type="datetimeFigureOut">
              <a:rPr lang="sk-SK" smtClean="0"/>
              <a:t>4. 3. 2022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8DBB-D1C1-4CBB-B522-E2DC7B173818}" type="datetimeFigureOut">
              <a:rPr lang="sk-SK" smtClean="0"/>
              <a:t>4. 3. 2022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8DBB-D1C1-4CBB-B522-E2DC7B173818}" type="datetimeFigureOut">
              <a:rPr lang="sk-SK" smtClean="0"/>
              <a:t>4. 3. 2022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8DBB-D1C1-4CBB-B522-E2DC7B173818}" type="datetimeFigureOut">
              <a:rPr lang="sk-SK" smtClean="0"/>
              <a:t>4. 3. 2022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8DBB-D1C1-4CBB-B522-E2DC7B173818}" type="datetimeFigureOut">
              <a:rPr lang="sk-SK" smtClean="0"/>
              <a:t>4. 3. 2022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8DBB-D1C1-4CBB-B522-E2DC7B173818}" type="datetimeFigureOut">
              <a:rPr lang="sk-SK" smtClean="0"/>
              <a:t>4. 3. 2022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8DBB-D1C1-4CBB-B522-E2DC7B173818}" type="datetimeFigureOut">
              <a:rPr lang="sk-SK" smtClean="0"/>
              <a:t>4. 3. 2022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8DBB-D1C1-4CBB-B522-E2DC7B173818}" type="datetimeFigureOut">
              <a:rPr lang="sk-SK" smtClean="0"/>
              <a:t>4. 3. 2022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8DBB-D1C1-4CBB-B522-E2DC7B173818}" type="datetimeFigureOut">
              <a:rPr lang="sk-SK" smtClean="0"/>
              <a:t>4. 3. 2022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8DBB-D1C1-4CBB-B522-E2DC7B173818}" type="datetimeFigureOut">
              <a:rPr lang="sk-SK" smtClean="0"/>
              <a:t>4. 3. 2022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8DBB-D1C1-4CBB-B522-E2DC7B173818}" type="datetimeFigureOut">
              <a:rPr lang="sk-SK" smtClean="0"/>
              <a:t>4. 3. 2022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5DA8DBB-D1C1-4CBB-B522-E2DC7B173818}" type="datetimeFigureOut">
              <a:rPr lang="sk-SK" smtClean="0"/>
              <a:t>4. 3. 2022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B62FD7-2817-4F0B-AA28-B4B0900187F4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Zástupný symbol obrázka 10" descr="8MX4CA3VNMPUCAHZCZQ5CAMDP9WMCAR3MGBYCAKC6W6QCAJ2PJJHCANISQC6CAZIMSIPCAYR557RCA2CC84DCALYUM2GCAZIBGP1CA6SFX60CABY9XCUCA5HL6HGCACM7BOYCAKE8LFICABCG6V3CAJ7ZTAD.jp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t="15760" b="15760"/>
          <a:stretch>
            <a:fillRect/>
          </a:stretch>
        </p:blipFill>
        <p:spPr>
          <a:xfrm>
            <a:off x="2143108" y="2143116"/>
            <a:ext cx="5029200" cy="3657600"/>
          </a:xfrm>
        </p:spPr>
      </p:pic>
      <p:sp>
        <p:nvSpPr>
          <p:cNvPr id="6" name="Zástupný symbol textu 5"/>
          <p:cNvSpPr>
            <a:spLocks noGrp="1"/>
          </p:cNvSpPr>
          <p:nvPr>
            <p:ph type="body" sz="half" idx="2"/>
          </p:nvPr>
        </p:nvSpPr>
        <p:spPr>
          <a:xfrm>
            <a:off x="428596" y="428604"/>
            <a:ext cx="7548586" cy="1357322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extrusionClr>
                <a:schemeClr val="tx2">
                  <a:lumMod val="75000"/>
                </a:schemeClr>
              </a:extrusionClr>
            </a:sp3d>
          </a:bodyPr>
          <a:lstStyle/>
          <a:p>
            <a:pPr algn="ctr"/>
            <a:r>
              <a:rPr lang="sk-SK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SILA A JEJ MERANIE</a:t>
            </a:r>
            <a:endParaRPr lang="sk-SK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ČO VIEME O SILE?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 smtClean="0"/>
              <a:t>SILA JE FYZIKÁLNA VELIČINA, OZNAČUJEME JU PÍSMENOM : </a:t>
            </a:r>
            <a:r>
              <a:rPr lang="sk-SK" b="1" dirty="0" smtClean="0">
                <a:solidFill>
                  <a:srgbClr val="FF0000"/>
                </a:solidFill>
              </a:rPr>
              <a:t>F</a:t>
            </a:r>
            <a:endParaRPr lang="sk-SK" b="1" dirty="0" smtClean="0"/>
          </a:p>
          <a:p>
            <a:pPr algn="just"/>
            <a:r>
              <a:rPr lang="sk-SK" b="1" dirty="0" smtClean="0"/>
              <a:t>POJMOM SILA VO FYZIKE OPISUJEME VZÁJOMNÉ PÔSOBENIE DVOCH TELIES ALEBO POĽA NA TELESO</a:t>
            </a:r>
            <a:r>
              <a:rPr lang="sk-SK" dirty="0" smtClean="0"/>
              <a:t>, napr. ruka pôsobí na pružinu silou a pružina pôsobí silou na ruku; magnetické pole okolo tyčového magnetu pôsobí príťažlivou magnetickou silou  na oceľovú sponu</a:t>
            </a:r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SILA A JEJ ZNÁZORNENIE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SILU ZNÁZORŇUJEME </a:t>
            </a:r>
            <a:r>
              <a:rPr lang="sk-SK" b="1" dirty="0" smtClean="0"/>
              <a:t>ÚSEČKOU </a:t>
            </a:r>
            <a:r>
              <a:rPr lang="sk-SK" b="1" dirty="0" smtClean="0"/>
              <a:t>SO ŠÍPKOU</a:t>
            </a:r>
          </a:p>
          <a:p>
            <a:r>
              <a:rPr lang="sk-SK" b="1" dirty="0" smtClean="0"/>
              <a:t>KEĎ CHCEME  JEDNOZNAČNE OPÍSAŤ SILU, MUSÍME UVIESŤ JEJ SMER A VEĽKOSŤ</a:t>
            </a:r>
          </a:p>
          <a:p>
            <a:r>
              <a:rPr lang="sk-SK" b="1" dirty="0" smtClean="0"/>
              <a:t>ÚČINOK SILY NA TELESO ZÁVISÍ OD JEJ PÔSOBISKA ( miesto, v ktorom sila pôsobí)</a:t>
            </a:r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>
                <a:solidFill>
                  <a:srgbClr val="002060"/>
                </a:solidFill>
              </a:rPr>
              <a:t>F = 20 N                       </a:t>
            </a:r>
            <a:r>
              <a:rPr lang="sk-SK" sz="1800" dirty="0" smtClean="0">
                <a:solidFill>
                  <a:schemeClr val="tx1"/>
                </a:solidFill>
              </a:rPr>
              <a:t>veľkosť sily</a:t>
            </a:r>
          </a:p>
          <a:p>
            <a:pPr>
              <a:buNone/>
            </a:pPr>
            <a:r>
              <a:rPr lang="sk-SK" sz="2000" dirty="0" smtClean="0">
                <a:solidFill>
                  <a:srgbClr val="002060"/>
                </a:solidFill>
              </a:rPr>
              <a:t>1cm = 10 N</a:t>
            </a:r>
            <a:r>
              <a:rPr lang="sk-SK" dirty="0" smtClean="0"/>
              <a:t>                                     </a:t>
            </a:r>
            <a:r>
              <a:rPr lang="sk-SK" sz="1800" dirty="0" smtClean="0">
                <a:solidFill>
                  <a:schemeClr val="tx1"/>
                </a:solidFill>
              </a:rPr>
              <a:t>smer sily  </a:t>
            </a:r>
            <a:r>
              <a:rPr lang="sk-SK" dirty="0" smtClean="0">
                <a:solidFill>
                  <a:schemeClr val="tx1"/>
                </a:solidFill>
              </a:rPr>
              <a:t>          </a:t>
            </a:r>
          </a:p>
          <a:p>
            <a:pPr>
              <a:buNone/>
            </a:pPr>
            <a:r>
              <a:rPr lang="sk-SK" dirty="0" smtClean="0"/>
              <a:t>                               </a:t>
            </a:r>
            <a:r>
              <a:rPr lang="sk-SK" sz="1800" dirty="0" smtClean="0">
                <a:solidFill>
                  <a:schemeClr val="tx1"/>
                </a:solidFill>
              </a:rPr>
              <a:t>P- pôsobisko sily</a:t>
            </a:r>
          </a:p>
        </p:txBody>
      </p:sp>
      <p:cxnSp>
        <p:nvCxnSpPr>
          <p:cNvPr id="9" name="Rovná spojovacia šípka 8"/>
          <p:cNvCxnSpPr/>
          <p:nvPr/>
        </p:nvCxnSpPr>
        <p:spPr>
          <a:xfrm>
            <a:off x="3643306" y="5286388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 rot="5400000">
            <a:off x="3500430" y="5286388"/>
            <a:ext cx="2857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 rot="5400000">
            <a:off x="4143372" y="5286388"/>
            <a:ext cx="2857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 flipV="1">
            <a:off x="5000628" y="5214950"/>
            <a:ext cx="214314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Ľavá zložená zátvorka 16"/>
          <p:cNvSpPr/>
          <p:nvPr/>
        </p:nvSpPr>
        <p:spPr>
          <a:xfrm rot="5400000">
            <a:off x="4012544" y="4512621"/>
            <a:ext cx="352778" cy="909008"/>
          </a:xfrm>
          <a:prstGeom prst="leftBrace">
            <a:avLst>
              <a:gd name="adj1" fmla="val 0"/>
              <a:gd name="adj2" fmla="val 297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JEDNOTKY SILY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002060"/>
                </a:solidFill>
              </a:rPr>
              <a:t>- ZÁKLADNÁ JEDNOTKA SILY:</a:t>
            </a:r>
          </a:p>
          <a:p>
            <a:pPr>
              <a:buNone/>
            </a:pPr>
            <a:r>
              <a:rPr lang="sk-SK" b="1" dirty="0" smtClean="0"/>
              <a:t>     NEWTON – N</a:t>
            </a:r>
          </a:p>
          <a:p>
            <a:pPr>
              <a:buNone/>
            </a:pPr>
            <a:r>
              <a:rPr lang="sk-SK" b="1" dirty="0" smtClean="0">
                <a:solidFill>
                  <a:srgbClr val="002060"/>
                </a:solidFill>
              </a:rPr>
              <a:t>- VÄČŠIE JEDNOTKY: </a:t>
            </a:r>
          </a:p>
          <a:p>
            <a:pPr>
              <a:buNone/>
            </a:pPr>
            <a:r>
              <a:rPr lang="sk-SK" b="1" dirty="0" smtClean="0"/>
              <a:t>    KILONEWTON – </a:t>
            </a:r>
            <a:r>
              <a:rPr lang="sk-SK" b="1" dirty="0" err="1" smtClean="0"/>
              <a:t>kN</a:t>
            </a:r>
            <a:endParaRPr lang="sk-SK" b="1" dirty="0" smtClean="0"/>
          </a:p>
          <a:p>
            <a:pPr>
              <a:buNone/>
            </a:pPr>
            <a:r>
              <a:rPr lang="sk-SK" b="1" dirty="0" smtClean="0"/>
              <a:t>    MEGANEWTON – MN</a:t>
            </a:r>
          </a:p>
          <a:p>
            <a:pPr>
              <a:buNone/>
            </a:pPr>
            <a:endParaRPr lang="sk-SK" dirty="0" smtClean="0"/>
          </a:p>
          <a:p>
            <a:pPr algn="ctr">
              <a:buNone/>
            </a:pP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MN = 1OOO KN = 1 000 000N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symbol obrázka 6" descr="bez_názvu.bmp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8873" b="18873"/>
          <a:stretch>
            <a:fillRect/>
          </a:stretch>
        </p:blipFill>
        <p:spPr>
          <a:xfrm>
            <a:off x="5000628" y="357166"/>
            <a:ext cx="3890962" cy="3714776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0" y="0"/>
            <a:ext cx="4929190" cy="6715148"/>
          </a:xfrm>
        </p:spPr>
        <p:txBody>
          <a:bodyPr>
            <a:noAutofit/>
          </a:bodyPr>
          <a:lstStyle/>
          <a:p>
            <a:r>
              <a:rPr lang="sk-SK" sz="36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GRAVITAČNÁ SILA </a:t>
            </a:r>
            <a:br>
              <a:rPr lang="sk-SK" sz="36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sk-SK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</a:t>
            </a:r>
            <a: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na každé teleso nachádzajúce sa v gravitačnom poli Zeme pôsobí zvisle nadol gravitačná sila (gravitačnou silou sa priťahujú navzájom aj dve telesá)</a:t>
            </a:r>
            <a:b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</a:br>
            <a: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- gravitačná sila závisí od hmotnosti telesa</a:t>
            </a:r>
            <a:b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</a:br>
            <a: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- gravitačnú silu </a:t>
            </a:r>
            <a:r>
              <a:rPr lang="sk-SK" sz="2800" cap="none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vyočítame</a:t>
            </a:r>
            <a: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:</a:t>
            </a:r>
            <a:b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</a:br>
            <a:r>
              <a:rPr lang="sk-SK" sz="2800" cap="none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F</a:t>
            </a:r>
            <a:r>
              <a:rPr lang="sk-SK" sz="2800" cap="none" baseline="-250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g</a:t>
            </a:r>
            <a: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= </a:t>
            </a:r>
            <a:r>
              <a:rPr lang="sk-SK" sz="2800" cap="none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m.g</a:t>
            </a:r>
            <a: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/>
            </a:r>
            <a:b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</a:br>
            <a: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m = hmotnosť telesa</a:t>
            </a:r>
            <a:b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</a:br>
            <a: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g = gravitačná konštanta = 10 N/kg</a:t>
            </a:r>
            <a: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/>
            </a:r>
            <a:b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</a:rPr>
            </a:br>
            <a:endParaRPr lang="sk-SK" sz="28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symbol obrázka 5" descr="Y4XSCACNVD18CA72DR1OCA3CFAZ1CAU8YMRACAV2YIZRCAR5U30YCABP8W3SCA0UIKYYCADIHGHVCAUT81OHCADHXI0GCAQOIX36CA1MZV3OCAASUWWRCAH04GB0CA8FE5JGCA2L39USCAQZD9UVCAAWXY5C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34242" b="34242"/>
          <a:stretch>
            <a:fillRect/>
          </a:stretch>
        </p:blipFill>
        <p:spPr>
          <a:xfrm>
            <a:off x="6143636" y="1071546"/>
            <a:ext cx="2676516" cy="3657600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381000" y="571480"/>
            <a:ext cx="5867400" cy="5572164"/>
          </a:xfrm>
        </p:spPr>
        <p:txBody>
          <a:bodyPr>
            <a:normAutofit fontScale="90000"/>
          </a:bodyPr>
          <a:lstStyle/>
          <a:p>
            <a:r>
              <a:rPr lang="sk-SK" sz="36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SILOMER</a:t>
            </a:r>
            <a:br>
              <a:rPr lang="sk-SK" sz="36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sk-SK" sz="36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sk-SK" sz="36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sk-SK" sz="2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- </a:t>
            </a:r>
            <a: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MERANIE PRUŽINOVÝM SILOMEROM JE ZALOŽENÉ AN PRIAMEJ ÚMERNOSTI PREDĹŽENIA PRUŽINY A PÔSOBIACEJ SILY</a:t>
            </a:r>
            <a:b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</a:br>
            <a: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/>
            </a:r>
            <a:b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</a:br>
            <a: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- PRED MERANÍM MERANEJ SILY ZISTÍME:</a:t>
            </a:r>
            <a:b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</a:br>
            <a: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1. či pri nulovej sile splýva okraj vonkajšieho valca silomera s nulovou čiarkou stupnice</a:t>
            </a:r>
            <a:b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</a:br>
            <a: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2. V akých jednotkách je stupnica</a:t>
            </a:r>
            <a:b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</a:br>
            <a: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3. akej veľkosti sily zodpovedá najmenší dielik stupnice</a:t>
            </a:r>
            <a:b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</a:br>
            <a:r>
              <a:rPr lang="sk-SK" sz="2800" b="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4. aký je merací rozsah stupnice</a:t>
            </a:r>
            <a:endParaRPr lang="sk-SK" sz="2800" b="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ÚLOHY NA PRECVIČENIE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18110"/>
          </a:xfrm>
        </p:spPr>
        <p:txBody>
          <a:bodyPr/>
          <a:lstStyle/>
          <a:p>
            <a:pPr marL="514350" indent="-514350">
              <a:buNone/>
            </a:pPr>
            <a:r>
              <a:rPr lang="sk-SK" sz="2800" dirty="0" smtClean="0"/>
              <a:t>1. Znázorni silu F, ktorou priťahuje magnet oceľovú </a:t>
            </a:r>
            <a:r>
              <a:rPr lang="sk-SK" sz="2800" dirty="0" err="1" smtClean="0"/>
              <a:t>gulôčku</a:t>
            </a:r>
            <a:r>
              <a:rPr lang="sk-SK" sz="2800" dirty="0" smtClean="0"/>
              <a:t>. Veľkosť sily F = 4 N.</a:t>
            </a:r>
          </a:p>
          <a:p>
            <a:pPr marL="514350" indent="-514350">
              <a:buAutoNum type="arabicPeriod"/>
            </a:pPr>
            <a:endParaRPr lang="sk-SK" dirty="0" smtClean="0"/>
          </a:p>
          <a:p>
            <a:pPr marL="514350" indent="-514350">
              <a:buAutoNum type="arabicPeriod"/>
            </a:pPr>
            <a:endParaRPr lang="sk-SK" dirty="0" smtClean="0"/>
          </a:p>
          <a:p>
            <a:pPr marL="514350" indent="-514350">
              <a:buNone/>
            </a:pPr>
            <a:r>
              <a:rPr lang="sk-SK" sz="2800" dirty="0" smtClean="0"/>
              <a:t>2. Akou veľkou gravitačnou  silou priťahuje Zem parašutistu, ktorého hmotnosť je 80 kg?</a:t>
            </a:r>
          </a:p>
          <a:p>
            <a:pPr marL="514350" indent="-514350">
              <a:buNone/>
            </a:pPr>
            <a:r>
              <a:rPr lang="sk-SK" sz="2800" dirty="0" smtClean="0"/>
              <a:t>3. Vyjadri v jednotkách uvedených v zátvorke:</a:t>
            </a:r>
          </a:p>
          <a:p>
            <a:pPr marL="514350" indent="-514350">
              <a:buNone/>
            </a:pPr>
            <a:r>
              <a:rPr lang="sk-SK" sz="2800" dirty="0" smtClean="0"/>
              <a:t>   6 OOO N (</a:t>
            </a:r>
            <a:r>
              <a:rPr lang="sk-SK" sz="2800" dirty="0" err="1" smtClean="0"/>
              <a:t>kN</a:t>
            </a:r>
            <a:r>
              <a:rPr lang="sk-SK" sz="2800" dirty="0" smtClean="0"/>
              <a:t>)             50 000 </a:t>
            </a:r>
            <a:r>
              <a:rPr lang="sk-SK" sz="2800" dirty="0" err="1" smtClean="0"/>
              <a:t>kN</a:t>
            </a:r>
            <a:r>
              <a:rPr lang="sk-SK" sz="2800" dirty="0" smtClean="0"/>
              <a:t> (MN)</a:t>
            </a:r>
          </a:p>
          <a:p>
            <a:pPr marL="514350" indent="-514350">
              <a:buNone/>
            </a:pPr>
            <a:r>
              <a:rPr lang="sk-SK" sz="2800" dirty="0" smtClean="0"/>
              <a:t>    0,25 </a:t>
            </a:r>
            <a:r>
              <a:rPr lang="sk-SK" sz="2800" dirty="0" err="1" smtClean="0"/>
              <a:t>kN</a:t>
            </a:r>
            <a:r>
              <a:rPr lang="sk-SK" sz="2800" dirty="0" smtClean="0"/>
              <a:t> (N)                0,09 MN (</a:t>
            </a:r>
            <a:r>
              <a:rPr lang="sk-SK" sz="2800" dirty="0" err="1" smtClean="0"/>
              <a:t>kN</a:t>
            </a:r>
            <a:r>
              <a:rPr lang="sk-SK" sz="2800" dirty="0" smtClean="0"/>
              <a:t>)        </a:t>
            </a:r>
            <a:endParaRPr lang="sk-SK" sz="2800" dirty="0"/>
          </a:p>
        </p:txBody>
      </p:sp>
      <p:sp>
        <p:nvSpPr>
          <p:cNvPr id="4" name="Obdĺžnik 3"/>
          <p:cNvSpPr/>
          <p:nvPr/>
        </p:nvSpPr>
        <p:spPr>
          <a:xfrm>
            <a:off x="1071538" y="2786058"/>
            <a:ext cx="2786082" cy="50006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" name="Rovná spojnica 5"/>
          <p:cNvCxnSpPr>
            <a:stCxn id="4" idx="0"/>
            <a:endCxn id="4" idx="2"/>
          </p:cNvCxnSpPr>
          <p:nvPr/>
        </p:nvCxnSpPr>
        <p:spPr>
          <a:xfrm rot="16200000" flipH="1">
            <a:off x="2214546" y="3036091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ál 6"/>
          <p:cNvSpPr/>
          <p:nvPr/>
        </p:nvSpPr>
        <p:spPr>
          <a:xfrm>
            <a:off x="4857752" y="2857496"/>
            <a:ext cx="428628" cy="4286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220</Words>
  <Application>Microsoft Office PowerPoint</Application>
  <PresentationFormat>Prezentácia na obrazovke (4:3)</PresentationFormat>
  <Paragraphs>52</Paragraphs>
  <Slides>7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Cestovanie</vt:lpstr>
      <vt:lpstr>Prezentácia programu PowerPoint</vt:lpstr>
      <vt:lpstr>ČO VIEME O SILE?</vt:lpstr>
      <vt:lpstr>SILA A JEJ ZNÁZORNENIE</vt:lpstr>
      <vt:lpstr>JEDNOTKY SILY</vt:lpstr>
      <vt:lpstr>GRAVITAČNÁ SILA  - na každé teleso nachádzajúce sa v gravitačnom poli Zeme pôsobí zvisle nadol gravitačná sila (gravitačnou silou sa priťahujú navzájom aj dve telesá) - gravitačná sila závisí od hmotnosti telesa - gravitačnú silu vyočítame: Fg = m.g m = hmotnosť telesa g = gravitačná konštanta = 10 N/kg </vt:lpstr>
      <vt:lpstr>SILOMER  - MERANIE PRUŽINOVÝM SILOMEROM JE ZALOŽENÉ AN PRIAMEJ ÚMERNOSTI PREDĹŽENIA PRUŽINY A PÔSOBIACEJ SILY  - PRED MERANÍM MERANEJ SILY ZISTÍME: 1. či pri nulovej sile splýva okraj vonkajšieho valca silomera s nulovou čiarkou stupnice 2. V akých jednotkách je stupnica 3. akej veľkosti sily zodpovedá najmenší dielik stupnice 4. aký je merací rozsah stupnice</vt:lpstr>
      <vt:lpstr>ÚLOHY NA PRECVIČENIE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Adela</dc:creator>
  <cp:lastModifiedBy>student</cp:lastModifiedBy>
  <cp:revision>12</cp:revision>
  <dcterms:created xsi:type="dcterms:W3CDTF">2009-11-22T13:05:38Z</dcterms:created>
  <dcterms:modified xsi:type="dcterms:W3CDTF">2022-03-04T08:18:18Z</dcterms:modified>
</cp:coreProperties>
</file>