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331" r:id="rId2"/>
    <p:sldId id="310" r:id="rId3"/>
    <p:sldId id="332" r:id="rId4"/>
    <p:sldId id="261" r:id="rId5"/>
    <p:sldId id="263" r:id="rId6"/>
    <p:sldId id="264" r:id="rId7"/>
    <p:sldId id="262" r:id="rId8"/>
    <p:sldId id="267" r:id="rId9"/>
    <p:sldId id="268" r:id="rId10"/>
    <p:sldId id="270" r:id="rId11"/>
    <p:sldId id="271" r:id="rId12"/>
    <p:sldId id="273" r:id="rId13"/>
    <p:sldId id="274" r:id="rId14"/>
    <p:sldId id="279" r:id="rId15"/>
    <p:sldId id="275" r:id="rId16"/>
    <p:sldId id="284" r:id="rId17"/>
    <p:sldId id="328" r:id="rId18"/>
    <p:sldId id="278" r:id="rId19"/>
    <p:sldId id="330" r:id="rId20"/>
    <p:sldId id="329" r:id="rId21"/>
    <p:sldId id="281" r:id="rId22"/>
    <p:sldId id="282" r:id="rId23"/>
    <p:sldId id="333" r:id="rId24"/>
  </p:sldIdLst>
  <p:sldSz cx="9144000" cy="6858000" type="screen4x3"/>
  <p:notesSz cx="6858000" cy="9144000"/>
  <p:defaultTextStyle>
    <a:defPPr>
      <a:defRPr lang="cs-CZ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FF"/>
    <a:srgbClr val="DA00DA"/>
    <a:srgbClr val="FF93FF"/>
    <a:srgbClr val="FFABFF"/>
    <a:srgbClr val="FF00FF"/>
    <a:srgbClr val="FF66FF"/>
    <a:srgbClr val="CCFFFF"/>
    <a:srgbClr val="00FF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94718" autoAdjust="0"/>
  </p:normalViewPr>
  <p:slideViewPr>
    <p:cSldViewPr snapToObjects="1">
      <p:cViewPr varScale="1">
        <p:scale>
          <a:sx n="42" d="100"/>
          <a:sy n="42" d="100"/>
        </p:scale>
        <p:origin x="76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54090-B2DD-4718-835C-BB6352CEAF1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A2781-DC12-45E7-B24E-D14EA2BC842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BF289-6C27-4E9B-955E-996609C9D96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9C0FF-582A-4663-89E9-041BE63FDF9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A093-0F6A-4B84-BBB3-31277D07FBF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3AAC0-9F46-4C14-AF7C-C34423CB7F1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EA48A-F10E-4BD6-AD9B-A243DAF81F7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E67C1-9EC5-4D1C-B48D-89A00417576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2495D-7609-41B5-A0AF-9FDDE866756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B26BD-B8EE-4C39-B58D-5C459A91CD3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C5CF3-3D68-4BA7-A348-4165EEDE069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FFABFF"/>
            </a:gs>
            <a:gs pos="100000">
              <a:srgbClr val="DA00D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22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22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9C6E1103-2763-463B-811A-EFDBD39EAFA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0.xml"/><Relationship Id="rId18" Type="http://schemas.openxmlformats.org/officeDocument/2006/relationships/slide" Target="slide7.xml"/><Relationship Id="rId3" Type="http://schemas.openxmlformats.org/officeDocument/2006/relationships/slide" Target="slide8.xml"/><Relationship Id="rId21" Type="http://schemas.openxmlformats.org/officeDocument/2006/relationships/slide" Target="slide22.xml"/><Relationship Id="rId7" Type="http://schemas.openxmlformats.org/officeDocument/2006/relationships/slide" Target="slide9.xml"/><Relationship Id="rId12" Type="http://schemas.openxmlformats.org/officeDocument/2006/relationships/slide" Target="slide15.xml"/><Relationship Id="rId17" Type="http://schemas.openxmlformats.org/officeDocument/2006/relationships/slide" Target="slide21.xml"/><Relationship Id="rId2" Type="http://schemas.openxmlformats.org/officeDocument/2006/relationships/slide" Target="slide3.xml"/><Relationship Id="rId16" Type="http://schemas.openxmlformats.org/officeDocument/2006/relationships/slide" Target="slide16.xml"/><Relationship Id="rId20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10.xml"/><Relationship Id="rId5" Type="http://schemas.openxmlformats.org/officeDocument/2006/relationships/slide" Target="slide18.xml"/><Relationship Id="rId15" Type="http://schemas.openxmlformats.org/officeDocument/2006/relationships/slide" Target="slide11.xml"/><Relationship Id="rId10" Type="http://schemas.openxmlformats.org/officeDocument/2006/relationships/slide" Target="slide5.xml"/><Relationship Id="rId19" Type="http://schemas.openxmlformats.org/officeDocument/2006/relationships/slide" Target="slide12.xml"/><Relationship Id="rId4" Type="http://schemas.openxmlformats.org/officeDocument/2006/relationships/slide" Target="slide13.xml"/><Relationship Id="rId9" Type="http://schemas.openxmlformats.org/officeDocument/2006/relationships/slide" Target="slide19.xml"/><Relationship Id="rId1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WordArt 8"/>
          <p:cNvSpPr>
            <a:spLocks noChangeArrowheads="1" noChangeShapeType="1" noTextEdit="1"/>
          </p:cNvSpPr>
          <p:nvPr/>
        </p:nvSpPr>
        <p:spPr bwMode="auto">
          <a:xfrm>
            <a:off x="1857375" y="584200"/>
            <a:ext cx="5387975" cy="1924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sk-SK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>
                  <a:gsLst>
                    <a:gs pos="1000">
                      <a:srgbClr val="DA00DA"/>
                    </a:gs>
                    <a:gs pos="50000">
                      <a:srgbClr val="FF93FF"/>
                    </a:gs>
                    <a:gs pos="100000">
                      <a:srgbClr val="DA00D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Comic Sans MS"/>
              </a:rPr>
              <a:t>RISK</a:t>
            </a:r>
          </a:p>
        </p:txBody>
      </p:sp>
      <p:sp>
        <p:nvSpPr>
          <p:cNvPr id="2054" name="WordArt 9"/>
          <p:cNvSpPr>
            <a:spLocks noChangeArrowheads="1" noChangeShapeType="1" noTextEdit="1"/>
          </p:cNvSpPr>
          <p:nvPr/>
        </p:nvSpPr>
        <p:spPr bwMode="auto">
          <a:xfrm>
            <a:off x="482544" y="3136896"/>
            <a:ext cx="8324964" cy="24574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sk-SK" sz="3600" kern="10" dirty="0" smtClean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>
                  <a:gsLst>
                    <a:gs pos="1000">
                      <a:srgbClr val="DA00DA"/>
                    </a:gs>
                    <a:gs pos="50000">
                      <a:srgbClr val="FF93FF"/>
                    </a:gs>
                    <a:gs pos="100000">
                      <a:srgbClr val="DA00D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Comic Sans MS"/>
              </a:rPr>
              <a:t>Chémia </a:t>
            </a:r>
          </a:p>
          <a:p>
            <a:r>
              <a:rPr lang="sk-SK" sz="3600" kern="10" dirty="0" smtClean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>
                  <a:gsLst>
                    <a:gs pos="1000">
                      <a:srgbClr val="DA00DA"/>
                    </a:gs>
                    <a:gs pos="50000">
                      <a:srgbClr val="FF93FF"/>
                    </a:gs>
                    <a:gs pos="100000">
                      <a:srgbClr val="DA00D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Comic Sans MS"/>
              </a:rPr>
              <a:t>7 ročník</a:t>
            </a:r>
            <a:endParaRPr lang="sk-SK" sz="3600" kern="10" dirty="0">
              <a:ln w="9525">
                <a:solidFill>
                  <a:schemeClr val="tx1"/>
                </a:solidFill>
                <a:round/>
                <a:headEnd/>
                <a:tailEnd/>
              </a:ln>
              <a:gradFill>
                <a:gsLst>
                  <a:gs pos="1000">
                    <a:srgbClr val="DA00DA"/>
                  </a:gs>
                  <a:gs pos="50000">
                    <a:srgbClr val="FF93FF"/>
                  </a:gs>
                  <a:gs pos="100000">
                    <a:srgbClr val="DA00DA"/>
                  </a:gs>
                </a:gsLst>
                <a:lin ang="5400000" scaled="1"/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7" name="Rectangle 24"/>
          <p:cNvSpPr>
            <a:spLocks noChangeArrowheads="1"/>
          </p:cNvSpPr>
          <p:nvPr/>
        </p:nvSpPr>
        <p:spPr bwMode="auto">
          <a:xfrm>
            <a:off x="360363" y="549275"/>
            <a:ext cx="8424862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cs-CZ" sz="36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Chemické </a:t>
            </a:r>
            <a:r>
              <a:rPr lang="cs-CZ" sz="3600" dirty="0" err="1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reakcie</a:t>
            </a:r>
            <a:r>
              <a:rPr lang="cs-CZ" sz="36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3000</a:t>
            </a:r>
            <a:endParaRPr lang="cs-CZ" sz="36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</a:pPr>
            <a:r>
              <a:rPr lang="cs-CZ" sz="2800" dirty="0" err="1" smtClean="0"/>
              <a:t>Ktorý</a:t>
            </a:r>
            <a:r>
              <a:rPr lang="cs-CZ" sz="2800" dirty="0" smtClean="0"/>
              <a:t> z </a:t>
            </a:r>
            <a:r>
              <a:rPr lang="cs-CZ" sz="2800" dirty="0" err="1" smtClean="0"/>
              <a:t>nasledujúcich</a:t>
            </a:r>
            <a:r>
              <a:rPr lang="cs-CZ" sz="2800" dirty="0" smtClean="0"/>
              <a:t> </a:t>
            </a:r>
            <a:r>
              <a:rPr lang="cs-CZ" sz="2800" dirty="0" err="1" smtClean="0"/>
              <a:t>dejov</a:t>
            </a:r>
            <a:r>
              <a:rPr lang="cs-CZ" sz="2800" dirty="0" smtClean="0"/>
              <a:t> </a:t>
            </a:r>
            <a:r>
              <a:rPr lang="cs-CZ" sz="2800" dirty="0" err="1" smtClean="0"/>
              <a:t>nie</a:t>
            </a:r>
            <a:r>
              <a:rPr lang="cs-CZ" sz="2800" dirty="0" smtClean="0"/>
              <a:t> je chemický?</a:t>
            </a:r>
            <a:endParaRPr lang="cs-CZ" sz="2800" dirty="0"/>
          </a:p>
        </p:txBody>
      </p:sp>
      <p:sp>
        <p:nvSpPr>
          <p:cNvPr id="20669" name="AutoShape 1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614446" y="2357438"/>
            <a:ext cx="5467391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a) </a:t>
            </a:r>
            <a:r>
              <a:rPr lang="cs-CZ" sz="2400" dirty="0" err="1" smtClean="0">
                <a:solidFill>
                  <a:schemeClr val="bg1"/>
                </a:solidFill>
              </a:rPr>
              <a:t>filtrácia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0" name="AutoShape 19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614445" y="3321050"/>
            <a:ext cx="5467392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b) </a:t>
            </a:r>
            <a:r>
              <a:rPr lang="cs-CZ" sz="2400" dirty="0" err="1" smtClean="0">
                <a:solidFill>
                  <a:schemeClr val="bg1"/>
                </a:solidFill>
              </a:rPr>
              <a:t>dýchanie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1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614446" y="4286250"/>
            <a:ext cx="5475329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c) </a:t>
            </a:r>
            <a:r>
              <a:rPr lang="cs-CZ" sz="2400" dirty="0" smtClean="0">
                <a:solidFill>
                  <a:schemeClr val="bg1"/>
                </a:solidFill>
              </a:rPr>
              <a:t>fotosyntéza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2" name="AutoShape 192"/>
          <p:cNvSpPr>
            <a:spLocks noChangeArrowheads="1"/>
          </p:cNvSpPr>
          <p:nvPr/>
        </p:nvSpPr>
        <p:spPr bwMode="auto">
          <a:xfrm>
            <a:off x="7435851" y="2190750"/>
            <a:ext cx="755649" cy="720725"/>
          </a:xfrm>
          <a:prstGeom prst="smileyFace">
            <a:avLst>
              <a:gd name="adj" fmla="val 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sk-SK" sz="1800"/>
          </a:p>
        </p:txBody>
      </p:sp>
      <p:sp>
        <p:nvSpPr>
          <p:cNvPr id="7207" name="AutoShape 39"/>
          <p:cNvSpPr>
            <a:spLocks noChangeArrowheads="1"/>
          </p:cNvSpPr>
          <p:nvPr/>
        </p:nvSpPr>
        <p:spPr bwMode="auto">
          <a:xfrm>
            <a:off x="7437437" y="5375275"/>
            <a:ext cx="755651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2" name="AutoShape 39"/>
          <p:cNvSpPr>
            <a:spLocks noChangeArrowheads="1"/>
          </p:cNvSpPr>
          <p:nvPr/>
        </p:nvSpPr>
        <p:spPr bwMode="auto">
          <a:xfrm>
            <a:off x="7435850" y="3217862"/>
            <a:ext cx="755650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3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614446" y="5351463"/>
            <a:ext cx="5475329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d) </a:t>
            </a:r>
            <a:r>
              <a:rPr lang="cs-CZ" sz="2400" dirty="0" err="1" smtClean="0">
                <a:solidFill>
                  <a:schemeClr val="bg1"/>
                </a:solidFill>
              </a:rPr>
              <a:t>hrdzavenie</a:t>
            </a:r>
            <a:r>
              <a:rPr lang="cs-CZ" sz="2400" dirty="0" smtClean="0">
                <a:solidFill>
                  <a:schemeClr val="bg1"/>
                </a:solidFill>
              </a:rPr>
              <a:t> železa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7437437" y="4310062"/>
            <a:ext cx="755651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12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0" y="6265863"/>
            <a:ext cx="1979612" cy="366712"/>
          </a:xfrm>
          <a:prstGeom prst="actionButtonBlank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sz="1800" dirty="0" err="1" smtClean="0">
                <a:solidFill>
                  <a:schemeClr val="bg1"/>
                </a:solidFill>
              </a:rPr>
              <a:t>Hracie</a:t>
            </a:r>
            <a:r>
              <a:rPr lang="cs-CZ" sz="1800" dirty="0" smtClean="0">
                <a:solidFill>
                  <a:schemeClr val="bg1"/>
                </a:solidFill>
              </a:rPr>
              <a:t> </a:t>
            </a:r>
            <a:r>
              <a:rPr lang="cs-CZ" sz="1800" dirty="0">
                <a:solidFill>
                  <a:schemeClr val="bg1"/>
                </a:solidFill>
              </a:rPr>
              <a:t>pole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6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6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6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6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6" name="Rectangle 24"/>
          <p:cNvSpPr>
            <a:spLocks noChangeArrowheads="1"/>
          </p:cNvSpPr>
          <p:nvPr/>
        </p:nvSpPr>
        <p:spPr bwMode="auto">
          <a:xfrm>
            <a:off x="360363" y="549275"/>
            <a:ext cx="8424862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cs-CZ" sz="36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Chemické </a:t>
            </a:r>
            <a:r>
              <a:rPr lang="cs-CZ" sz="3600" dirty="0" err="1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reakcie</a:t>
            </a:r>
            <a:r>
              <a:rPr lang="cs-CZ" sz="36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4000</a:t>
            </a:r>
            <a:endParaRPr lang="cs-CZ" sz="36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</a:pPr>
            <a:r>
              <a:rPr lang="cs-CZ" sz="2800" dirty="0" err="1" smtClean="0"/>
              <a:t>Pri</a:t>
            </a:r>
            <a:r>
              <a:rPr lang="cs-CZ" sz="2800" dirty="0" smtClean="0"/>
              <a:t> fotosyntéze </a:t>
            </a:r>
            <a:r>
              <a:rPr lang="cs-CZ" sz="2800" dirty="0" err="1" smtClean="0"/>
              <a:t>sú</a:t>
            </a:r>
            <a:r>
              <a:rPr lang="cs-CZ" sz="2800" dirty="0" smtClean="0"/>
              <a:t> </a:t>
            </a:r>
            <a:r>
              <a:rPr lang="cs-CZ" sz="2800" dirty="0" err="1" smtClean="0"/>
              <a:t>produktmi</a:t>
            </a:r>
            <a:r>
              <a:rPr lang="cs-CZ" sz="2800" dirty="0" smtClean="0"/>
              <a:t> </a:t>
            </a:r>
            <a:r>
              <a:rPr lang="cs-CZ" sz="2800" dirty="0" err="1" smtClean="0"/>
              <a:t>reakcie</a:t>
            </a:r>
            <a:r>
              <a:rPr lang="cs-CZ" sz="2800" dirty="0" smtClean="0"/>
              <a:t>:</a:t>
            </a:r>
            <a:endParaRPr lang="cs-CZ" sz="2800" dirty="0"/>
          </a:p>
        </p:txBody>
      </p:sp>
      <p:sp>
        <p:nvSpPr>
          <p:cNvPr id="20669" name="AutoShape 1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49363" y="2390775"/>
            <a:ext cx="5824537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a) </a:t>
            </a:r>
            <a:r>
              <a:rPr lang="cs-CZ" sz="2400" dirty="0" smtClean="0">
                <a:solidFill>
                  <a:schemeClr val="bg1"/>
                </a:solidFill>
              </a:rPr>
              <a:t>voda</a:t>
            </a:r>
            <a:endParaRPr lang="cs-CZ" sz="2400" baseline="-25000" dirty="0">
              <a:solidFill>
                <a:schemeClr val="bg1"/>
              </a:solidFill>
            </a:endParaRPr>
          </a:p>
        </p:txBody>
      </p:sp>
      <p:sp>
        <p:nvSpPr>
          <p:cNvPr id="20670" name="AutoShape 19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49363" y="3354388"/>
            <a:ext cx="5824537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b) </a:t>
            </a:r>
            <a:r>
              <a:rPr lang="cs-CZ" sz="2400" dirty="0" smtClean="0">
                <a:solidFill>
                  <a:schemeClr val="bg1"/>
                </a:solidFill>
              </a:rPr>
              <a:t>voda a kyslík</a:t>
            </a:r>
            <a:endParaRPr lang="cs-CZ" sz="2400" baseline="-25000" dirty="0">
              <a:solidFill>
                <a:schemeClr val="bg1"/>
              </a:solidFill>
            </a:endParaRPr>
          </a:p>
        </p:txBody>
      </p:sp>
      <p:sp>
        <p:nvSpPr>
          <p:cNvPr id="20671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49363" y="4319588"/>
            <a:ext cx="5832475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c) </a:t>
            </a:r>
            <a:r>
              <a:rPr lang="cs-CZ" sz="2400" dirty="0" smtClean="0">
                <a:solidFill>
                  <a:schemeClr val="bg1"/>
                </a:solidFill>
              </a:rPr>
              <a:t>kyslík a </a:t>
            </a:r>
            <a:r>
              <a:rPr lang="cs-CZ" sz="2400" dirty="0" err="1" smtClean="0">
                <a:solidFill>
                  <a:schemeClr val="bg1"/>
                </a:solidFill>
              </a:rPr>
              <a:t>cukor</a:t>
            </a:r>
            <a:endParaRPr lang="cs-CZ" sz="2400" baseline="-25000" dirty="0">
              <a:solidFill>
                <a:schemeClr val="bg1"/>
              </a:solidFill>
            </a:endParaRPr>
          </a:p>
        </p:txBody>
      </p:sp>
      <p:sp>
        <p:nvSpPr>
          <p:cNvPr id="20672" name="AutoShape 192"/>
          <p:cNvSpPr>
            <a:spLocks noChangeArrowheads="1"/>
          </p:cNvSpPr>
          <p:nvPr/>
        </p:nvSpPr>
        <p:spPr bwMode="auto">
          <a:xfrm>
            <a:off x="7427913" y="4343400"/>
            <a:ext cx="755650" cy="720725"/>
          </a:xfrm>
          <a:prstGeom prst="smileyFace">
            <a:avLst>
              <a:gd name="adj" fmla="val 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sk-SK" sz="1800"/>
          </a:p>
        </p:txBody>
      </p:sp>
      <p:sp>
        <p:nvSpPr>
          <p:cNvPr id="7207" name="AutoShape 39"/>
          <p:cNvSpPr>
            <a:spLocks noChangeArrowheads="1"/>
          </p:cNvSpPr>
          <p:nvPr/>
        </p:nvSpPr>
        <p:spPr bwMode="auto">
          <a:xfrm>
            <a:off x="7429500" y="5408612"/>
            <a:ext cx="755650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2" name="AutoShape 39"/>
          <p:cNvSpPr>
            <a:spLocks noChangeArrowheads="1"/>
          </p:cNvSpPr>
          <p:nvPr/>
        </p:nvSpPr>
        <p:spPr bwMode="auto">
          <a:xfrm>
            <a:off x="7427912" y="2287587"/>
            <a:ext cx="755651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3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49363" y="5384800"/>
            <a:ext cx="5832475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 smtClean="0">
                <a:solidFill>
                  <a:schemeClr val="bg1"/>
                </a:solidFill>
              </a:rPr>
              <a:t>d) oxid uhličitý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7429500" y="3378200"/>
            <a:ext cx="755650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12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0" y="6265863"/>
            <a:ext cx="1979612" cy="366712"/>
          </a:xfrm>
          <a:prstGeom prst="actionButtonBlank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sz="1800" dirty="0" err="1" smtClean="0">
                <a:solidFill>
                  <a:schemeClr val="bg1"/>
                </a:solidFill>
              </a:rPr>
              <a:t>Hracie</a:t>
            </a:r>
            <a:r>
              <a:rPr lang="cs-CZ" sz="1800" dirty="0" smtClean="0">
                <a:solidFill>
                  <a:schemeClr val="bg1"/>
                </a:solidFill>
              </a:rPr>
              <a:t> </a:t>
            </a:r>
            <a:r>
              <a:rPr lang="cs-CZ" sz="1800" dirty="0">
                <a:solidFill>
                  <a:schemeClr val="bg1"/>
                </a:solidFill>
              </a:rPr>
              <a:t>pole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6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6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6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6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9" name="Rectangle 24"/>
          <p:cNvSpPr>
            <a:spLocks noChangeArrowheads="1"/>
          </p:cNvSpPr>
          <p:nvPr/>
        </p:nvSpPr>
        <p:spPr bwMode="auto">
          <a:xfrm>
            <a:off x="360363" y="549275"/>
            <a:ext cx="8424862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cs-CZ" sz="36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Chemické </a:t>
            </a:r>
            <a:r>
              <a:rPr lang="cs-CZ" sz="3600" dirty="0" err="1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reakcie</a:t>
            </a:r>
            <a:r>
              <a:rPr lang="cs-CZ" sz="36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5000</a:t>
            </a:r>
            <a:endParaRPr lang="cs-CZ" sz="36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</a:pPr>
            <a:r>
              <a:rPr lang="cs-CZ" sz="2800" dirty="0" err="1" smtClean="0"/>
              <a:t>Pri</a:t>
            </a:r>
            <a:r>
              <a:rPr lang="cs-CZ" sz="2800" dirty="0" smtClean="0"/>
              <a:t> </a:t>
            </a:r>
            <a:r>
              <a:rPr lang="cs-CZ" sz="2800" dirty="0" err="1" smtClean="0"/>
              <a:t>vzájomnej</a:t>
            </a:r>
            <a:r>
              <a:rPr lang="cs-CZ" sz="2800" dirty="0" smtClean="0"/>
              <a:t> </a:t>
            </a:r>
            <a:r>
              <a:rPr lang="cs-CZ" sz="2800" dirty="0" err="1" smtClean="0"/>
              <a:t>reakcii</a:t>
            </a:r>
            <a:r>
              <a:rPr lang="cs-CZ" sz="2800" dirty="0" smtClean="0"/>
              <a:t> plynného </a:t>
            </a:r>
            <a:r>
              <a:rPr lang="cs-CZ" sz="2800" dirty="0" err="1" smtClean="0"/>
              <a:t>vodíka</a:t>
            </a:r>
            <a:r>
              <a:rPr lang="cs-CZ" sz="2800" dirty="0" smtClean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cs-CZ" sz="2800" dirty="0" smtClean="0"/>
              <a:t>s plynným </a:t>
            </a:r>
            <a:r>
              <a:rPr lang="cs-CZ" sz="2800" dirty="0" err="1" smtClean="0"/>
              <a:t>kyslíkom</a:t>
            </a:r>
            <a:r>
              <a:rPr lang="cs-CZ" sz="2800" dirty="0" smtClean="0"/>
              <a:t> vzniká:</a:t>
            </a:r>
            <a:endParaRPr lang="cs-CZ" sz="2800" dirty="0"/>
          </a:p>
        </p:txBody>
      </p:sp>
      <p:sp>
        <p:nvSpPr>
          <p:cNvPr id="20669" name="AutoShape 1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66826" y="2648743"/>
            <a:ext cx="5824537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a) </a:t>
            </a:r>
            <a:r>
              <a:rPr lang="cs-CZ" sz="2400" dirty="0" smtClean="0">
                <a:solidFill>
                  <a:schemeClr val="bg1"/>
                </a:solidFill>
              </a:rPr>
              <a:t>peroxid </a:t>
            </a:r>
            <a:r>
              <a:rPr lang="cs-CZ" sz="2400" dirty="0" err="1" smtClean="0">
                <a:solidFill>
                  <a:schemeClr val="bg1"/>
                </a:solidFill>
              </a:rPr>
              <a:t>vodíka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0" name="AutoShape 19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66826" y="3616325"/>
            <a:ext cx="5824537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b) </a:t>
            </a:r>
            <a:r>
              <a:rPr lang="cs-CZ" sz="2400" dirty="0" smtClean="0">
                <a:solidFill>
                  <a:schemeClr val="bg1"/>
                </a:solidFill>
              </a:rPr>
              <a:t>oxid uhličitý</a:t>
            </a:r>
            <a:endParaRPr lang="cs-CZ" sz="2400" baseline="-25000" dirty="0">
              <a:solidFill>
                <a:schemeClr val="bg1"/>
              </a:solidFill>
            </a:endParaRPr>
          </a:p>
        </p:txBody>
      </p:sp>
      <p:sp>
        <p:nvSpPr>
          <p:cNvPr id="20671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8888" y="4456113"/>
            <a:ext cx="5832475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c) </a:t>
            </a:r>
            <a:r>
              <a:rPr lang="cs-CZ" sz="2400" dirty="0" err="1" smtClean="0">
                <a:solidFill>
                  <a:schemeClr val="bg1"/>
                </a:solidFill>
              </a:rPr>
              <a:t>kvapalná</a:t>
            </a:r>
            <a:r>
              <a:rPr lang="cs-CZ" sz="2400" dirty="0" smtClean="0">
                <a:solidFill>
                  <a:schemeClr val="bg1"/>
                </a:solidFill>
              </a:rPr>
              <a:t> voda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2" name="AutoShape 192"/>
          <p:cNvSpPr>
            <a:spLocks noChangeArrowheads="1"/>
          </p:cNvSpPr>
          <p:nvPr/>
        </p:nvSpPr>
        <p:spPr bwMode="auto">
          <a:xfrm>
            <a:off x="7439025" y="4327525"/>
            <a:ext cx="755649" cy="720726"/>
          </a:xfrm>
          <a:prstGeom prst="smileyFace">
            <a:avLst>
              <a:gd name="adj" fmla="val 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sk-SK" sz="1800"/>
          </a:p>
        </p:txBody>
      </p:sp>
      <p:sp>
        <p:nvSpPr>
          <p:cNvPr id="7207" name="AutoShape 39"/>
          <p:cNvSpPr>
            <a:spLocks noChangeArrowheads="1"/>
          </p:cNvSpPr>
          <p:nvPr/>
        </p:nvSpPr>
        <p:spPr bwMode="auto">
          <a:xfrm>
            <a:off x="7439024" y="2504281"/>
            <a:ext cx="755650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2" name="AutoShape 39"/>
          <p:cNvSpPr>
            <a:spLocks noChangeArrowheads="1"/>
          </p:cNvSpPr>
          <p:nvPr/>
        </p:nvSpPr>
        <p:spPr bwMode="auto">
          <a:xfrm>
            <a:off x="7439024" y="3471862"/>
            <a:ext cx="755650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3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8888" y="5358606"/>
            <a:ext cx="5832475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d) </a:t>
            </a:r>
            <a:r>
              <a:rPr lang="cs-CZ" sz="2400" dirty="0" smtClean="0">
                <a:solidFill>
                  <a:schemeClr val="bg1"/>
                </a:solidFill>
              </a:rPr>
              <a:t>voda v </a:t>
            </a:r>
            <a:r>
              <a:rPr lang="cs-CZ" sz="2400" dirty="0" err="1" smtClean="0">
                <a:solidFill>
                  <a:schemeClr val="bg1"/>
                </a:solidFill>
              </a:rPr>
              <a:t>tuhom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cs-CZ" sz="2400" dirty="0" err="1" smtClean="0">
                <a:solidFill>
                  <a:schemeClr val="bg1"/>
                </a:solidFill>
              </a:rPr>
              <a:t>skupenstve</a:t>
            </a:r>
            <a:endParaRPr lang="cs-CZ" sz="2400" baseline="-25000" dirty="0">
              <a:solidFill>
                <a:schemeClr val="bg1"/>
              </a:solidFill>
            </a:endParaRPr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7439025" y="5358606"/>
            <a:ext cx="755650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12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0" y="6265863"/>
            <a:ext cx="1979612" cy="366712"/>
          </a:xfrm>
          <a:prstGeom prst="actionButtonBlank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sz="1800" dirty="0" err="1" smtClean="0">
                <a:solidFill>
                  <a:schemeClr val="bg1"/>
                </a:solidFill>
              </a:rPr>
              <a:t>Hracie</a:t>
            </a:r>
            <a:r>
              <a:rPr lang="cs-CZ" sz="1800" dirty="0" smtClean="0">
                <a:solidFill>
                  <a:schemeClr val="bg1"/>
                </a:solidFill>
              </a:rPr>
              <a:t> </a:t>
            </a:r>
            <a:r>
              <a:rPr lang="cs-CZ" sz="1800" dirty="0">
                <a:solidFill>
                  <a:schemeClr val="bg1"/>
                </a:solidFill>
              </a:rPr>
              <a:t>pole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6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6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6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6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4" name="Rectangle 32"/>
          <p:cNvSpPr>
            <a:spLocks noChangeArrowheads="1"/>
          </p:cNvSpPr>
          <p:nvPr/>
        </p:nvSpPr>
        <p:spPr bwMode="auto">
          <a:xfrm>
            <a:off x="0" y="549275"/>
            <a:ext cx="91440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cs-CZ" sz="36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Zmeny</a:t>
            </a:r>
            <a:r>
              <a:rPr lang="cs-CZ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cs-CZ" sz="36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</a:t>
            </a:r>
            <a:r>
              <a:rPr lang="cs-CZ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chemických </a:t>
            </a:r>
            <a:r>
              <a:rPr lang="cs-CZ" sz="36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reakciách</a:t>
            </a:r>
            <a:r>
              <a:rPr lang="cs-CZ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1000</a:t>
            </a:r>
            <a:endParaRPr lang="cs-CZ" sz="36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</a:pPr>
            <a:r>
              <a:rPr lang="sk-SK" sz="2800" dirty="0" smtClean="0"/>
              <a:t>Produktmi chemickej reakcie nazývame všetky látky, ktoré:</a:t>
            </a:r>
            <a:endParaRPr lang="cs-CZ" sz="2600" dirty="0"/>
          </a:p>
        </p:txBody>
      </p:sp>
      <p:sp>
        <p:nvSpPr>
          <p:cNvPr id="20669" name="AutoShape 1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2228850"/>
            <a:ext cx="5824538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a) </a:t>
            </a:r>
            <a:r>
              <a:rPr lang="sk-SK" sz="2400" dirty="0" smtClean="0">
                <a:solidFill>
                  <a:schemeClr val="bg1"/>
                </a:solidFill>
              </a:rPr>
              <a:t>pri reakcii vznikajú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0" name="AutoShape 19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3192463"/>
            <a:ext cx="5824538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b) </a:t>
            </a:r>
            <a:r>
              <a:rPr lang="sk-SK" sz="2400" dirty="0" smtClean="0">
                <a:solidFill>
                  <a:schemeClr val="bg1"/>
                </a:solidFill>
              </a:rPr>
              <a:t>do reakcie vstupujú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1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4157663"/>
            <a:ext cx="5832475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c) </a:t>
            </a:r>
            <a:r>
              <a:rPr lang="sk-SK" sz="2400" dirty="0" smtClean="0">
                <a:solidFill>
                  <a:schemeClr val="bg1"/>
                </a:solidFill>
              </a:rPr>
              <a:t>všetky chemické látky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2" name="AutoShape 192"/>
          <p:cNvSpPr>
            <a:spLocks noChangeArrowheads="1"/>
          </p:cNvSpPr>
          <p:nvPr/>
        </p:nvSpPr>
        <p:spPr bwMode="auto">
          <a:xfrm>
            <a:off x="7435851" y="2062162"/>
            <a:ext cx="755649" cy="720726"/>
          </a:xfrm>
          <a:prstGeom prst="smileyFace">
            <a:avLst>
              <a:gd name="adj" fmla="val 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sk-SK" sz="1800"/>
          </a:p>
        </p:txBody>
      </p:sp>
      <p:sp>
        <p:nvSpPr>
          <p:cNvPr id="7207" name="AutoShape 39"/>
          <p:cNvSpPr>
            <a:spLocks noChangeArrowheads="1"/>
          </p:cNvSpPr>
          <p:nvPr/>
        </p:nvSpPr>
        <p:spPr bwMode="auto">
          <a:xfrm>
            <a:off x="7437437" y="5246687"/>
            <a:ext cx="755651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2" name="AutoShape 39"/>
          <p:cNvSpPr>
            <a:spLocks noChangeArrowheads="1"/>
          </p:cNvSpPr>
          <p:nvPr/>
        </p:nvSpPr>
        <p:spPr bwMode="auto">
          <a:xfrm>
            <a:off x="7435850" y="3089275"/>
            <a:ext cx="755650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3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5222875"/>
            <a:ext cx="5832475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dirty="0">
                <a:solidFill>
                  <a:schemeClr val="bg1"/>
                </a:solidFill>
              </a:rPr>
              <a:t>d) </a:t>
            </a:r>
            <a:r>
              <a:rPr lang="sk-SK" dirty="0" smtClean="0">
                <a:solidFill>
                  <a:schemeClr val="bg1"/>
                </a:solidFill>
              </a:rPr>
              <a:t>tie látky, ktoré sa pri reakcii nezmenia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7437437" y="4181475"/>
            <a:ext cx="755651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12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0" y="6265863"/>
            <a:ext cx="1979612" cy="366712"/>
          </a:xfrm>
          <a:prstGeom prst="actionButtonBlank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sz="1800" dirty="0" err="1" smtClean="0">
                <a:solidFill>
                  <a:schemeClr val="bg1"/>
                </a:solidFill>
              </a:rPr>
              <a:t>Hracie</a:t>
            </a:r>
            <a:r>
              <a:rPr lang="cs-CZ" sz="1800" dirty="0" smtClean="0">
                <a:solidFill>
                  <a:schemeClr val="bg1"/>
                </a:solidFill>
              </a:rPr>
              <a:t> </a:t>
            </a:r>
            <a:r>
              <a:rPr lang="cs-CZ" sz="1800" dirty="0">
                <a:solidFill>
                  <a:schemeClr val="bg1"/>
                </a:solidFill>
              </a:rPr>
              <a:t>pole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6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6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6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6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9" name="Rectangle 32"/>
          <p:cNvSpPr>
            <a:spLocks noChangeArrowheads="1"/>
          </p:cNvSpPr>
          <p:nvPr/>
        </p:nvSpPr>
        <p:spPr bwMode="auto">
          <a:xfrm>
            <a:off x="0" y="549275"/>
            <a:ext cx="91440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cs-CZ" sz="36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Zmeny</a:t>
            </a:r>
            <a:r>
              <a:rPr lang="cs-CZ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cs-CZ" sz="36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</a:t>
            </a:r>
            <a:r>
              <a:rPr lang="cs-CZ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chemických </a:t>
            </a:r>
            <a:r>
              <a:rPr lang="cs-CZ" sz="36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reakciách</a:t>
            </a:r>
            <a:r>
              <a:rPr lang="cs-CZ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2000</a:t>
            </a:r>
            <a:endParaRPr lang="cs-CZ" sz="36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</a:pPr>
            <a:r>
              <a:rPr lang="sk-SK" sz="2800" dirty="0" smtClean="0"/>
              <a:t>Medzi pomalé chemické reakcie patrí:</a:t>
            </a:r>
            <a:endParaRPr lang="cs-CZ" sz="2800" dirty="0"/>
          </a:p>
        </p:txBody>
      </p:sp>
      <p:sp>
        <p:nvSpPr>
          <p:cNvPr id="20669" name="AutoShape 1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2327275"/>
            <a:ext cx="5824538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a) </a:t>
            </a:r>
            <a:r>
              <a:rPr lang="sk-SK" sz="2400" dirty="0" smtClean="0">
                <a:solidFill>
                  <a:schemeClr val="bg1"/>
                </a:solidFill>
              </a:rPr>
              <a:t>výbuch plynu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0" name="AutoShape 19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3290888"/>
            <a:ext cx="5824538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b) </a:t>
            </a:r>
            <a:r>
              <a:rPr lang="sk-SK" sz="2400" dirty="0" smtClean="0">
                <a:solidFill>
                  <a:schemeClr val="bg1"/>
                </a:solidFill>
              </a:rPr>
              <a:t>horenie papiera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1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4256088"/>
            <a:ext cx="5832475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c) </a:t>
            </a:r>
            <a:r>
              <a:rPr lang="sk-SK" sz="2400" dirty="0" smtClean="0">
                <a:solidFill>
                  <a:schemeClr val="bg1"/>
                </a:solidFill>
              </a:rPr>
              <a:t>rozklad potravín v chladničke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2" name="AutoShape 192"/>
          <p:cNvSpPr>
            <a:spLocks noChangeArrowheads="1"/>
          </p:cNvSpPr>
          <p:nvPr/>
        </p:nvSpPr>
        <p:spPr bwMode="auto">
          <a:xfrm>
            <a:off x="7435851" y="4279900"/>
            <a:ext cx="755649" cy="720725"/>
          </a:xfrm>
          <a:prstGeom prst="smileyFace">
            <a:avLst>
              <a:gd name="adj" fmla="val 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sk-SK" sz="1800"/>
          </a:p>
        </p:txBody>
      </p:sp>
      <p:sp>
        <p:nvSpPr>
          <p:cNvPr id="7207" name="AutoShape 39"/>
          <p:cNvSpPr>
            <a:spLocks noChangeArrowheads="1"/>
          </p:cNvSpPr>
          <p:nvPr/>
        </p:nvSpPr>
        <p:spPr bwMode="auto">
          <a:xfrm>
            <a:off x="7437437" y="5345112"/>
            <a:ext cx="755651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2" name="AutoShape 39"/>
          <p:cNvSpPr>
            <a:spLocks noChangeArrowheads="1"/>
          </p:cNvSpPr>
          <p:nvPr/>
        </p:nvSpPr>
        <p:spPr bwMode="auto">
          <a:xfrm>
            <a:off x="7435850" y="2224087"/>
            <a:ext cx="755650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3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5321300"/>
            <a:ext cx="5832475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d) </a:t>
            </a:r>
            <a:r>
              <a:rPr lang="sk-SK" sz="2400" dirty="0" smtClean="0">
                <a:solidFill>
                  <a:schemeClr val="bg1"/>
                </a:solidFill>
              </a:rPr>
              <a:t>smaženie vajec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7437437" y="3314700"/>
            <a:ext cx="755651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12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0" y="6265863"/>
            <a:ext cx="1979612" cy="366712"/>
          </a:xfrm>
          <a:prstGeom prst="actionButtonBlank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sz="1800" dirty="0" err="1" smtClean="0">
                <a:solidFill>
                  <a:schemeClr val="bg1"/>
                </a:solidFill>
              </a:rPr>
              <a:t>Hracie</a:t>
            </a:r>
            <a:r>
              <a:rPr lang="cs-CZ" sz="1800" dirty="0" smtClean="0">
                <a:solidFill>
                  <a:schemeClr val="bg1"/>
                </a:solidFill>
              </a:rPr>
              <a:t> </a:t>
            </a:r>
            <a:r>
              <a:rPr lang="cs-CZ" sz="1800" dirty="0">
                <a:solidFill>
                  <a:schemeClr val="bg1"/>
                </a:solidFill>
              </a:rPr>
              <a:t>pole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6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6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6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6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6" name="Rectangle 32"/>
          <p:cNvSpPr>
            <a:spLocks noChangeArrowheads="1"/>
          </p:cNvSpPr>
          <p:nvPr/>
        </p:nvSpPr>
        <p:spPr bwMode="auto">
          <a:xfrm>
            <a:off x="0" y="549275"/>
            <a:ext cx="91440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cs-CZ" sz="36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Zmeny</a:t>
            </a:r>
            <a:r>
              <a:rPr lang="cs-CZ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cs-CZ" sz="36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</a:t>
            </a:r>
            <a:r>
              <a:rPr lang="cs-CZ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chemických </a:t>
            </a:r>
            <a:r>
              <a:rPr lang="cs-CZ" sz="36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reakciách</a:t>
            </a:r>
            <a:r>
              <a:rPr lang="cs-CZ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3000</a:t>
            </a:r>
            <a:endParaRPr lang="cs-CZ" sz="36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/>
            <a:r>
              <a:rPr lang="sk-SK" sz="2800" dirty="0" smtClean="0"/>
              <a:t>Pri exotermických reakciách:</a:t>
            </a:r>
            <a:endParaRPr lang="sk-SK" sz="2800" dirty="0"/>
          </a:p>
        </p:txBody>
      </p:sp>
      <p:sp>
        <p:nvSpPr>
          <p:cNvPr id="20669" name="AutoShape 1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2165350"/>
            <a:ext cx="5824538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a) </a:t>
            </a:r>
            <a:r>
              <a:rPr lang="sk-SK" sz="2400" dirty="0" smtClean="0">
                <a:solidFill>
                  <a:schemeClr val="bg1"/>
                </a:solidFill>
              </a:rPr>
              <a:t>teplo treba dodávať</a:t>
            </a:r>
            <a:endParaRPr lang="cs-CZ" sz="2400" baseline="-25000" dirty="0">
              <a:solidFill>
                <a:schemeClr val="bg1"/>
              </a:solidFill>
            </a:endParaRPr>
          </a:p>
        </p:txBody>
      </p:sp>
      <p:sp>
        <p:nvSpPr>
          <p:cNvPr id="20670" name="AutoShape 19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3128963"/>
            <a:ext cx="5824538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b) </a:t>
            </a:r>
            <a:r>
              <a:rPr lang="sk-SK" sz="2400" dirty="0" smtClean="0">
                <a:solidFill>
                  <a:schemeClr val="bg1"/>
                </a:solidFill>
              </a:rPr>
              <a:t>chemické látky musíme zohrievať</a:t>
            </a:r>
            <a:endParaRPr lang="cs-CZ" sz="2400" baseline="-25000" dirty="0">
              <a:solidFill>
                <a:schemeClr val="bg1"/>
              </a:solidFill>
            </a:endParaRPr>
          </a:p>
        </p:txBody>
      </p:sp>
      <p:sp>
        <p:nvSpPr>
          <p:cNvPr id="20671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4094163"/>
            <a:ext cx="5832475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c</a:t>
            </a:r>
            <a:r>
              <a:rPr lang="cs-CZ" sz="2400">
                <a:solidFill>
                  <a:schemeClr val="bg1"/>
                </a:solidFill>
              </a:rPr>
              <a:t>) </a:t>
            </a:r>
            <a:r>
              <a:rPr lang="sk-SK" sz="2400" dirty="0" smtClean="0">
                <a:solidFill>
                  <a:schemeClr val="bg1"/>
                </a:solidFill>
              </a:rPr>
              <a:t>l</a:t>
            </a:r>
            <a:r>
              <a:rPr lang="sk-SK" sz="2400" smtClean="0">
                <a:solidFill>
                  <a:schemeClr val="bg1"/>
                </a:solidFill>
              </a:rPr>
              <a:t>átky </a:t>
            </a:r>
            <a:r>
              <a:rPr lang="sk-SK" sz="2400" dirty="0" smtClean="0">
                <a:solidFill>
                  <a:schemeClr val="bg1"/>
                </a:solidFill>
              </a:rPr>
              <a:t>ostávajú nezmenené</a:t>
            </a:r>
            <a:endParaRPr lang="cs-CZ" sz="2400" baseline="-25000" dirty="0">
              <a:solidFill>
                <a:schemeClr val="bg1"/>
              </a:solidFill>
            </a:endParaRPr>
          </a:p>
        </p:txBody>
      </p:sp>
      <p:sp>
        <p:nvSpPr>
          <p:cNvPr id="20672" name="AutoShape 192"/>
          <p:cNvSpPr>
            <a:spLocks noChangeArrowheads="1"/>
          </p:cNvSpPr>
          <p:nvPr/>
        </p:nvSpPr>
        <p:spPr bwMode="auto">
          <a:xfrm>
            <a:off x="7437438" y="5183187"/>
            <a:ext cx="755650" cy="720726"/>
          </a:xfrm>
          <a:prstGeom prst="smileyFace">
            <a:avLst>
              <a:gd name="adj" fmla="val 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sk-SK" sz="1800"/>
          </a:p>
        </p:txBody>
      </p:sp>
      <p:sp>
        <p:nvSpPr>
          <p:cNvPr id="7207" name="AutoShape 39"/>
          <p:cNvSpPr>
            <a:spLocks noChangeArrowheads="1"/>
          </p:cNvSpPr>
          <p:nvPr/>
        </p:nvSpPr>
        <p:spPr bwMode="auto">
          <a:xfrm>
            <a:off x="7437437" y="3025775"/>
            <a:ext cx="755651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2" name="AutoShape 39"/>
          <p:cNvSpPr>
            <a:spLocks noChangeArrowheads="1"/>
          </p:cNvSpPr>
          <p:nvPr/>
        </p:nvSpPr>
        <p:spPr bwMode="auto">
          <a:xfrm>
            <a:off x="7435850" y="2062162"/>
            <a:ext cx="755650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3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5159375"/>
            <a:ext cx="5832475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 algn="l"/>
            <a:r>
              <a:rPr lang="cs-CZ" sz="2400" dirty="0">
                <a:solidFill>
                  <a:schemeClr val="bg1"/>
                </a:solidFill>
              </a:rPr>
              <a:t>d) </a:t>
            </a:r>
            <a:r>
              <a:rPr lang="sk-SK" sz="2400" dirty="0" smtClean="0">
                <a:solidFill>
                  <a:schemeClr val="bg1"/>
                </a:solidFill>
              </a:rPr>
              <a:t>teplo sa uvoľňuje</a:t>
            </a:r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7437437" y="4117975"/>
            <a:ext cx="755651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12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0" y="6265863"/>
            <a:ext cx="1979612" cy="366712"/>
          </a:xfrm>
          <a:prstGeom prst="actionButtonBlank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sz="1800" dirty="0" err="1" smtClean="0">
                <a:solidFill>
                  <a:schemeClr val="bg1"/>
                </a:solidFill>
              </a:rPr>
              <a:t>Hracie</a:t>
            </a:r>
            <a:r>
              <a:rPr lang="cs-CZ" sz="1800" dirty="0" smtClean="0">
                <a:solidFill>
                  <a:schemeClr val="bg1"/>
                </a:solidFill>
              </a:rPr>
              <a:t> </a:t>
            </a:r>
            <a:r>
              <a:rPr lang="cs-CZ" sz="1800" dirty="0">
                <a:solidFill>
                  <a:schemeClr val="bg1"/>
                </a:solidFill>
              </a:rPr>
              <a:t>pole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6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6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6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06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0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1" name="Rectangle 32"/>
          <p:cNvSpPr>
            <a:spLocks noChangeArrowheads="1"/>
          </p:cNvSpPr>
          <p:nvPr/>
        </p:nvSpPr>
        <p:spPr bwMode="auto">
          <a:xfrm>
            <a:off x="0" y="549275"/>
            <a:ext cx="91440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cs-CZ" sz="36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Zmeny</a:t>
            </a:r>
            <a:r>
              <a:rPr lang="cs-CZ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cs-CZ" sz="36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</a:t>
            </a:r>
            <a:r>
              <a:rPr lang="cs-CZ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chemických </a:t>
            </a:r>
            <a:r>
              <a:rPr lang="cs-CZ" sz="36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reakciách</a:t>
            </a:r>
            <a:r>
              <a:rPr lang="cs-CZ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4000</a:t>
            </a:r>
            <a:endParaRPr lang="cs-CZ" sz="36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</a:pPr>
            <a:r>
              <a:rPr lang="sk-SK" sz="2800" dirty="0" smtClean="0"/>
              <a:t>Ak zvýšime koncentráciu reagujúcich látok, </a:t>
            </a:r>
          </a:p>
          <a:p>
            <a:pPr marL="342900" indent="-342900">
              <a:spcBef>
                <a:spcPct val="20000"/>
              </a:spcBef>
            </a:pPr>
            <a:r>
              <a:rPr lang="sk-SK" sz="2800" dirty="0" smtClean="0"/>
              <a:t>reakcia sa:</a:t>
            </a:r>
            <a:endParaRPr lang="cs-CZ" sz="2800" dirty="0"/>
          </a:p>
        </p:txBody>
      </p:sp>
      <p:sp>
        <p:nvSpPr>
          <p:cNvPr id="20669" name="AutoShape 1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49363" y="2355850"/>
            <a:ext cx="5824537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a) </a:t>
            </a:r>
            <a:r>
              <a:rPr lang="sk-SK" sz="2400" dirty="0" smtClean="0">
                <a:solidFill>
                  <a:schemeClr val="bg1"/>
                </a:solidFill>
              </a:rPr>
              <a:t>nezrýchli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0" name="AutoShape 19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49363" y="3319463"/>
            <a:ext cx="5824537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 smtClean="0">
                <a:solidFill>
                  <a:schemeClr val="bg1"/>
                </a:solidFill>
              </a:rPr>
              <a:t>b) </a:t>
            </a:r>
            <a:r>
              <a:rPr lang="sk-SK" sz="2400" dirty="0" smtClean="0">
                <a:solidFill>
                  <a:schemeClr val="bg1"/>
                </a:solidFill>
              </a:rPr>
              <a:t>zastaví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1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49363" y="4284663"/>
            <a:ext cx="5832475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 smtClean="0">
                <a:solidFill>
                  <a:schemeClr val="bg1"/>
                </a:solidFill>
              </a:rPr>
              <a:t>c) </a:t>
            </a:r>
            <a:r>
              <a:rPr lang="sk-SK" sz="2200" dirty="0" smtClean="0">
                <a:solidFill>
                  <a:schemeClr val="bg1"/>
                </a:solidFill>
              </a:rPr>
              <a:t>spomalí</a:t>
            </a:r>
            <a:endParaRPr lang="cs-CZ" sz="2200" baseline="30000" dirty="0">
              <a:solidFill>
                <a:schemeClr val="bg1"/>
              </a:solidFill>
            </a:endParaRPr>
          </a:p>
        </p:txBody>
      </p:sp>
      <p:sp>
        <p:nvSpPr>
          <p:cNvPr id="20672" name="AutoShape 192"/>
          <p:cNvSpPr>
            <a:spLocks noChangeArrowheads="1"/>
          </p:cNvSpPr>
          <p:nvPr/>
        </p:nvSpPr>
        <p:spPr bwMode="auto">
          <a:xfrm>
            <a:off x="7429501" y="5373687"/>
            <a:ext cx="755649" cy="720726"/>
          </a:xfrm>
          <a:prstGeom prst="smileyFace">
            <a:avLst>
              <a:gd name="adj" fmla="val 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sk-SK" sz="1800"/>
          </a:p>
        </p:txBody>
      </p:sp>
      <p:sp>
        <p:nvSpPr>
          <p:cNvPr id="7207" name="AutoShape 39"/>
          <p:cNvSpPr>
            <a:spLocks noChangeArrowheads="1"/>
          </p:cNvSpPr>
          <p:nvPr/>
        </p:nvSpPr>
        <p:spPr bwMode="auto">
          <a:xfrm>
            <a:off x="7429500" y="3216275"/>
            <a:ext cx="755650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2" name="AutoShape 39"/>
          <p:cNvSpPr>
            <a:spLocks noChangeArrowheads="1"/>
          </p:cNvSpPr>
          <p:nvPr/>
        </p:nvSpPr>
        <p:spPr bwMode="auto">
          <a:xfrm>
            <a:off x="7427912" y="2252662"/>
            <a:ext cx="755651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3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49363" y="5349875"/>
            <a:ext cx="5832475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d) </a:t>
            </a:r>
            <a:r>
              <a:rPr lang="sk-SK" sz="2400" dirty="0" smtClean="0">
                <a:solidFill>
                  <a:schemeClr val="bg1"/>
                </a:solidFill>
              </a:rPr>
              <a:t>zrýchli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7429500" y="4308475"/>
            <a:ext cx="755650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12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0" y="6265863"/>
            <a:ext cx="1979612" cy="366712"/>
          </a:xfrm>
          <a:prstGeom prst="actionButtonBlank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sz="1800" dirty="0" err="1" smtClean="0">
                <a:solidFill>
                  <a:schemeClr val="bg1"/>
                </a:solidFill>
              </a:rPr>
              <a:t>Hracie</a:t>
            </a:r>
            <a:r>
              <a:rPr lang="cs-CZ" sz="1800" dirty="0" smtClean="0">
                <a:solidFill>
                  <a:schemeClr val="bg1"/>
                </a:solidFill>
              </a:rPr>
              <a:t> </a:t>
            </a:r>
            <a:r>
              <a:rPr lang="cs-CZ" sz="1800" dirty="0">
                <a:solidFill>
                  <a:schemeClr val="bg1"/>
                </a:solidFill>
              </a:rPr>
              <a:t>pole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6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6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6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06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0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5" name="Rectangle 32"/>
          <p:cNvSpPr>
            <a:spLocks noChangeArrowheads="1"/>
          </p:cNvSpPr>
          <p:nvPr/>
        </p:nvSpPr>
        <p:spPr bwMode="auto">
          <a:xfrm>
            <a:off x="0" y="549275"/>
            <a:ext cx="91440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cs-CZ" sz="36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Zmeny</a:t>
            </a:r>
            <a:r>
              <a:rPr lang="cs-CZ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cs-CZ" sz="36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</a:t>
            </a:r>
            <a:r>
              <a:rPr lang="cs-CZ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chemických </a:t>
            </a:r>
            <a:r>
              <a:rPr lang="cs-CZ" sz="36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reakciách</a:t>
            </a:r>
            <a:r>
              <a:rPr lang="cs-CZ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5000</a:t>
            </a:r>
            <a:endParaRPr lang="cs-CZ" sz="36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</a:pPr>
            <a:r>
              <a:rPr lang="sk-SK" sz="2800" dirty="0" smtClean="0"/>
              <a:t>Ktoré úkony spomalia chemickú reakciu?</a:t>
            </a:r>
            <a:endParaRPr lang="cs-CZ" sz="2800" dirty="0"/>
          </a:p>
        </p:txBody>
      </p:sp>
      <p:sp>
        <p:nvSpPr>
          <p:cNvPr id="20669" name="AutoShape 1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2390775"/>
            <a:ext cx="5824538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a) </a:t>
            </a:r>
            <a:r>
              <a:rPr lang="sk-SK" sz="2400" dirty="0" smtClean="0">
                <a:solidFill>
                  <a:schemeClr val="bg1"/>
                </a:solidFill>
              </a:rPr>
              <a:t>rozdrvenie chemických látok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0" name="AutoShape 19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3354388"/>
            <a:ext cx="5824538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b) </a:t>
            </a:r>
            <a:r>
              <a:rPr lang="sk-SK" sz="2400" dirty="0" smtClean="0">
                <a:solidFill>
                  <a:schemeClr val="bg1"/>
                </a:solidFill>
              </a:rPr>
              <a:t>zohrievanie </a:t>
            </a:r>
            <a:r>
              <a:rPr lang="sk-SK" sz="2400" dirty="0" err="1" smtClean="0">
                <a:solidFill>
                  <a:schemeClr val="bg1"/>
                </a:solidFill>
              </a:rPr>
              <a:t>reaktantov</a:t>
            </a:r>
            <a:endParaRPr lang="cs-CZ" sz="2400" baseline="-25000" dirty="0">
              <a:solidFill>
                <a:schemeClr val="bg1"/>
              </a:solidFill>
            </a:endParaRPr>
          </a:p>
        </p:txBody>
      </p:sp>
      <p:sp>
        <p:nvSpPr>
          <p:cNvPr id="20671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4319588"/>
            <a:ext cx="5832475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c) </a:t>
            </a:r>
            <a:r>
              <a:rPr lang="sk-SK" sz="2400" dirty="0" smtClean="0">
                <a:solidFill>
                  <a:schemeClr val="bg1"/>
                </a:solidFill>
              </a:rPr>
              <a:t>ochladenie chemických látok</a:t>
            </a:r>
            <a:endParaRPr lang="cs-CZ" sz="2400" baseline="-25000" dirty="0">
              <a:solidFill>
                <a:schemeClr val="bg1"/>
              </a:solidFill>
            </a:endParaRPr>
          </a:p>
        </p:txBody>
      </p:sp>
      <p:sp>
        <p:nvSpPr>
          <p:cNvPr id="20672" name="AutoShape 192"/>
          <p:cNvSpPr>
            <a:spLocks noChangeArrowheads="1"/>
          </p:cNvSpPr>
          <p:nvPr/>
        </p:nvSpPr>
        <p:spPr bwMode="auto">
          <a:xfrm>
            <a:off x="7435851" y="4343400"/>
            <a:ext cx="755649" cy="720725"/>
          </a:xfrm>
          <a:prstGeom prst="smileyFace">
            <a:avLst>
              <a:gd name="adj" fmla="val 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sk-SK" sz="1800"/>
          </a:p>
        </p:txBody>
      </p:sp>
      <p:sp>
        <p:nvSpPr>
          <p:cNvPr id="7207" name="AutoShape 39"/>
          <p:cNvSpPr>
            <a:spLocks noChangeArrowheads="1"/>
          </p:cNvSpPr>
          <p:nvPr/>
        </p:nvSpPr>
        <p:spPr bwMode="auto">
          <a:xfrm>
            <a:off x="7437437" y="5408612"/>
            <a:ext cx="755651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2" name="AutoShape 39"/>
          <p:cNvSpPr>
            <a:spLocks noChangeArrowheads="1"/>
          </p:cNvSpPr>
          <p:nvPr/>
        </p:nvSpPr>
        <p:spPr bwMode="auto">
          <a:xfrm>
            <a:off x="7435850" y="2287587"/>
            <a:ext cx="755650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3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5384800"/>
            <a:ext cx="5832475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d) </a:t>
            </a:r>
            <a:r>
              <a:rPr lang="sk-SK" sz="2400" dirty="0" smtClean="0">
                <a:solidFill>
                  <a:schemeClr val="bg1"/>
                </a:solidFill>
              </a:rPr>
              <a:t>použitie pozitívneho katalyzátora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7437437" y="3378200"/>
            <a:ext cx="755651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12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0" y="6265863"/>
            <a:ext cx="1979612" cy="366712"/>
          </a:xfrm>
          <a:prstGeom prst="actionButtonBlank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sz="1800" dirty="0" err="1" smtClean="0">
                <a:solidFill>
                  <a:schemeClr val="bg1"/>
                </a:solidFill>
              </a:rPr>
              <a:t>Hracie</a:t>
            </a:r>
            <a:r>
              <a:rPr lang="cs-CZ" sz="1800" dirty="0" smtClean="0">
                <a:solidFill>
                  <a:schemeClr val="bg1"/>
                </a:solidFill>
              </a:rPr>
              <a:t> </a:t>
            </a:r>
            <a:r>
              <a:rPr lang="cs-CZ" sz="1800" dirty="0">
                <a:solidFill>
                  <a:schemeClr val="bg1"/>
                </a:solidFill>
              </a:rPr>
              <a:t>pole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6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6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6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6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7" name="Rectangle 3"/>
          <p:cNvSpPr>
            <a:spLocks noChangeArrowheads="1"/>
          </p:cNvSpPr>
          <p:nvPr/>
        </p:nvSpPr>
        <p:spPr bwMode="auto">
          <a:xfrm>
            <a:off x="250825" y="547688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sk-SK" sz="2800" b="0"/>
          </a:p>
        </p:txBody>
      </p:sp>
      <p:sp>
        <p:nvSpPr>
          <p:cNvPr id="19510" name="Rectangle 21"/>
          <p:cNvSpPr>
            <a:spLocks noChangeArrowheads="1"/>
          </p:cNvSpPr>
          <p:nvPr/>
        </p:nvSpPr>
        <p:spPr bwMode="auto">
          <a:xfrm>
            <a:off x="360363" y="368300"/>
            <a:ext cx="8424862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cs-CZ" sz="3600" dirty="0" err="1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Vieš</a:t>
            </a:r>
            <a:r>
              <a:rPr lang="cs-CZ" sz="36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to? 1000</a:t>
            </a:r>
            <a:endParaRPr lang="cs-CZ" sz="3600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cs-CZ" sz="2800" dirty="0" smtClean="0"/>
              <a:t>Biokatalyzátor je:</a:t>
            </a:r>
            <a:endParaRPr lang="cs-CZ" sz="2800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0669" name="AutoShape 1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39778" y="2228850"/>
            <a:ext cx="5942060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a) </a:t>
            </a:r>
            <a:r>
              <a:rPr lang="cs-CZ" sz="2400" dirty="0" smtClean="0">
                <a:solidFill>
                  <a:schemeClr val="bg1"/>
                </a:solidFill>
              </a:rPr>
              <a:t>katalyzátor </a:t>
            </a:r>
            <a:r>
              <a:rPr lang="cs-CZ" sz="2400" dirty="0" err="1" smtClean="0">
                <a:solidFill>
                  <a:schemeClr val="bg1"/>
                </a:solidFill>
              </a:rPr>
              <a:t>pri</a:t>
            </a:r>
            <a:r>
              <a:rPr lang="cs-CZ" sz="2400" dirty="0" smtClean="0">
                <a:solidFill>
                  <a:schemeClr val="bg1"/>
                </a:solidFill>
              </a:rPr>
              <a:t> biologických </a:t>
            </a:r>
            <a:r>
              <a:rPr lang="cs-CZ" sz="2400" dirty="0" err="1" smtClean="0">
                <a:solidFill>
                  <a:schemeClr val="bg1"/>
                </a:solidFill>
              </a:rPr>
              <a:t>dejoch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0" name="AutoShape 19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39778" y="3192463"/>
            <a:ext cx="5942060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b) </a:t>
            </a:r>
            <a:r>
              <a:rPr lang="cs-CZ" sz="2400" dirty="0" smtClean="0">
                <a:solidFill>
                  <a:schemeClr val="bg1"/>
                </a:solidFill>
              </a:rPr>
              <a:t>katalyzátor v aute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1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39778" y="4157663"/>
            <a:ext cx="5949997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 smtClean="0">
                <a:solidFill>
                  <a:schemeClr val="bg1"/>
                </a:solidFill>
              </a:rPr>
              <a:t>c)katalyzátor </a:t>
            </a:r>
            <a:r>
              <a:rPr lang="cs-CZ" sz="2400" dirty="0" err="1" smtClean="0">
                <a:solidFill>
                  <a:schemeClr val="bg1"/>
                </a:solidFill>
              </a:rPr>
              <a:t>pri</a:t>
            </a:r>
            <a:r>
              <a:rPr lang="cs-CZ" sz="2400" dirty="0" smtClean="0">
                <a:solidFill>
                  <a:schemeClr val="bg1"/>
                </a:solidFill>
              </a:rPr>
              <a:t> chemických </a:t>
            </a:r>
            <a:r>
              <a:rPr lang="cs-CZ" sz="2400" dirty="0" err="1" smtClean="0">
                <a:solidFill>
                  <a:schemeClr val="bg1"/>
                </a:solidFill>
              </a:rPr>
              <a:t>reakciách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2" name="AutoShape 192"/>
          <p:cNvSpPr>
            <a:spLocks noChangeArrowheads="1"/>
          </p:cNvSpPr>
          <p:nvPr/>
        </p:nvSpPr>
        <p:spPr bwMode="auto">
          <a:xfrm>
            <a:off x="7435851" y="2062162"/>
            <a:ext cx="755649" cy="720726"/>
          </a:xfrm>
          <a:prstGeom prst="smileyFace">
            <a:avLst>
              <a:gd name="adj" fmla="val 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sk-SK" sz="1800"/>
          </a:p>
        </p:txBody>
      </p:sp>
      <p:sp>
        <p:nvSpPr>
          <p:cNvPr id="7207" name="AutoShape 39"/>
          <p:cNvSpPr>
            <a:spLocks noChangeArrowheads="1"/>
          </p:cNvSpPr>
          <p:nvPr/>
        </p:nvSpPr>
        <p:spPr bwMode="auto">
          <a:xfrm>
            <a:off x="7437437" y="5246687"/>
            <a:ext cx="755651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2" name="AutoShape 39"/>
          <p:cNvSpPr>
            <a:spLocks noChangeArrowheads="1"/>
          </p:cNvSpPr>
          <p:nvPr/>
        </p:nvSpPr>
        <p:spPr bwMode="auto">
          <a:xfrm>
            <a:off x="7435850" y="3089275"/>
            <a:ext cx="755650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3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39778" y="5246687"/>
            <a:ext cx="5949997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d) </a:t>
            </a:r>
            <a:r>
              <a:rPr lang="cs-CZ" sz="2400" dirty="0" smtClean="0">
                <a:solidFill>
                  <a:schemeClr val="bg1"/>
                </a:solidFill>
              </a:rPr>
              <a:t>katalyzátor </a:t>
            </a:r>
            <a:r>
              <a:rPr lang="cs-CZ" sz="2400" dirty="0" err="1" smtClean="0">
                <a:solidFill>
                  <a:schemeClr val="bg1"/>
                </a:solidFill>
              </a:rPr>
              <a:t>pri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cs-CZ" sz="2400" dirty="0" err="1" smtClean="0">
                <a:solidFill>
                  <a:schemeClr val="bg1"/>
                </a:solidFill>
              </a:rPr>
              <a:t>fyzikálnych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cs-CZ" sz="2400" dirty="0" err="1" smtClean="0">
                <a:solidFill>
                  <a:schemeClr val="bg1"/>
                </a:solidFill>
              </a:rPr>
              <a:t>dejoch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7437437" y="4181475"/>
            <a:ext cx="755651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13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0" y="6265863"/>
            <a:ext cx="1979612" cy="366712"/>
          </a:xfrm>
          <a:prstGeom prst="actionButtonBlank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sz="1800" dirty="0" err="1" smtClean="0">
                <a:solidFill>
                  <a:schemeClr val="bg1"/>
                </a:solidFill>
              </a:rPr>
              <a:t>Hracie</a:t>
            </a:r>
            <a:r>
              <a:rPr lang="cs-CZ" sz="1800" dirty="0" smtClean="0">
                <a:solidFill>
                  <a:schemeClr val="bg1"/>
                </a:solidFill>
              </a:rPr>
              <a:t> </a:t>
            </a:r>
            <a:r>
              <a:rPr lang="cs-CZ" sz="1800" dirty="0">
                <a:solidFill>
                  <a:schemeClr val="bg1"/>
                </a:solidFill>
              </a:rPr>
              <a:t>pole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6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6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6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6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7" name="Rectangle 21"/>
          <p:cNvSpPr>
            <a:spLocks noChangeArrowheads="1"/>
          </p:cNvSpPr>
          <p:nvPr/>
        </p:nvSpPr>
        <p:spPr bwMode="auto">
          <a:xfrm>
            <a:off x="360363" y="368300"/>
            <a:ext cx="8424862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cs-CZ" sz="3600" dirty="0" err="1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Vieš</a:t>
            </a:r>
            <a:r>
              <a:rPr lang="cs-CZ" sz="36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to? 2000</a:t>
            </a:r>
            <a:endParaRPr lang="cs-CZ" sz="3600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cs-CZ" sz="2800" dirty="0" err="1" smtClean="0"/>
              <a:t>Horenie</a:t>
            </a:r>
            <a:r>
              <a:rPr lang="cs-CZ" sz="2800" dirty="0" smtClean="0"/>
              <a:t> je:</a:t>
            </a:r>
            <a:endParaRPr lang="cs-CZ" sz="2800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0672" name="AutoShape 192"/>
          <p:cNvSpPr>
            <a:spLocks noChangeArrowheads="1"/>
          </p:cNvSpPr>
          <p:nvPr/>
        </p:nvSpPr>
        <p:spPr bwMode="auto">
          <a:xfrm>
            <a:off x="7443788" y="4089400"/>
            <a:ext cx="755650" cy="720725"/>
          </a:xfrm>
          <a:prstGeom prst="smileyFace">
            <a:avLst>
              <a:gd name="adj" fmla="val 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sk-SK" sz="1800"/>
          </a:p>
        </p:txBody>
      </p:sp>
      <p:sp>
        <p:nvSpPr>
          <p:cNvPr id="7207" name="AutoShape 39"/>
          <p:cNvSpPr>
            <a:spLocks noChangeArrowheads="1"/>
          </p:cNvSpPr>
          <p:nvPr/>
        </p:nvSpPr>
        <p:spPr bwMode="auto">
          <a:xfrm>
            <a:off x="7445375" y="5154612"/>
            <a:ext cx="755650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2" name="AutoShape 39"/>
          <p:cNvSpPr>
            <a:spLocks noChangeArrowheads="1"/>
          </p:cNvSpPr>
          <p:nvPr/>
        </p:nvSpPr>
        <p:spPr bwMode="auto">
          <a:xfrm>
            <a:off x="7443787" y="2033587"/>
            <a:ext cx="755651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3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58814" y="5130800"/>
            <a:ext cx="5832475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d) </a:t>
            </a:r>
            <a:r>
              <a:rPr lang="cs-CZ" sz="2400" dirty="0" smtClean="0">
                <a:solidFill>
                  <a:schemeClr val="bg1"/>
                </a:solidFill>
              </a:rPr>
              <a:t>biologický proces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7445375" y="3124200"/>
            <a:ext cx="755650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12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0" y="6265863"/>
            <a:ext cx="1979612" cy="366712"/>
          </a:xfrm>
          <a:prstGeom prst="actionButtonBlank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sz="1800" dirty="0" err="1" smtClean="0">
                <a:solidFill>
                  <a:schemeClr val="bg1"/>
                </a:solidFill>
              </a:rPr>
              <a:t>Hracie</a:t>
            </a:r>
            <a:r>
              <a:rPr lang="cs-CZ" sz="1800" dirty="0" smtClean="0">
                <a:solidFill>
                  <a:schemeClr val="bg1"/>
                </a:solidFill>
              </a:rPr>
              <a:t> </a:t>
            </a:r>
            <a:r>
              <a:rPr lang="cs-CZ" sz="1800" dirty="0">
                <a:solidFill>
                  <a:schemeClr val="bg1"/>
                </a:solidFill>
              </a:rPr>
              <a:t>pole</a:t>
            </a:r>
          </a:p>
        </p:txBody>
      </p:sp>
      <p:sp>
        <p:nvSpPr>
          <p:cNvPr id="14" name="AutoShape 1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66752" y="2160587"/>
            <a:ext cx="5824537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a</a:t>
            </a:r>
            <a:r>
              <a:rPr lang="cs-CZ" dirty="0">
                <a:solidFill>
                  <a:schemeClr val="bg1"/>
                </a:solidFill>
              </a:rPr>
              <a:t>) </a:t>
            </a:r>
            <a:r>
              <a:rPr lang="cs-CZ" sz="2400" dirty="0" err="1" smtClean="0">
                <a:solidFill>
                  <a:schemeClr val="bg1"/>
                </a:solidFill>
              </a:rPr>
              <a:t>reakcia</a:t>
            </a:r>
            <a:r>
              <a:rPr lang="cs-CZ" sz="2400" dirty="0" smtClean="0">
                <a:solidFill>
                  <a:schemeClr val="bg1"/>
                </a:solidFill>
              </a:rPr>
              <a:t>, </a:t>
            </a:r>
            <a:r>
              <a:rPr lang="cs-CZ" sz="2400" dirty="0" err="1" smtClean="0">
                <a:solidFill>
                  <a:schemeClr val="bg1"/>
                </a:solidFill>
              </a:rPr>
              <a:t>pri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cs-CZ" sz="2400" dirty="0" err="1" smtClean="0">
                <a:solidFill>
                  <a:schemeClr val="bg1"/>
                </a:solidFill>
              </a:rPr>
              <a:t>ktorej</a:t>
            </a:r>
            <a:r>
              <a:rPr lang="cs-CZ" sz="2400" dirty="0" smtClean="0">
                <a:solidFill>
                  <a:schemeClr val="bg1"/>
                </a:solidFill>
              </a:rPr>
              <a:t> vzniká </a:t>
            </a:r>
            <a:r>
              <a:rPr lang="cs-CZ" sz="2400" dirty="0" err="1" smtClean="0">
                <a:solidFill>
                  <a:schemeClr val="bg1"/>
                </a:solidFill>
              </a:rPr>
              <a:t>popol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15" name="AutoShape 19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66752" y="3124200"/>
            <a:ext cx="5824537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b) </a:t>
            </a:r>
            <a:r>
              <a:rPr lang="cs-CZ" sz="2400" dirty="0" err="1" smtClean="0">
                <a:solidFill>
                  <a:schemeClr val="bg1"/>
                </a:solidFill>
              </a:rPr>
              <a:t>fyzikálna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cs-CZ" sz="2400" dirty="0" err="1" smtClean="0">
                <a:solidFill>
                  <a:schemeClr val="bg1"/>
                </a:solidFill>
              </a:rPr>
              <a:t>reakcia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16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58814" y="4089400"/>
            <a:ext cx="5832475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c) </a:t>
            </a:r>
            <a:r>
              <a:rPr lang="cs-CZ" dirty="0" err="1" smtClean="0">
                <a:solidFill>
                  <a:schemeClr val="bg1"/>
                </a:solidFill>
              </a:rPr>
              <a:t>reakcia</a:t>
            </a:r>
            <a:r>
              <a:rPr lang="cs-CZ" dirty="0" smtClean="0">
                <a:solidFill>
                  <a:schemeClr val="bg1"/>
                </a:solidFill>
              </a:rPr>
              <a:t>, </a:t>
            </a:r>
            <a:r>
              <a:rPr lang="cs-CZ" dirty="0" err="1" smtClean="0">
                <a:solidFill>
                  <a:schemeClr val="bg1"/>
                </a:solidFill>
              </a:rPr>
              <a:t>pri</a:t>
            </a:r>
            <a:r>
              <a:rPr lang="cs-CZ" dirty="0" smtClean="0">
                <a:solidFill>
                  <a:schemeClr val="bg1"/>
                </a:solidFill>
              </a:rPr>
              <a:t> </a:t>
            </a:r>
            <a:r>
              <a:rPr lang="cs-CZ" dirty="0" err="1" smtClean="0">
                <a:solidFill>
                  <a:schemeClr val="bg1"/>
                </a:solidFill>
              </a:rPr>
              <a:t>ktorej</a:t>
            </a:r>
            <a:r>
              <a:rPr lang="cs-CZ" dirty="0" smtClean="0">
                <a:solidFill>
                  <a:schemeClr val="bg1"/>
                </a:solidFill>
              </a:rPr>
              <a:t> vzniká </a:t>
            </a:r>
            <a:r>
              <a:rPr lang="cs-CZ" dirty="0" err="1" smtClean="0">
                <a:solidFill>
                  <a:schemeClr val="bg1"/>
                </a:solidFill>
              </a:rPr>
              <a:t>svetlo</a:t>
            </a:r>
            <a:r>
              <a:rPr lang="cs-CZ" dirty="0" smtClean="0">
                <a:solidFill>
                  <a:schemeClr val="bg1"/>
                </a:solidFill>
              </a:rPr>
              <a:t> a teplo</a:t>
            </a:r>
            <a:endParaRPr lang="cs-CZ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51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4375" y="1123950"/>
            <a:ext cx="2011363" cy="1044575"/>
          </a:xfrm>
          <a:prstGeom prst="actionButtonBlank">
            <a:avLst/>
          </a:prstGeom>
          <a:solidFill>
            <a:srgbClr val="FF00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/>
              <a:t>1000</a:t>
            </a:r>
          </a:p>
        </p:txBody>
      </p:sp>
      <p:sp>
        <p:nvSpPr>
          <p:cNvPr id="280058" name="AutoShape 50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725738" y="1123950"/>
            <a:ext cx="2011362" cy="1044575"/>
          </a:xfrm>
          <a:prstGeom prst="actionButtonBlank">
            <a:avLst/>
          </a:prstGeom>
          <a:solidFill>
            <a:srgbClr val="FF99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/>
              <a:t>1000</a:t>
            </a:r>
          </a:p>
        </p:txBody>
      </p:sp>
      <p:sp>
        <p:nvSpPr>
          <p:cNvPr id="280059" name="AutoShape 50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746625" y="1123950"/>
            <a:ext cx="2011363" cy="1044575"/>
          </a:xfrm>
          <a:prstGeom prst="actionButtonBlank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/>
              <a:t>1000</a:t>
            </a:r>
          </a:p>
        </p:txBody>
      </p:sp>
      <p:sp>
        <p:nvSpPr>
          <p:cNvPr id="280060" name="AutoShape 50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757988" y="1123950"/>
            <a:ext cx="2011362" cy="1044575"/>
          </a:xfrm>
          <a:prstGeom prst="actionButtonBlank">
            <a:avLst/>
          </a:prstGeom>
          <a:solidFill>
            <a:srgbClr val="00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/>
              <a:t>1000</a:t>
            </a:r>
          </a:p>
        </p:txBody>
      </p:sp>
      <p:sp>
        <p:nvSpPr>
          <p:cNvPr id="280062" name="AutoShape 5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4375" y="2024063"/>
            <a:ext cx="2011363" cy="1044575"/>
          </a:xfrm>
          <a:prstGeom prst="actionButtonBlank">
            <a:avLst/>
          </a:prstGeom>
          <a:solidFill>
            <a:srgbClr val="FF00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/>
              <a:t>2000</a:t>
            </a:r>
          </a:p>
        </p:txBody>
      </p:sp>
      <p:sp>
        <p:nvSpPr>
          <p:cNvPr id="280063" name="AutoShape 511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725738" y="2024063"/>
            <a:ext cx="2011362" cy="1044575"/>
          </a:xfrm>
          <a:prstGeom prst="actionButtonBlank">
            <a:avLst/>
          </a:prstGeom>
          <a:solidFill>
            <a:srgbClr val="FF99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/>
              <a:t>2000</a:t>
            </a:r>
          </a:p>
        </p:txBody>
      </p:sp>
      <p:sp>
        <p:nvSpPr>
          <p:cNvPr id="280064" name="AutoShape 512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746625" y="2024063"/>
            <a:ext cx="2011363" cy="1044575"/>
          </a:xfrm>
          <a:prstGeom prst="actionButtonBlank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/>
              <a:t>2000</a:t>
            </a:r>
          </a:p>
        </p:txBody>
      </p:sp>
      <p:sp>
        <p:nvSpPr>
          <p:cNvPr id="280065" name="AutoShape 513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762750" y="2024063"/>
            <a:ext cx="2011363" cy="1044575"/>
          </a:xfrm>
          <a:prstGeom prst="actionButtonBlank">
            <a:avLst/>
          </a:prstGeom>
          <a:solidFill>
            <a:srgbClr val="00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/>
              <a:t>2000</a:t>
            </a:r>
          </a:p>
        </p:txBody>
      </p:sp>
      <p:sp>
        <p:nvSpPr>
          <p:cNvPr id="280067" name="AutoShape 515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4375" y="2924175"/>
            <a:ext cx="2011363" cy="1044575"/>
          </a:xfrm>
          <a:prstGeom prst="actionButtonBlank">
            <a:avLst/>
          </a:prstGeom>
          <a:solidFill>
            <a:srgbClr val="FF00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/>
              <a:t>3000</a:t>
            </a:r>
          </a:p>
        </p:txBody>
      </p:sp>
      <p:sp>
        <p:nvSpPr>
          <p:cNvPr id="280068" name="AutoShape 516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725738" y="2924175"/>
            <a:ext cx="2011362" cy="1044575"/>
          </a:xfrm>
          <a:prstGeom prst="actionButtonBlank">
            <a:avLst/>
          </a:prstGeom>
          <a:solidFill>
            <a:srgbClr val="FF99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/>
              <a:t>3000</a:t>
            </a:r>
          </a:p>
        </p:txBody>
      </p:sp>
      <p:sp>
        <p:nvSpPr>
          <p:cNvPr id="280069" name="AutoShape 517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741863" y="2924175"/>
            <a:ext cx="2011362" cy="1044575"/>
          </a:xfrm>
          <a:prstGeom prst="actionButtonBlank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/>
              <a:t>3000</a:t>
            </a:r>
          </a:p>
        </p:txBody>
      </p:sp>
      <p:sp>
        <p:nvSpPr>
          <p:cNvPr id="280070" name="AutoShape 518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762750" y="2924175"/>
            <a:ext cx="2011363" cy="1044575"/>
          </a:xfrm>
          <a:prstGeom prst="actionButtonBlank">
            <a:avLst/>
          </a:prstGeom>
          <a:solidFill>
            <a:srgbClr val="00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/>
              <a:t>3000</a:t>
            </a:r>
          </a:p>
        </p:txBody>
      </p:sp>
      <p:sp>
        <p:nvSpPr>
          <p:cNvPr id="280072" name="AutoShape 520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4375" y="3824288"/>
            <a:ext cx="2011363" cy="1044575"/>
          </a:xfrm>
          <a:prstGeom prst="actionButtonBlank">
            <a:avLst/>
          </a:prstGeom>
          <a:solidFill>
            <a:srgbClr val="FF00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/>
              <a:t>4000</a:t>
            </a:r>
          </a:p>
        </p:txBody>
      </p:sp>
      <p:sp>
        <p:nvSpPr>
          <p:cNvPr id="280073" name="AutoShape 521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725738" y="3824288"/>
            <a:ext cx="2011362" cy="1044575"/>
          </a:xfrm>
          <a:prstGeom prst="actionButtonBlank">
            <a:avLst/>
          </a:prstGeom>
          <a:solidFill>
            <a:srgbClr val="FF99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/>
              <a:t>4000</a:t>
            </a:r>
          </a:p>
        </p:txBody>
      </p:sp>
      <p:sp>
        <p:nvSpPr>
          <p:cNvPr id="280074" name="AutoShape 522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746625" y="3824288"/>
            <a:ext cx="2011363" cy="1044575"/>
          </a:xfrm>
          <a:prstGeom prst="actionButtonBlank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/>
              <a:t>4000</a:t>
            </a:r>
          </a:p>
        </p:txBody>
      </p:sp>
      <p:sp>
        <p:nvSpPr>
          <p:cNvPr id="280075" name="AutoShape 523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762750" y="3824288"/>
            <a:ext cx="2011363" cy="1044575"/>
          </a:xfrm>
          <a:prstGeom prst="actionButtonBlank">
            <a:avLst/>
          </a:prstGeom>
          <a:solidFill>
            <a:srgbClr val="00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/>
              <a:t>4000</a:t>
            </a:r>
          </a:p>
        </p:txBody>
      </p:sp>
      <p:sp>
        <p:nvSpPr>
          <p:cNvPr id="280077" name="AutoShape 525">
            <a:hlinkClick r:id="rId1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4375" y="4724400"/>
            <a:ext cx="2011363" cy="1044575"/>
          </a:xfrm>
          <a:prstGeom prst="actionButtonBlank">
            <a:avLst/>
          </a:prstGeom>
          <a:solidFill>
            <a:srgbClr val="FF00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/>
              <a:t>5000</a:t>
            </a:r>
          </a:p>
        </p:txBody>
      </p:sp>
      <p:sp>
        <p:nvSpPr>
          <p:cNvPr id="280078" name="AutoShape 526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725738" y="4724400"/>
            <a:ext cx="2011362" cy="1044575"/>
          </a:xfrm>
          <a:prstGeom prst="actionButtonBlank">
            <a:avLst/>
          </a:prstGeom>
          <a:solidFill>
            <a:srgbClr val="FF99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/>
              <a:t>5000</a:t>
            </a:r>
          </a:p>
        </p:txBody>
      </p:sp>
      <p:sp>
        <p:nvSpPr>
          <p:cNvPr id="280079" name="AutoShape 52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741863" y="4724400"/>
            <a:ext cx="2011362" cy="1044575"/>
          </a:xfrm>
          <a:prstGeom prst="actionButtonBlank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/>
              <a:t>5000</a:t>
            </a:r>
          </a:p>
        </p:txBody>
      </p:sp>
      <p:sp>
        <p:nvSpPr>
          <p:cNvPr id="280080" name="AutoShape 52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762750" y="4724400"/>
            <a:ext cx="2011363" cy="1044575"/>
          </a:xfrm>
          <a:prstGeom prst="actionButtonBlank">
            <a:avLst/>
          </a:prstGeom>
          <a:solidFill>
            <a:srgbClr val="00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/>
              <a:t>5000</a:t>
            </a:r>
          </a:p>
        </p:txBody>
      </p:sp>
      <p:sp>
        <p:nvSpPr>
          <p:cNvPr id="280082" name="AutoShape 53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14375" y="260350"/>
            <a:ext cx="2011363" cy="1044575"/>
          </a:xfrm>
          <a:prstGeom prst="actionButtonBlank">
            <a:avLst/>
          </a:prstGeom>
          <a:solidFill>
            <a:srgbClr val="FF00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dirty="0" err="1" smtClean="0"/>
              <a:t>Čo</a:t>
            </a:r>
            <a:r>
              <a:rPr lang="cs-CZ" dirty="0" smtClean="0"/>
              <a:t> si </a:t>
            </a:r>
            <a:r>
              <a:rPr lang="cs-CZ" dirty="0" err="1" smtClean="0"/>
              <a:t>pamätáme</a:t>
            </a:r>
            <a:r>
              <a:rPr lang="cs-CZ" dirty="0" smtClean="0"/>
              <a:t> </a:t>
            </a:r>
          </a:p>
          <a:p>
            <a:r>
              <a:rPr lang="cs-CZ" dirty="0" err="1" smtClean="0"/>
              <a:t>zo</a:t>
            </a:r>
            <a:r>
              <a:rPr lang="cs-CZ" dirty="0" smtClean="0"/>
              <a:t> 6. </a:t>
            </a:r>
            <a:r>
              <a:rPr lang="cs-CZ" dirty="0" err="1" smtClean="0"/>
              <a:t>ročníka</a:t>
            </a:r>
            <a:endParaRPr lang="cs-CZ" dirty="0" smtClean="0"/>
          </a:p>
        </p:txBody>
      </p:sp>
      <p:sp>
        <p:nvSpPr>
          <p:cNvPr id="280083" name="AutoShape 53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730500" y="260350"/>
            <a:ext cx="2011363" cy="1044575"/>
          </a:xfrm>
          <a:prstGeom prst="actionButtonBlank">
            <a:avLst/>
          </a:prstGeom>
          <a:solidFill>
            <a:srgbClr val="FF99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dirty="0" smtClean="0"/>
              <a:t>Chemické </a:t>
            </a:r>
          </a:p>
          <a:p>
            <a:r>
              <a:rPr lang="cs-CZ" dirty="0" err="1" smtClean="0"/>
              <a:t>reakcie</a:t>
            </a:r>
            <a:endParaRPr lang="cs-CZ" dirty="0" smtClean="0"/>
          </a:p>
        </p:txBody>
      </p:sp>
      <p:sp>
        <p:nvSpPr>
          <p:cNvPr id="280084" name="AutoShape 53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746625" y="260350"/>
            <a:ext cx="2011363" cy="1044575"/>
          </a:xfrm>
          <a:prstGeom prst="actionButtonBlank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dirty="0" err="1" smtClean="0"/>
              <a:t>Zmeny</a:t>
            </a:r>
            <a:r>
              <a:rPr lang="cs-CZ" dirty="0" smtClean="0"/>
              <a:t> </a:t>
            </a:r>
            <a:r>
              <a:rPr lang="cs-CZ" dirty="0" err="1" smtClean="0"/>
              <a:t>pri</a:t>
            </a:r>
            <a:r>
              <a:rPr lang="cs-CZ" dirty="0" smtClean="0"/>
              <a:t> </a:t>
            </a:r>
          </a:p>
          <a:p>
            <a:r>
              <a:rPr lang="cs-CZ" dirty="0" smtClean="0"/>
              <a:t>chemických </a:t>
            </a:r>
          </a:p>
          <a:p>
            <a:r>
              <a:rPr lang="cs-CZ" dirty="0" err="1" smtClean="0"/>
              <a:t>reakciách</a:t>
            </a:r>
            <a:endParaRPr lang="cs-CZ" dirty="0"/>
          </a:p>
        </p:txBody>
      </p:sp>
      <p:sp>
        <p:nvSpPr>
          <p:cNvPr id="280085" name="AutoShape 5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757988" y="260350"/>
            <a:ext cx="2011362" cy="1044575"/>
          </a:xfrm>
          <a:prstGeom prst="actionButtonBlank">
            <a:avLst/>
          </a:prstGeom>
          <a:solidFill>
            <a:srgbClr val="00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dirty="0" err="1" smtClean="0"/>
              <a:t>Vieš</a:t>
            </a:r>
            <a:r>
              <a:rPr lang="cs-CZ" dirty="0" smtClean="0"/>
              <a:t> to?</a:t>
            </a:r>
            <a:endParaRPr lang="cs-CZ" dirty="0"/>
          </a:p>
        </p:txBody>
      </p:sp>
      <p:sp>
        <p:nvSpPr>
          <p:cNvPr id="3104" name="AutoShape 53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24175" y="6086475"/>
            <a:ext cx="3160713" cy="488950"/>
          </a:xfrm>
          <a:prstGeom prst="actionButtonBlank">
            <a:avLst/>
          </a:prstGeom>
          <a:solidFill>
            <a:srgbClr val="FF0000"/>
          </a:solidFill>
          <a:ln w="25400">
            <a:solidFill>
              <a:srgbClr val="FFFF99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dirty="0" err="1" smtClean="0"/>
              <a:t>Hracie</a:t>
            </a:r>
            <a:r>
              <a:rPr lang="cs-CZ" dirty="0" smtClean="0"/>
              <a:t> </a:t>
            </a:r>
            <a:r>
              <a:rPr lang="cs-CZ" dirty="0"/>
              <a:t>pole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0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800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800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800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51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800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2800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800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800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5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800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2800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800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800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59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800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2800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800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800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60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80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800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800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800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62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80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2800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800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800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6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80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800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800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800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64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280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2800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800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800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65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280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2800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800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800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6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800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2800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800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2800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6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800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2800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2800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800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69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800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800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800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800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7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800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2800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800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800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72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2800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2800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800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800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73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2800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280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280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2800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74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2800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2800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800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800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75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280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2800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2800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2800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77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280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2800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2800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2800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78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80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2800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2800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2800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79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280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2800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2800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2800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80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800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2800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2800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2800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82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2800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2800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2800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2800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83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800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2800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2800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2800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84"/>
                  </p:tgtEl>
                </p:cond>
              </p:nextCondLst>
            </p:seq>
            <p:seq concurrent="1" nextAc="seek">
              <p:cTn id="163" restart="whenNotActive" fill="hold" evtFilter="cancelBubble" nodeType="interactiveSeq">
                <p:stCondLst>
                  <p:cond evt="onClick" delay="0">
                    <p:tgtEl>
                      <p:spTgt spid="2800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4" fill="hold">
                      <p:stCondLst>
                        <p:cond delay="0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2800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2800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2800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085"/>
                  </p:tgtEl>
                </p:cond>
              </p:nextCondLst>
            </p:seq>
          </p:childTnLst>
        </p:cTn>
      </p:par>
    </p:tnLst>
    <p:bldLst>
      <p:bldP spid="280051" grpId="0" animBg="1"/>
      <p:bldP spid="280058" grpId="0" animBg="1"/>
      <p:bldP spid="280059" grpId="0" animBg="1"/>
      <p:bldP spid="280060" grpId="0" animBg="1"/>
      <p:bldP spid="280062" grpId="0" animBg="1"/>
      <p:bldP spid="280063" grpId="0" animBg="1"/>
      <p:bldP spid="280064" grpId="0" animBg="1"/>
      <p:bldP spid="280065" grpId="0" animBg="1"/>
      <p:bldP spid="280067" grpId="0" animBg="1"/>
      <p:bldP spid="280068" grpId="0" animBg="1"/>
      <p:bldP spid="280069" grpId="0" animBg="1"/>
      <p:bldP spid="280070" grpId="0" animBg="1"/>
      <p:bldP spid="280072" grpId="0" animBg="1"/>
      <p:bldP spid="280073" grpId="0" animBg="1"/>
      <p:bldP spid="280074" grpId="0" animBg="1"/>
      <p:bldP spid="280075" grpId="0" animBg="1"/>
      <p:bldP spid="280077" grpId="0" animBg="1"/>
      <p:bldP spid="280078" grpId="0" animBg="1"/>
      <p:bldP spid="280079" grpId="0" animBg="1"/>
      <p:bldP spid="280080" grpId="0" animBg="1"/>
      <p:bldP spid="280082" grpId="0" animBg="1"/>
      <p:bldP spid="280083" grpId="0" animBg="1"/>
      <p:bldP spid="280084" grpId="0" animBg="1"/>
      <p:bldP spid="28008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4" name="Rectangle 21"/>
          <p:cNvSpPr>
            <a:spLocks noChangeArrowheads="1"/>
          </p:cNvSpPr>
          <p:nvPr/>
        </p:nvSpPr>
        <p:spPr bwMode="auto">
          <a:xfrm>
            <a:off x="360363" y="368300"/>
            <a:ext cx="8424862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cs-CZ" sz="3600" dirty="0" err="1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Vieš</a:t>
            </a:r>
            <a:r>
              <a:rPr lang="cs-CZ" sz="36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to? 3000</a:t>
            </a:r>
            <a:endParaRPr lang="cs-CZ" sz="3600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cs-CZ" sz="2800" dirty="0" err="1" smtClean="0"/>
              <a:t>Ktorým</a:t>
            </a:r>
            <a:r>
              <a:rPr lang="cs-CZ" sz="2800" dirty="0" smtClean="0"/>
              <a:t> </a:t>
            </a:r>
            <a:r>
              <a:rPr lang="cs-CZ" sz="2800" dirty="0" err="1" smtClean="0"/>
              <a:t>hasiacim</a:t>
            </a:r>
            <a:r>
              <a:rPr lang="cs-CZ" sz="2800" dirty="0" smtClean="0"/>
              <a:t> </a:t>
            </a:r>
            <a:r>
              <a:rPr lang="cs-CZ" sz="2800" dirty="0" err="1" smtClean="0"/>
              <a:t>prístrojom</a:t>
            </a:r>
            <a:r>
              <a:rPr lang="cs-CZ" sz="2800" dirty="0" smtClean="0"/>
              <a:t> </a:t>
            </a:r>
            <a:r>
              <a:rPr lang="cs-CZ" sz="2800" dirty="0" err="1" smtClean="0"/>
              <a:t>môžeme</a:t>
            </a:r>
            <a:r>
              <a:rPr lang="cs-CZ" sz="2800" dirty="0" smtClean="0"/>
              <a:t> </a:t>
            </a:r>
            <a:r>
              <a:rPr lang="cs-CZ" sz="2800" dirty="0" err="1" smtClean="0"/>
              <a:t>hasiť</a:t>
            </a:r>
            <a:r>
              <a:rPr lang="cs-CZ" sz="2800" dirty="0" smtClean="0"/>
              <a:t> </a:t>
            </a:r>
            <a:r>
              <a:rPr lang="cs-CZ" sz="2800" dirty="0" err="1" smtClean="0"/>
              <a:t>zariadenia</a:t>
            </a:r>
            <a:r>
              <a:rPr lang="cs-CZ" sz="2800" dirty="0" smtClean="0"/>
              <a:t> pod </a:t>
            </a:r>
            <a:r>
              <a:rPr lang="cs-CZ" sz="2800" dirty="0" err="1" smtClean="0"/>
              <a:t>elektricým</a:t>
            </a:r>
            <a:r>
              <a:rPr lang="cs-CZ" sz="2800" dirty="0" smtClean="0"/>
              <a:t> </a:t>
            </a:r>
            <a:r>
              <a:rPr lang="cs-CZ" sz="2800" dirty="0" err="1" smtClean="0"/>
              <a:t>prúdom</a:t>
            </a:r>
            <a:r>
              <a:rPr lang="cs-CZ" sz="2800" dirty="0" smtClean="0"/>
              <a:t>?</a:t>
            </a:r>
            <a:endParaRPr lang="cs-CZ" sz="2800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0669" name="AutoShape 1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49317" y="2005013"/>
            <a:ext cx="5988132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a) </a:t>
            </a:r>
            <a:r>
              <a:rPr lang="cs-CZ" sz="2400" dirty="0" smtClean="0">
                <a:solidFill>
                  <a:schemeClr val="bg1"/>
                </a:solidFill>
              </a:rPr>
              <a:t>vodným</a:t>
            </a:r>
            <a:endParaRPr lang="cs-CZ" sz="2800" dirty="0">
              <a:solidFill>
                <a:schemeClr val="bg1"/>
              </a:solidFill>
            </a:endParaRPr>
          </a:p>
        </p:txBody>
      </p:sp>
      <p:sp>
        <p:nvSpPr>
          <p:cNvPr id="20670" name="AutoShape 19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49317" y="2968625"/>
            <a:ext cx="5988132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b</a:t>
            </a:r>
            <a:r>
              <a:rPr lang="cs-CZ" sz="2400" dirty="0" smtClean="0">
                <a:solidFill>
                  <a:schemeClr val="bg1"/>
                </a:solidFill>
              </a:rPr>
              <a:t>) </a:t>
            </a:r>
            <a:r>
              <a:rPr lang="cs-CZ" sz="2400" dirty="0" err="1" smtClean="0">
                <a:solidFill>
                  <a:schemeClr val="bg1"/>
                </a:solidFill>
              </a:rPr>
              <a:t>penovým</a:t>
            </a:r>
            <a:endParaRPr lang="cs-CZ" sz="2400" baseline="30000" dirty="0">
              <a:solidFill>
                <a:schemeClr val="bg1"/>
              </a:solidFill>
            </a:endParaRPr>
          </a:p>
        </p:txBody>
      </p:sp>
      <p:sp>
        <p:nvSpPr>
          <p:cNvPr id="20671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49317" y="3933825"/>
            <a:ext cx="5988132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c) </a:t>
            </a:r>
            <a:r>
              <a:rPr lang="cs-CZ" sz="2400" dirty="0" err="1" smtClean="0">
                <a:solidFill>
                  <a:schemeClr val="bg1"/>
                </a:solidFill>
              </a:rPr>
              <a:t>žiadnym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2" name="AutoShape 192"/>
          <p:cNvSpPr>
            <a:spLocks noChangeArrowheads="1"/>
          </p:cNvSpPr>
          <p:nvPr/>
        </p:nvSpPr>
        <p:spPr bwMode="auto">
          <a:xfrm>
            <a:off x="8004176" y="5022850"/>
            <a:ext cx="755649" cy="720725"/>
          </a:xfrm>
          <a:prstGeom prst="smileyFace">
            <a:avLst>
              <a:gd name="adj" fmla="val 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sk-SK" sz="1800"/>
          </a:p>
        </p:txBody>
      </p:sp>
      <p:sp>
        <p:nvSpPr>
          <p:cNvPr id="7207" name="AutoShape 39"/>
          <p:cNvSpPr>
            <a:spLocks noChangeArrowheads="1"/>
          </p:cNvSpPr>
          <p:nvPr/>
        </p:nvSpPr>
        <p:spPr bwMode="auto">
          <a:xfrm>
            <a:off x="8004175" y="2865437"/>
            <a:ext cx="755650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2" name="AutoShape 39"/>
          <p:cNvSpPr>
            <a:spLocks noChangeArrowheads="1"/>
          </p:cNvSpPr>
          <p:nvPr/>
        </p:nvSpPr>
        <p:spPr bwMode="auto">
          <a:xfrm>
            <a:off x="8002587" y="1901825"/>
            <a:ext cx="755651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3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49317" y="4999038"/>
            <a:ext cx="5988132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d)</a:t>
            </a:r>
            <a:r>
              <a:rPr lang="cs-CZ" sz="1700" dirty="0">
                <a:solidFill>
                  <a:schemeClr val="bg1"/>
                </a:solidFill>
              </a:rPr>
              <a:t> </a:t>
            </a:r>
            <a:r>
              <a:rPr lang="cs-CZ" sz="2400" dirty="0" err="1" smtClean="0">
                <a:solidFill>
                  <a:schemeClr val="bg1"/>
                </a:solidFill>
              </a:rPr>
              <a:t>snehovým</a:t>
            </a:r>
            <a:endParaRPr lang="cs-CZ" sz="1700" dirty="0">
              <a:solidFill>
                <a:schemeClr val="bg1"/>
              </a:solidFill>
            </a:endParaRPr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8004175" y="3957637"/>
            <a:ext cx="755650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12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0" y="6265863"/>
            <a:ext cx="1979612" cy="366712"/>
          </a:xfrm>
          <a:prstGeom prst="actionButtonBlank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sz="1800" dirty="0" err="1" smtClean="0">
                <a:solidFill>
                  <a:schemeClr val="bg1"/>
                </a:solidFill>
              </a:rPr>
              <a:t>Hracie</a:t>
            </a:r>
            <a:r>
              <a:rPr lang="cs-CZ" sz="1800" dirty="0" smtClean="0">
                <a:solidFill>
                  <a:schemeClr val="bg1"/>
                </a:solidFill>
              </a:rPr>
              <a:t> </a:t>
            </a:r>
            <a:r>
              <a:rPr lang="cs-CZ" sz="1800" dirty="0">
                <a:solidFill>
                  <a:schemeClr val="bg1"/>
                </a:solidFill>
              </a:rPr>
              <a:t>pole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6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6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6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06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0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00113" y="5876925"/>
            <a:ext cx="792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800" b="0"/>
          </a:p>
        </p:txBody>
      </p:sp>
      <p:sp>
        <p:nvSpPr>
          <p:cNvPr id="22569" name="Rectangle 21"/>
          <p:cNvSpPr>
            <a:spLocks noChangeArrowheads="1"/>
          </p:cNvSpPr>
          <p:nvPr/>
        </p:nvSpPr>
        <p:spPr bwMode="auto">
          <a:xfrm>
            <a:off x="360363" y="368300"/>
            <a:ext cx="8424862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cs-CZ" sz="3600" dirty="0" err="1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Vieš</a:t>
            </a:r>
            <a:r>
              <a:rPr lang="cs-CZ" sz="36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to? 4000</a:t>
            </a:r>
            <a:endParaRPr lang="cs-CZ" sz="3600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cs-CZ" sz="2800" dirty="0" smtClean="0"/>
              <a:t>Kovový </a:t>
            </a:r>
            <a:r>
              <a:rPr lang="cs-CZ" sz="2800" dirty="0" err="1" smtClean="0"/>
              <a:t>horčík</a:t>
            </a:r>
            <a:r>
              <a:rPr lang="cs-CZ" sz="2800" dirty="0" smtClean="0"/>
              <a:t> po zapálení:</a:t>
            </a:r>
            <a:endParaRPr lang="cs-CZ" sz="2800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0669" name="AutoShape 1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8888" y="2076450"/>
            <a:ext cx="5824537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a) </a:t>
            </a:r>
            <a:r>
              <a:rPr lang="cs-CZ" sz="2400" dirty="0" smtClean="0">
                <a:solidFill>
                  <a:schemeClr val="bg1"/>
                </a:solidFill>
              </a:rPr>
              <a:t>nedá </a:t>
            </a:r>
            <a:r>
              <a:rPr lang="cs-CZ" sz="2400" dirty="0" err="1" smtClean="0">
                <a:solidFill>
                  <a:schemeClr val="bg1"/>
                </a:solidFill>
              </a:rPr>
              <a:t>sa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cs-CZ" sz="2400" dirty="0" err="1" smtClean="0">
                <a:solidFill>
                  <a:schemeClr val="bg1"/>
                </a:solidFill>
              </a:rPr>
              <a:t>zapáliť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0" name="AutoShape 19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8888" y="3040063"/>
            <a:ext cx="5824537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b) </a:t>
            </a:r>
            <a:r>
              <a:rPr lang="cs-CZ" sz="2400" dirty="0" err="1" smtClean="0">
                <a:solidFill>
                  <a:schemeClr val="bg1"/>
                </a:solidFill>
              </a:rPr>
              <a:t>zmení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cs-CZ" sz="2400" dirty="0" err="1" smtClean="0">
                <a:solidFill>
                  <a:schemeClr val="bg1"/>
                </a:solidFill>
              </a:rPr>
              <a:t>sa</a:t>
            </a:r>
            <a:r>
              <a:rPr lang="cs-CZ" sz="2400" dirty="0" smtClean="0">
                <a:solidFill>
                  <a:schemeClr val="bg1"/>
                </a:solidFill>
              </a:rPr>
              <a:t> na </a:t>
            </a:r>
            <a:r>
              <a:rPr lang="cs-CZ" sz="2400" dirty="0" err="1" smtClean="0">
                <a:solidFill>
                  <a:schemeClr val="bg1"/>
                </a:solidFill>
              </a:rPr>
              <a:t>kvapalinu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1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8888" y="4005263"/>
            <a:ext cx="5832475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 smtClean="0">
                <a:solidFill>
                  <a:schemeClr val="bg1"/>
                </a:solidFill>
              </a:rPr>
              <a:t>c) </a:t>
            </a:r>
            <a:r>
              <a:rPr lang="cs-CZ" sz="2400" dirty="0" err="1" smtClean="0">
                <a:solidFill>
                  <a:schemeClr val="bg1"/>
                </a:solidFill>
              </a:rPr>
              <a:t>horí</a:t>
            </a:r>
            <a:r>
              <a:rPr lang="cs-CZ" sz="2400" dirty="0" smtClean="0">
                <a:solidFill>
                  <a:schemeClr val="bg1"/>
                </a:solidFill>
              </a:rPr>
              <a:t> oslnivým </a:t>
            </a:r>
            <a:r>
              <a:rPr lang="cs-CZ" sz="2400" dirty="0" err="1" smtClean="0">
                <a:solidFill>
                  <a:schemeClr val="bg1"/>
                </a:solidFill>
              </a:rPr>
              <a:t>plameňom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2" name="AutoShape 192"/>
          <p:cNvSpPr>
            <a:spLocks noChangeArrowheads="1"/>
          </p:cNvSpPr>
          <p:nvPr/>
        </p:nvSpPr>
        <p:spPr bwMode="auto">
          <a:xfrm>
            <a:off x="7439026" y="3967162"/>
            <a:ext cx="755649" cy="720726"/>
          </a:xfrm>
          <a:prstGeom prst="smileyFace">
            <a:avLst>
              <a:gd name="adj" fmla="val 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sk-SK" sz="1800"/>
          </a:p>
        </p:txBody>
      </p:sp>
      <p:sp>
        <p:nvSpPr>
          <p:cNvPr id="7207" name="AutoShape 39"/>
          <p:cNvSpPr>
            <a:spLocks noChangeArrowheads="1"/>
          </p:cNvSpPr>
          <p:nvPr/>
        </p:nvSpPr>
        <p:spPr bwMode="auto">
          <a:xfrm>
            <a:off x="7439025" y="1911350"/>
            <a:ext cx="755650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2" name="AutoShape 39"/>
          <p:cNvSpPr>
            <a:spLocks noChangeArrowheads="1"/>
          </p:cNvSpPr>
          <p:nvPr/>
        </p:nvSpPr>
        <p:spPr bwMode="auto">
          <a:xfrm>
            <a:off x="7439025" y="2936875"/>
            <a:ext cx="755650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3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8888" y="5070475"/>
            <a:ext cx="5832475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 smtClean="0">
                <a:solidFill>
                  <a:schemeClr val="bg1"/>
                </a:solidFill>
              </a:rPr>
              <a:t>d) je to </a:t>
            </a:r>
            <a:r>
              <a:rPr lang="cs-CZ" sz="2400" dirty="0" err="1" smtClean="0">
                <a:solidFill>
                  <a:schemeClr val="bg1"/>
                </a:solidFill>
              </a:rPr>
              <a:t>nehorľavá</a:t>
            </a:r>
            <a:r>
              <a:rPr lang="cs-CZ" sz="2400" dirty="0" smtClean="0">
                <a:solidFill>
                  <a:schemeClr val="bg1"/>
                </a:solidFill>
              </a:rPr>
              <a:t> látka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7439025" y="5032375"/>
            <a:ext cx="755650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13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0" y="6265863"/>
            <a:ext cx="1979612" cy="366712"/>
          </a:xfrm>
          <a:prstGeom prst="actionButtonBlank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sz="1800" dirty="0" err="1" smtClean="0">
                <a:solidFill>
                  <a:schemeClr val="bg1"/>
                </a:solidFill>
              </a:rPr>
              <a:t>Hracie</a:t>
            </a:r>
            <a:r>
              <a:rPr lang="cs-CZ" sz="1800" dirty="0" smtClean="0">
                <a:solidFill>
                  <a:schemeClr val="bg1"/>
                </a:solidFill>
              </a:rPr>
              <a:t> </a:t>
            </a:r>
            <a:r>
              <a:rPr lang="cs-CZ" sz="1800" dirty="0">
                <a:solidFill>
                  <a:schemeClr val="bg1"/>
                </a:solidFill>
              </a:rPr>
              <a:t>pole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6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6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6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6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6" name="Rectangle 21"/>
          <p:cNvSpPr>
            <a:spLocks noChangeArrowheads="1"/>
          </p:cNvSpPr>
          <p:nvPr/>
        </p:nvSpPr>
        <p:spPr bwMode="auto">
          <a:xfrm>
            <a:off x="360363" y="368300"/>
            <a:ext cx="8424862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cs-CZ" sz="3600" dirty="0" err="1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Vieš</a:t>
            </a:r>
            <a:r>
              <a:rPr lang="cs-CZ" sz="36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to? 5000</a:t>
            </a:r>
            <a:endParaRPr lang="cs-CZ" sz="3600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cs-CZ" sz="2800" dirty="0" smtClean="0"/>
              <a:t>Vyber </a:t>
            </a:r>
            <a:r>
              <a:rPr lang="cs-CZ" sz="2800" dirty="0" err="1" smtClean="0"/>
              <a:t>nesprávne</a:t>
            </a:r>
            <a:r>
              <a:rPr lang="cs-CZ" sz="2800" dirty="0" smtClean="0"/>
              <a:t> </a:t>
            </a:r>
            <a:r>
              <a:rPr lang="cs-CZ" sz="2800" dirty="0" err="1" smtClean="0"/>
              <a:t>tvrdenie</a:t>
            </a:r>
            <a:r>
              <a:rPr lang="cs-CZ" sz="2800" dirty="0" smtClean="0"/>
              <a:t>:</a:t>
            </a:r>
            <a:endParaRPr lang="cs-CZ" sz="2800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0669" name="AutoShape 1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0363" y="2419350"/>
            <a:ext cx="6913599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dirty="0" smtClean="0">
                <a:solidFill>
                  <a:schemeClr val="bg1"/>
                </a:solidFill>
              </a:rPr>
              <a:t>a)Katalyzátory </a:t>
            </a:r>
            <a:r>
              <a:rPr lang="cs-CZ" dirty="0" err="1" smtClean="0">
                <a:solidFill>
                  <a:schemeClr val="bg1"/>
                </a:solidFill>
              </a:rPr>
              <a:t>sa</a:t>
            </a:r>
            <a:r>
              <a:rPr lang="cs-CZ" dirty="0" smtClean="0">
                <a:solidFill>
                  <a:schemeClr val="bg1"/>
                </a:solidFill>
              </a:rPr>
              <a:t> sami </a:t>
            </a:r>
            <a:r>
              <a:rPr lang="cs-CZ" dirty="0" err="1" smtClean="0">
                <a:solidFill>
                  <a:schemeClr val="bg1"/>
                </a:solidFill>
              </a:rPr>
              <a:t>nezúčastňujú</a:t>
            </a:r>
            <a:r>
              <a:rPr lang="cs-CZ" dirty="0" smtClean="0">
                <a:solidFill>
                  <a:schemeClr val="bg1"/>
                </a:solidFill>
              </a:rPr>
              <a:t> </a:t>
            </a:r>
            <a:r>
              <a:rPr lang="cs-CZ" dirty="0" err="1" smtClean="0">
                <a:solidFill>
                  <a:schemeClr val="bg1"/>
                </a:solidFill>
              </a:rPr>
              <a:t>chemickej</a:t>
            </a:r>
            <a:r>
              <a:rPr lang="cs-CZ" dirty="0" smtClean="0">
                <a:solidFill>
                  <a:schemeClr val="bg1"/>
                </a:solidFill>
              </a:rPr>
              <a:t> </a:t>
            </a:r>
            <a:r>
              <a:rPr lang="cs-CZ" dirty="0" err="1" smtClean="0">
                <a:solidFill>
                  <a:schemeClr val="bg1"/>
                </a:solidFill>
              </a:rPr>
              <a:t>reakcie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0670" name="AutoShape 19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0363" y="3382963"/>
            <a:ext cx="6913599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b) </a:t>
            </a:r>
            <a:r>
              <a:rPr lang="cs-CZ" sz="2400" dirty="0" smtClean="0">
                <a:solidFill>
                  <a:schemeClr val="bg1"/>
                </a:solidFill>
              </a:rPr>
              <a:t>Katalyzátory </a:t>
            </a:r>
            <a:r>
              <a:rPr lang="cs-CZ" sz="2400" dirty="0" err="1" smtClean="0">
                <a:solidFill>
                  <a:schemeClr val="bg1"/>
                </a:solidFill>
              </a:rPr>
              <a:t>zastavujú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cs-CZ" sz="2400" dirty="0" err="1" smtClean="0">
                <a:solidFill>
                  <a:schemeClr val="bg1"/>
                </a:solidFill>
              </a:rPr>
              <a:t>chemickú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cs-CZ" sz="2400" dirty="0" err="1" smtClean="0">
                <a:solidFill>
                  <a:schemeClr val="bg1"/>
                </a:solidFill>
              </a:rPr>
              <a:t>reakciu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1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0364" y="4348163"/>
            <a:ext cx="6913598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c) </a:t>
            </a:r>
            <a:r>
              <a:rPr lang="cs-CZ" sz="2400" dirty="0" smtClean="0">
                <a:solidFill>
                  <a:schemeClr val="bg1"/>
                </a:solidFill>
              </a:rPr>
              <a:t>Katalyzátory </a:t>
            </a:r>
            <a:r>
              <a:rPr lang="cs-CZ" sz="2400" dirty="0" err="1" smtClean="0">
                <a:solidFill>
                  <a:schemeClr val="bg1"/>
                </a:solidFill>
              </a:rPr>
              <a:t>vytvárajú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cs-CZ" sz="2400" dirty="0" err="1" smtClean="0">
                <a:solidFill>
                  <a:schemeClr val="bg1"/>
                </a:solidFill>
              </a:rPr>
              <a:t>stabilné</a:t>
            </a:r>
            <a:r>
              <a:rPr lang="cs-CZ" sz="2400" dirty="0" smtClean="0">
                <a:solidFill>
                  <a:schemeClr val="bg1"/>
                </a:solidFill>
              </a:rPr>
              <a:t> produkty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2" name="AutoShape 192"/>
          <p:cNvSpPr>
            <a:spLocks noChangeArrowheads="1"/>
          </p:cNvSpPr>
          <p:nvPr/>
        </p:nvSpPr>
        <p:spPr bwMode="auto">
          <a:xfrm>
            <a:off x="7435851" y="2252662"/>
            <a:ext cx="755649" cy="720726"/>
          </a:xfrm>
          <a:prstGeom prst="smileyFace">
            <a:avLst>
              <a:gd name="adj" fmla="val 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sk-SK" sz="1800"/>
          </a:p>
        </p:txBody>
      </p:sp>
      <p:sp>
        <p:nvSpPr>
          <p:cNvPr id="7207" name="AutoShape 39"/>
          <p:cNvSpPr>
            <a:spLocks noChangeArrowheads="1"/>
          </p:cNvSpPr>
          <p:nvPr/>
        </p:nvSpPr>
        <p:spPr bwMode="auto">
          <a:xfrm>
            <a:off x="7437437" y="5437187"/>
            <a:ext cx="755651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2" name="AutoShape 39"/>
          <p:cNvSpPr>
            <a:spLocks noChangeArrowheads="1"/>
          </p:cNvSpPr>
          <p:nvPr/>
        </p:nvSpPr>
        <p:spPr bwMode="auto">
          <a:xfrm>
            <a:off x="7435850" y="3279775"/>
            <a:ext cx="755650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3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0364" y="5413375"/>
            <a:ext cx="6913598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d) </a:t>
            </a:r>
            <a:r>
              <a:rPr lang="cs-CZ" sz="2400" dirty="0" smtClean="0">
                <a:solidFill>
                  <a:schemeClr val="bg1"/>
                </a:solidFill>
              </a:rPr>
              <a:t>Katalyzátory </a:t>
            </a:r>
            <a:r>
              <a:rPr lang="cs-CZ" sz="2400" dirty="0" err="1" smtClean="0">
                <a:solidFill>
                  <a:schemeClr val="bg1"/>
                </a:solidFill>
              </a:rPr>
              <a:t>vytvárajú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cs-CZ" sz="2400" dirty="0" err="1" smtClean="0">
                <a:solidFill>
                  <a:schemeClr val="bg1"/>
                </a:solidFill>
              </a:rPr>
              <a:t>stabilné</a:t>
            </a:r>
            <a:r>
              <a:rPr lang="cs-CZ" sz="2400" dirty="0" smtClean="0">
                <a:solidFill>
                  <a:schemeClr val="bg1"/>
                </a:solidFill>
              </a:rPr>
              <a:t> reaktanty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7437437" y="4371975"/>
            <a:ext cx="755651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12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0" y="6265863"/>
            <a:ext cx="1979612" cy="366712"/>
          </a:xfrm>
          <a:prstGeom prst="actionButtonBlank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sz="1800" dirty="0" err="1" smtClean="0">
                <a:solidFill>
                  <a:schemeClr val="bg1"/>
                </a:solidFill>
              </a:rPr>
              <a:t>Hracie</a:t>
            </a:r>
            <a:r>
              <a:rPr lang="cs-CZ" sz="1800" dirty="0" smtClean="0">
                <a:solidFill>
                  <a:schemeClr val="bg1"/>
                </a:solidFill>
              </a:rPr>
              <a:t> </a:t>
            </a:r>
            <a:r>
              <a:rPr lang="cs-CZ" sz="1800" dirty="0">
                <a:solidFill>
                  <a:schemeClr val="bg1"/>
                </a:solidFill>
              </a:rPr>
              <a:t>pole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6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6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6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6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cs-CZ" i="1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547688"/>
            <a:ext cx="8642350" cy="720725"/>
          </a:xfrm>
        </p:spPr>
        <p:txBody>
          <a:bodyPr/>
          <a:lstStyle/>
          <a:p>
            <a:pPr algn="ctr">
              <a:buNone/>
            </a:pPr>
            <a:r>
              <a:rPr lang="cs-CZ" b="1" dirty="0" err="1" smtClean="0">
                <a:solidFill>
                  <a:srgbClr val="FF0000"/>
                </a:solidFill>
                <a:latin typeface="Comic Sans MS" pitchFamily="66" charset="0"/>
              </a:rPr>
              <a:t>Čo</a:t>
            </a:r>
            <a:r>
              <a:rPr lang="cs-CZ" b="1" dirty="0" smtClean="0">
                <a:solidFill>
                  <a:srgbClr val="FF0000"/>
                </a:solidFill>
                <a:latin typeface="Comic Sans MS" pitchFamily="66" charset="0"/>
              </a:rPr>
              <a:t> si </a:t>
            </a:r>
            <a:r>
              <a:rPr lang="cs-CZ" b="1" dirty="0" err="1" smtClean="0">
                <a:solidFill>
                  <a:srgbClr val="FF0000"/>
                </a:solidFill>
                <a:latin typeface="Comic Sans MS" pitchFamily="66" charset="0"/>
              </a:rPr>
              <a:t>pamätáme</a:t>
            </a:r>
            <a:r>
              <a:rPr lang="cs-CZ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cs-CZ" b="1" dirty="0" err="1" smtClean="0">
                <a:solidFill>
                  <a:srgbClr val="FF0000"/>
                </a:solidFill>
                <a:latin typeface="Comic Sans MS" pitchFamily="66" charset="0"/>
              </a:rPr>
              <a:t>zo</a:t>
            </a:r>
            <a:r>
              <a:rPr lang="cs-CZ" b="1" dirty="0" smtClean="0">
                <a:solidFill>
                  <a:srgbClr val="FF0000"/>
                </a:solidFill>
                <a:latin typeface="Comic Sans MS" pitchFamily="66" charset="0"/>
              </a:rPr>
              <a:t> 6. </a:t>
            </a:r>
            <a:r>
              <a:rPr lang="cs-CZ" b="1" dirty="0" err="1" smtClean="0">
                <a:solidFill>
                  <a:srgbClr val="FF0000"/>
                </a:solidFill>
                <a:latin typeface="Comic Sans MS" pitchFamily="66" charset="0"/>
              </a:rPr>
              <a:t>ročníka</a:t>
            </a:r>
            <a:r>
              <a:rPr lang="cs-CZ" b="1" dirty="0" smtClean="0">
                <a:solidFill>
                  <a:srgbClr val="FF0000"/>
                </a:solidFill>
                <a:latin typeface="Comic Sans MS" pitchFamily="66" charset="0"/>
              </a:rPr>
              <a:t> 1000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cs-CZ" sz="2800" b="1" dirty="0" err="1" smtClean="0">
                <a:latin typeface="Comic Sans MS" pitchFamily="66" charset="0"/>
              </a:rPr>
              <a:t>Kontajner</a:t>
            </a:r>
            <a:r>
              <a:rPr lang="cs-CZ" sz="2800" b="1" dirty="0" smtClean="0">
                <a:latin typeface="Comic Sans MS" pitchFamily="66" charset="0"/>
              </a:rPr>
              <a:t> určený na plasty má </a:t>
            </a:r>
            <a:r>
              <a:rPr lang="cs-CZ" sz="2800" b="1" dirty="0" err="1" smtClean="0">
                <a:latin typeface="Comic Sans MS" pitchFamily="66" charset="0"/>
              </a:rPr>
              <a:t>farbu</a:t>
            </a:r>
            <a:r>
              <a:rPr lang="cs-CZ" sz="2800" b="1" dirty="0" smtClean="0">
                <a:latin typeface="Comic Sans MS" pitchFamily="66" charset="0"/>
              </a:rPr>
              <a:t>:</a:t>
            </a:r>
            <a:endParaRPr lang="cs-CZ" sz="2800" dirty="0" smtClean="0">
              <a:latin typeface="Comic Sans MS" pitchFamily="66" charset="0"/>
            </a:endParaRPr>
          </a:p>
        </p:txBody>
      </p:sp>
      <p:sp>
        <p:nvSpPr>
          <p:cNvPr id="40975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0" y="6265863"/>
            <a:ext cx="1979612" cy="366712"/>
          </a:xfrm>
          <a:prstGeom prst="actionButtonBlank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sz="1800" dirty="0" err="1" smtClean="0">
                <a:solidFill>
                  <a:schemeClr val="bg1"/>
                </a:solidFill>
              </a:rPr>
              <a:t>Hracie</a:t>
            </a:r>
            <a:r>
              <a:rPr lang="cs-CZ" sz="1800" dirty="0" smtClean="0">
                <a:solidFill>
                  <a:schemeClr val="bg1"/>
                </a:solidFill>
              </a:rPr>
              <a:t> </a:t>
            </a:r>
            <a:r>
              <a:rPr lang="cs-CZ" sz="1800" dirty="0">
                <a:solidFill>
                  <a:schemeClr val="bg1"/>
                </a:solidFill>
              </a:rPr>
              <a:t>pole</a:t>
            </a:r>
          </a:p>
        </p:txBody>
      </p:sp>
      <p:sp>
        <p:nvSpPr>
          <p:cNvPr id="20669" name="AutoShape 1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8888" y="2265363"/>
            <a:ext cx="5824537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a) </a:t>
            </a:r>
            <a:r>
              <a:rPr lang="cs-CZ" sz="2400" dirty="0" err="1" smtClean="0">
                <a:solidFill>
                  <a:schemeClr val="bg1"/>
                </a:solidFill>
              </a:rPr>
              <a:t>modrú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0" name="AutoShape 19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8888" y="3228975"/>
            <a:ext cx="5824537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b) </a:t>
            </a:r>
            <a:r>
              <a:rPr lang="cs-CZ" sz="2400" dirty="0" err="1" smtClean="0">
                <a:solidFill>
                  <a:schemeClr val="bg1"/>
                </a:solidFill>
              </a:rPr>
              <a:t>červenú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1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8888" y="4194175"/>
            <a:ext cx="5832475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c) </a:t>
            </a:r>
            <a:r>
              <a:rPr lang="cs-CZ" sz="2400" dirty="0" err="1" smtClean="0">
                <a:solidFill>
                  <a:schemeClr val="bg1"/>
                </a:solidFill>
              </a:rPr>
              <a:t>žltú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2" name="AutoShape 192"/>
          <p:cNvSpPr>
            <a:spLocks noChangeArrowheads="1"/>
          </p:cNvSpPr>
          <p:nvPr/>
        </p:nvSpPr>
        <p:spPr bwMode="auto">
          <a:xfrm>
            <a:off x="7439026" y="4156075"/>
            <a:ext cx="755649" cy="720725"/>
          </a:xfrm>
          <a:prstGeom prst="smileyFace">
            <a:avLst>
              <a:gd name="adj" fmla="val 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sk-SK" sz="1800"/>
          </a:p>
        </p:txBody>
      </p:sp>
      <p:sp>
        <p:nvSpPr>
          <p:cNvPr id="7207" name="AutoShape 39"/>
          <p:cNvSpPr>
            <a:spLocks noChangeArrowheads="1"/>
          </p:cNvSpPr>
          <p:nvPr/>
        </p:nvSpPr>
        <p:spPr bwMode="auto">
          <a:xfrm>
            <a:off x="7439025" y="2100262"/>
            <a:ext cx="755650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2" name="AutoShape 39"/>
          <p:cNvSpPr>
            <a:spLocks noChangeArrowheads="1"/>
          </p:cNvSpPr>
          <p:nvPr/>
        </p:nvSpPr>
        <p:spPr bwMode="auto">
          <a:xfrm>
            <a:off x="7439025" y="3125787"/>
            <a:ext cx="755650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3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8888" y="5259388"/>
            <a:ext cx="5832475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d) </a:t>
            </a:r>
            <a:r>
              <a:rPr lang="cs-CZ" sz="2400" dirty="0" err="1" smtClean="0">
                <a:solidFill>
                  <a:schemeClr val="bg1"/>
                </a:solidFill>
              </a:rPr>
              <a:t>zelenú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7439025" y="5221287"/>
            <a:ext cx="755650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6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6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6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6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Rectangle 3"/>
          <p:cNvSpPr>
            <a:spLocks noChangeArrowheads="1"/>
          </p:cNvSpPr>
          <p:nvPr/>
        </p:nvSpPr>
        <p:spPr bwMode="auto">
          <a:xfrm>
            <a:off x="0" y="547688"/>
            <a:ext cx="9144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cs-CZ" sz="3600" dirty="0" err="1" smtClean="0">
                <a:solidFill>
                  <a:srgbClr val="FF0000"/>
                </a:solidFill>
              </a:rPr>
              <a:t>Čo</a:t>
            </a:r>
            <a:r>
              <a:rPr lang="cs-CZ" sz="3600" dirty="0" smtClean="0">
                <a:solidFill>
                  <a:srgbClr val="FF0000"/>
                </a:solidFill>
              </a:rPr>
              <a:t> si </a:t>
            </a:r>
            <a:r>
              <a:rPr lang="cs-CZ" sz="3600" dirty="0" err="1" smtClean="0">
                <a:solidFill>
                  <a:srgbClr val="FF0000"/>
                </a:solidFill>
              </a:rPr>
              <a:t>pamätáme</a:t>
            </a:r>
            <a:r>
              <a:rPr lang="cs-CZ" sz="3600" dirty="0" smtClean="0">
                <a:solidFill>
                  <a:srgbClr val="FF0000"/>
                </a:solidFill>
              </a:rPr>
              <a:t> </a:t>
            </a:r>
            <a:r>
              <a:rPr lang="cs-CZ" sz="3600" dirty="0" err="1" smtClean="0">
                <a:solidFill>
                  <a:srgbClr val="FF0000"/>
                </a:solidFill>
              </a:rPr>
              <a:t>zo</a:t>
            </a:r>
            <a:r>
              <a:rPr lang="cs-CZ" sz="3600" dirty="0" smtClean="0">
                <a:solidFill>
                  <a:srgbClr val="FF0000"/>
                </a:solidFill>
              </a:rPr>
              <a:t> 6. </a:t>
            </a:r>
            <a:r>
              <a:rPr lang="cs-CZ" sz="3600" dirty="0" err="1" smtClean="0">
                <a:solidFill>
                  <a:srgbClr val="FF0000"/>
                </a:solidFill>
              </a:rPr>
              <a:t>ročníka</a:t>
            </a:r>
            <a:r>
              <a:rPr lang="cs-CZ" sz="3600" dirty="0" smtClean="0">
                <a:solidFill>
                  <a:srgbClr val="FF0000"/>
                </a:solidFill>
              </a:rPr>
              <a:t> 2000</a:t>
            </a:r>
            <a:r>
              <a:rPr lang="cs-CZ" sz="3600" dirty="0" smtClean="0"/>
              <a:t> </a:t>
            </a:r>
            <a:endParaRPr lang="cs-CZ" sz="3600" dirty="0"/>
          </a:p>
          <a:p>
            <a:pPr marL="342900" indent="-342900">
              <a:spcBef>
                <a:spcPct val="20000"/>
              </a:spcBef>
            </a:pPr>
            <a:r>
              <a:rPr lang="cs-CZ" sz="2800" dirty="0" smtClean="0"/>
              <a:t>Chemické látky, </a:t>
            </a:r>
            <a:r>
              <a:rPr lang="cs-CZ" sz="2800" dirty="0" err="1" smtClean="0"/>
              <a:t>kroré</a:t>
            </a:r>
            <a:r>
              <a:rPr lang="cs-CZ" sz="2800" dirty="0" smtClean="0"/>
              <a:t> </a:t>
            </a:r>
            <a:r>
              <a:rPr lang="cs-CZ" sz="2800" dirty="0" err="1" smtClean="0"/>
              <a:t>majú</a:t>
            </a:r>
            <a:r>
              <a:rPr lang="cs-CZ" sz="2800" dirty="0" smtClean="0"/>
              <a:t> na obale </a:t>
            </a:r>
          </a:p>
          <a:p>
            <a:pPr marL="342900" indent="-342900">
              <a:spcBef>
                <a:spcPct val="20000"/>
              </a:spcBef>
            </a:pPr>
            <a:r>
              <a:rPr lang="cs-CZ" sz="2800" dirty="0" err="1" smtClean="0"/>
              <a:t>označenie</a:t>
            </a:r>
            <a:r>
              <a:rPr lang="cs-CZ" sz="2800" dirty="0" smtClean="0"/>
              <a:t> N </a:t>
            </a:r>
            <a:r>
              <a:rPr lang="cs-CZ" sz="2800" dirty="0" err="1" smtClean="0"/>
              <a:t>sú</a:t>
            </a:r>
            <a:r>
              <a:rPr lang="cs-CZ" sz="2800" dirty="0" smtClean="0"/>
              <a:t>:</a:t>
            </a:r>
            <a:endParaRPr lang="cs-CZ" sz="2800" b="0" dirty="0"/>
          </a:p>
        </p:txBody>
      </p:sp>
      <p:sp>
        <p:nvSpPr>
          <p:cNvPr id="20669" name="AutoShape 1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431882" y="2505075"/>
            <a:ext cx="5649956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a) </a:t>
            </a:r>
            <a:r>
              <a:rPr lang="cs-CZ" sz="2400" dirty="0" smtClean="0">
                <a:solidFill>
                  <a:schemeClr val="bg1"/>
                </a:solidFill>
              </a:rPr>
              <a:t>toxické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0" name="AutoShape 19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431882" y="3468688"/>
            <a:ext cx="5649956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b) </a:t>
            </a:r>
            <a:r>
              <a:rPr lang="cs-CZ" sz="2400" dirty="0" smtClean="0">
                <a:solidFill>
                  <a:schemeClr val="bg1"/>
                </a:solidFill>
              </a:rPr>
              <a:t>dráždivé</a:t>
            </a:r>
            <a:endParaRPr lang="cs-CZ" sz="2400" baseline="30000" dirty="0">
              <a:solidFill>
                <a:schemeClr val="bg1"/>
              </a:solidFill>
            </a:endParaRPr>
          </a:p>
        </p:txBody>
      </p:sp>
      <p:sp>
        <p:nvSpPr>
          <p:cNvPr id="20671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431881" y="4433888"/>
            <a:ext cx="5657893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100" dirty="0">
                <a:solidFill>
                  <a:schemeClr val="bg1"/>
                </a:solidFill>
              </a:rPr>
              <a:t>c) </a:t>
            </a:r>
            <a:r>
              <a:rPr lang="cs-CZ" sz="2400" dirty="0" err="1" smtClean="0">
                <a:solidFill>
                  <a:schemeClr val="bg1"/>
                </a:solidFill>
              </a:rPr>
              <a:t>horľavé</a:t>
            </a:r>
            <a:endParaRPr lang="cs-CZ" sz="2100" baseline="30000" dirty="0">
              <a:solidFill>
                <a:schemeClr val="bg1"/>
              </a:solidFill>
            </a:endParaRPr>
          </a:p>
        </p:txBody>
      </p:sp>
      <p:sp>
        <p:nvSpPr>
          <p:cNvPr id="20672" name="AutoShape 192"/>
          <p:cNvSpPr>
            <a:spLocks noChangeArrowheads="1"/>
          </p:cNvSpPr>
          <p:nvPr/>
        </p:nvSpPr>
        <p:spPr bwMode="auto">
          <a:xfrm>
            <a:off x="7437438" y="5522912"/>
            <a:ext cx="755650" cy="720726"/>
          </a:xfrm>
          <a:prstGeom prst="smileyFace">
            <a:avLst>
              <a:gd name="adj" fmla="val 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sk-SK" sz="1800"/>
          </a:p>
        </p:txBody>
      </p:sp>
      <p:sp>
        <p:nvSpPr>
          <p:cNvPr id="7207" name="AutoShape 39"/>
          <p:cNvSpPr>
            <a:spLocks noChangeArrowheads="1"/>
          </p:cNvSpPr>
          <p:nvPr/>
        </p:nvSpPr>
        <p:spPr bwMode="auto">
          <a:xfrm>
            <a:off x="7437437" y="3365500"/>
            <a:ext cx="755651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2" name="AutoShape 39"/>
          <p:cNvSpPr>
            <a:spLocks noChangeArrowheads="1"/>
          </p:cNvSpPr>
          <p:nvPr/>
        </p:nvSpPr>
        <p:spPr bwMode="auto">
          <a:xfrm>
            <a:off x="7435850" y="2401887"/>
            <a:ext cx="755650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3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431881" y="5499100"/>
            <a:ext cx="5657894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 smtClean="0">
                <a:solidFill>
                  <a:schemeClr val="bg1"/>
                </a:solidFill>
              </a:rPr>
              <a:t>d)nebezpečné </a:t>
            </a:r>
            <a:r>
              <a:rPr lang="cs-CZ" sz="2400" dirty="0" err="1" smtClean="0">
                <a:solidFill>
                  <a:schemeClr val="bg1"/>
                </a:solidFill>
              </a:rPr>
              <a:t>pre</a:t>
            </a:r>
            <a:r>
              <a:rPr lang="cs-CZ" sz="2400" dirty="0" smtClean="0">
                <a:solidFill>
                  <a:schemeClr val="bg1"/>
                </a:solidFill>
              </a:rPr>
              <a:t> životné </a:t>
            </a:r>
            <a:r>
              <a:rPr lang="cs-CZ" sz="2400" dirty="0" err="1" smtClean="0">
                <a:solidFill>
                  <a:schemeClr val="bg1"/>
                </a:solidFill>
              </a:rPr>
              <a:t>prostredie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7437437" y="4457700"/>
            <a:ext cx="755651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12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0" y="6265863"/>
            <a:ext cx="1979612" cy="366712"/>
          </a:xfrm>
          <a:prstGeom prst="actionButtonBlank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sz="1800" dirty="0" err="1" smtClean="0">
                <a:solidFill>
                  <a:schemeClr val="bg1"/>
                </a:solidFill>
              </a:rPr>
              <a:t>Hracie</a:t>
            </a:r>
            <a:r>
              <a:rPr lang="cs-CZ" sz="1800" dirty="0" smtClean="0">
                <a:solidFill>
                  <a:schemeClr val="bg1"/>
                </a:solidFill>
              </a:rPr>
              <a:t> </a:t>
            </a:r>
            <a:r>
              <a:rPr lang="cs-CZ" sz="1800" dirty="0">
                <a:solidFill>
                  <a:schemeClr val="bg1"/>
                </a:solidFill>
              </a:rPr>
              <a:t>pole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6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6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6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06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0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8" name="Rectangle 3"/>
          <p:cNvSpPr>
            <a:spLocks noChangeArrowheads="1"/>
          </p:cNvSpPr>
          <p:nvPr/>
        </p:nvSpPr>
        <p:spPr bwMode="auto">
          <a:xfrm>
            <a:off x="0" y="547688"/>
            <a:ext cx="9144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cs-CZ" sz="3600" dirty="0" err="1" smtClean="0">
                <a:solidFill>
                  <a:srgbClr val="FF0000"/>
                </a:solidFill>
              </a:rPr>
              <a:t>Čo</a:t>
            </a:r>
            <a:r>
              <a:rPr lang="cs-CZ" sz="3600" dirty="0" smtClean="0">
                <a:solidFill>
                  <a:srgbClr val="FF0000"/>
                </a:solidFill>
              </a:rPr>
              <a:t> si </a:t>
            </a:r>
            <a:r>
              <a:rPr lang="cs-CZ" sz="3600" dirty="0" err="1" smtClean="0">
                <a:solidFill>
                  <a:srgbClr val="FF0000"/>
                </a:solidFill>
              </a:rPr>
              <a:t>pamätáme</a:t>
            </a:r>
            <a:r>
              <a:rPr lang="cs-CZ" sz="3600" dirty="0" smtClean="0">
                <a:solidFill>
                  <a:srgbClr val="FF0000"/>
                </a:solidFill>
              </a:rPr>
              <a:t> </a:t>
            </a:r>
            <a:r>
              <a:rPr lang="cs-CZ" sz="3600" dirty="0" err="1" smtClean="0">
                <a:solidFill>
                  <a:srgbClr val="FF0000"/>
                </a:solidFill>
              </a:rPr>
              <a:t>zo</a:t>
            </a:r>
            <a:r>
              <a:rPr lang="cs-CZ" sz="3600" dirty="0" smtClean="0">
                <a:solidFill>
                  <a:srgbClr val="FF0000"/>
                </a:solidFill>
              </a:rPr>
              <a:t> 6. </a:t>
            </a:r>
            <a:r>
              <a:rPr lang="cs-CZ" sz="3600" dirty="0" err="1" smtClean="0">
                <a:solidFill>
                  <a:srgbClr val="FF0000"/>
                </a:solidFill>
              </a:rPr>
              <a:t>ročníka</a:t>
            </a:r>
            <a:r>
              <a:rPr lang="cs-CZ" sz="3600" dirty="0" smtClean="0">
                <a:solidFill>
                  <a:srgbClr val="FF0000"/>
                </a:solidFill>
              </a:rPr>
              <a:t> 3000</a:t>
            </a:r>
            <a:r>
              <a:rPr lang="cs-CZ" sz="3600" dirty="0" smtClean="0"/>
              <a:t> </a:t>
            </a:r>
            <a:endParaRPr lang="cs-CZ" sz="3600" dirty="0"/>
          </a:p>
          <a:p>
            <a:pPr marL="342900" indent="-342900">
              <a:spcBef>
                <a:spcPct val="20000"/>
              </a:spcBef>
            </a:pPr>
            <a:r>
              <a:rPr lang="cs-CZ" sz="2800" dirty="0" err="1" smtClean="0"/>
              <a:t>Ktorú</a:t>
            </a:r>
            <a:r>
              <a:rPr lang="cs-CZ" sz="2800" dirty="0" smtClean="0"/>
              <a:t> </a:t>
            </a:r>
            <a:r>
              <a:rPr lang="cs-CZ" sz="2800" dirty="0" err="1" smtClean="0"/>
              <a:t>vlastnosť</a:t>
            </a:r>
            <a:r>
              <a:rPr lang="cs-CZ" sz="2800" dirty="0" smtClean="0"/>
              <a:t> </a:t>
            </a:r>
            <a:r>
              <a:rPr lang="cs-CZ" sz="2800" dirty="0" err="1" smtClean="0"/>
              <a:t>látok</a:t>
            </a:r>
            <a:r>
              <a:rPr lang="cs-CZ" sz="2800" dirty="0" smtClean="0"/>
              <a:t> dokážeme </a:t>
            </a:r>
            <a:r>
              <a:rPr lang="cs-CZ" sz="2800" dirty="0" err="1" smtClean="0"/>
              <a:t>zistiť</a:t>
            </a:r>
            <a:r>
              <a:rPr lang="cs-CZ" sz="2800" dirty="0" smtClean="0"/>
              <a:t> </a:t>
            </a:r>
            <a:r>
              <a:rPr lang="cs-CZ" sz="2800" dirty="0" err="1" smtClean="0"/>
              <a:t>výlučne</a:t>
            </a:r>
            <a:r>
              <a:rPr lang="cs-CZ" sz="2800" dirty="0" smtClean="0"/>
              <a:t> </a:t>
            </a:r>
            <a:r>
              <a:rPr lang="cs-CZ" sz="2800" dirty="0" err="1" smtClean="0"/>
              <a:t>pokusom</a:t>
            </a:r>
            <a:r>
              <a:rPr lang="cs-CZ" sz="2800" dirty="0" smtClean="0"/>
              <a:t>?</a:t>
            </a:r>
            <a:endParaRPr lang="cs-CZ" sz="2800" dirty="0"/>
          </a:p>
        </p:txBody>
      </p:sp>
      <p:sp>
        <p:nvSpPr>
          <p:cNvPr id="20669" name="AutoShape 1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2455863"/>
            <a:ext cx="5824538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a) </a:t>
            </a:r>
            <a:r>
              <a:rPr lang="cs-CZ" sz="2400" dirty="0" smtClean="0">
                <a:solidFill>
                  <a:schemeClr val="bg1"/>
                </a:solidFill>
              </a:rPr>
              <a:t>skupenstvo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0" name="AutoShape 19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3419475"/>
            <a:ext cx="5824538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b) </a:t>
            </a:r>
            <a:r>
              <a:rPr lang="cs-CZ" sz="2400" dirty="0" smtClean="0">
                <a:solidFill>
                  <a:schemeClr val="bg1"/>
                </a:solidFill>
              </a:rPr>
              <a:t>zápach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1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4384675"/>
            <a:ext cx="5832475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c) </a:t>
            </a:r>
            <a:r>
              <a:rPr lang="cs-CZ" sz="2400" dirty="0" smtClean="0">
                <a:solidFill>
                  <a:schemeClr val="bg1"/>
                </a:solidFill>
              </a:rPr>
              <a:t>hustotu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2" name="AutoShape 192"/>
          <p:cNvSpPr>
            <a:spLocks noChangeArrowheads="1"/>
          </p:cNvSpPr>
          <p:nvPr/>
        </p:nvSpPr>
        <p:spPr bwMode="auto">
          <a:xfrm>
            <a:off x="7435851" y="4408487"/>
            <a:ext cx="755649" cy="720726"/>
          </a:xfrm>
          <a:prstGeom prst="smileyFace">
            <a:avLst>
              <a:gd name="adj" fmla="val 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sk-SK" sz="1800"/>
          </a:p>
        </p:txBody>
      </p:sp>
      <p:sp>
        <p:nvSpPr>
          <p:cNvPr id="7207" name="AutoShape 39"/>
          <p:cNvSpPr>
            <a:spLocks noChangeArrowheads="1"/>
          </p:cNvSpPr>
          <p:nvPr/>
        </p:nvSpPr>
        <p:spPr bwMode="auto">
          <a:xfrm>
            <a:off x="7437437" y="5473700"/>
            <a:ext cx="755651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2" name="AutoShape 39"/>
          <p:cNvSpPr>
            <a:spLocks noChangeArrowheads="1"/>
          </p:cNvSpPr>
          <p:nvPr/>
        </p:nvSpPr>
        <p:spPr bwMode="auto">
          <a:xfrm>
            <a:off x="7435850" y="2352675"/>
            <a:ext cx="755650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3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5449888"/>
            <a:ext cx="5832475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d) </a:t>
            </a:r>
            <a:r>
              <a:rPr lang="cs-CZ" sz="2400" dirty="0" err="1" smtClean="0">
                <a:solidFill>
                  <a:schemeClr val="bg1"/>
                </a:solidFill>
              </a:rPr>
              <a:t>farbu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7437437" y="3443287"/>
            <a:ext cx="755651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12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0" y="6265863"/>
            <a:ext cx="1979612" cy="366712"/>
          </a:xfrm>
          <a:prstGeom prst="actionButtonBlank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sz="1800" dirty="0" err="1" smtClean="0">
                <a:solidFill>
                  <a:schemeClr val="bg1"/>
                </a:solidFill>
              </a:rPr>
              <a:t>Hracie</a:t>
            </a:r>
            <a:r>
              <a:rPr lang="cs-CZ" sz="1800" dirty="0" smtClean="0">
                <a:solidFill>
                  <a:schemeClr val="bg1"/>
                </a:solidFill>
              </a:rPr>
              <a:t> </a:t>
            </a:r>
            <a:r>
              <a:rPr lang="cs-CZ" sz="1800" dirty="0">
                <a:solidFill>
                  <a:schemeClr val="bg1"/>
                </a:solidFill>
              </a:rPr>
              <a:t>pole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6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6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6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6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0" name="Rectangle 3"/>
          <p:cNvSpPr>
            <a:spLocks noChangeArrowheads="1"/>
          </p:cNvSpPr>
          <p:nvPr/>
        </p:nvSpPr>
        <p:spPr bwMode="auto">
          <a:xfrm>
            <a:off x="0" y="547688"/>
            <a:ext cx="9144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cs-CZ" sz="3600" dirty="0" err="1" smtClean="0">
                <a:solidFill>
                  <a:srgbClr val="FF0000"/>
                </a:solidFill>
              </a:rPr>
              <a:t>Čo</a:t>
            </a:r>
            <a:r>
              <a:rPr lang="cs-CZ" sz="3600" dirty="0" smtClean="0">
                <a:solidFill>
                  <a:srgbClr val="FF0000"/>
                </a:solidFill>
              </a:rPr>
              <a:t> si </a:t>
            </a:r>
            <a:r>
              <a:rPr lang="cs-CZ" sz="3600" dirty="0" err="1" smtClean="0">
                <a:solidFill>
                  <a:srgbClr val="FF0000"/>
                </a:solidFill>
              </a:rPr>
              <a:t>pamätáme</a:t>
            </a:r>
            <a:r>
              <a:rPr lang="cs-CZ" sz="3600" dirty="0" smtClean="0">
                <a:solidFill>
                  <a:srgbClr val="FF0000"/>
                </a:solidFill>
              </a:rPr>
              <a:t> </a:t>
            </a:r>
            <a:r>
              <a:rPr lang="cs-CZ" sz="3600" dirty="0" err="1" smtClean="0">
                <a:solidFill>
                  <a:srgbClr val="FF0000"/>
                </a:solidFill>
              </a:rPr>
              <a:t>zo</a:t>
            </a:r>
            <a:r>
              <a:rPr lang="cs-CZ" sz="3600" dirty="0" smtClean="0">
                <a:solidFill>
                  <a:srgbClr val="FF0000"/>
                </a:solidFill>
              </a:rPr>
              <a:t> 6. </a:t>
            </a:r>
            <a:r>
              <a:rPr lang="cs-CZ" sz="3600" dirty="0" err="1" smtClean="0">
                <a:solidFill>
                  <a:srgbClr val="FF0000"/>
                </a:solidFill>
              </a:rPr>
              <a:t>ročníka</a:t>
            </a:r>
            <a:r>
              <a:rPr lang="cs-CZ" sz="3600" dirty="0" smtClean="0">
                <a:solidFill>
                  <a:srgbClr val="FF0000"/>
                </a:solidFill>
              </a:rPr>
              <a:t> 4000</a:t>
            </a:r>
            <a:r>
              <a:rPr lang="cs-CZ" sz="3600" dirty="0" smtClean="0"/>
              <a:t> </a:t>
            </a:r>
            <a:endParaRPr lang="cs-CZ" sz="3600" dirty="0"/>
          </a:p>
          <a:p>
            <a:pPr marL="342900" indent="-342900">
              <a:spcBef>
                <a:spcPct val="20000"/>
              </a:spcBef>
            </a:pPr>
            <a:r>
              <a:rPr lang="cs-CZ" sz="2800" dirty="0" smtClean="0"/>
              <a:t>V </a:t>
            </a:r>
            <a:r>
              <a:rPr lang="cs-CZ" sz="2800" dirty="0" err="1" smtClean="0"/>
              <a:t>ktorom</a:t>
            </a:r>
            <a:r>
              <a:rPr lang="cs-CZ" sz="2800" dirty="0" smtClean="0"/>
              <a:t> </a:t>
            </a:r>
            <a:r>
              <a:rPr lang="cs-CZ" sz="2800" dirty="0" err="1" smtClean="0"/>
              <a:t>skupenstve</a:t>
            </a:r>
            <a:r>
              <a:rPr lang="cs-CZ" sz="2800" dirty="0" smtClean="0"/>
              <a:t> </a:t>
            </a:r>
            <a:r>
              <a:rPr lang="cs-CZ" sz="2800" dirty="0" err="1" smtClean="0"/>
              <a:t>sú</a:t>
            </a:r>
            <a:r>
              <a:rPr lang="cs-CZ" sz="2800" dirty="0" smtClean="0"/>
              <a:t> </a:t>
            </a:r>
            <a:r>
              <a:rPr lang="cs-CZ" sz="2800" dirty="0" err="1" smtClean="0"/>
              <a:t>častice</a:t>
            </a:r>
            <a:r>
              <a:rPr lang="cs-CZ" sz="2800" dirty="0" smtClean="0"/>
              <a:t> blízko </a:t>
            </a:r>
            <a:r>
              <a:rPr lang="cs-CZ" sz="2800" dirty="0" err="1" smtClean="0"/>
              <a:t>pri</a:t>
            </a:r>
            <a:r>
              <a:rPr lang="cs-CZ" sz="2800" dirty="0" smtClean="0"/>
              <a:t> sebe </a:t>
            </a:r>
          </a:p>
          <a:p>
            <a:pPr marL="342900" indent="-342900">
              <a:spcBef>
                <a:spcPct val="20000"/>
              </a:spcBef>
            </a:pPr>
            <a:r>
              <a:rPr lang="cs-CZ" sz="2800" dirty="0" smtClean="0"/>
              <a:t>a </a:t>
            </a:r>
            <a:r>
              <a:rPr lang="cs-CZ" sz="2800" dirty="0" err="1" smtClean="0"/>
              <a:t>pravidelne</a:t>
            </a:r>
            <a:r>
              <a:rPr lang="cs-CZ" sz="2800" dirty="0" smtClean="0"/>
              <a:t> </a:t>
            </a:r>
            <a:r>
              <a:rPr lang="cs-CZ" sz="2800" dirty="0" err="1" smtClean="0"/>
              <a:t>usporiadané</a:t>
            </a:r>
            <a:r>
              <a:rPr lang="cs-CZ" sz="2800" dirty="0" smtClean="0"/>
              <a:t>?</a:t>
            </a:r>
            <a:endParaRPr lang="cs-CZ" sz="2800" dirty="0"/>
          </a:p>
        </p:txBody>
      </p:sp>
      <p:sp>
        <p:nvSpPr>
          <p:cNvPr id="20669" name="AutoShape 1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2482850"/>
            <a:ext cx="5824538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 algn="l">
              <a:buAutoNum type="alphaLcParenR"/>
            </a:pPr>
            <a:r>
              <a:rPr lang="cs-CZ" sz="2400">
                <a:solidFill>
                  <a:schemeClr val="bg1"/>
                </a:solidFill>
              </a:rPr>
              <a:t>t</a:t>
            </a:r>
            <a:r>
              <a:rPr lang="cs-CZ" sz="2400" smtClean="0">
                <a:solidFill>
                  <a:schemeClr val="bg1"/>
                </a:solidFill>
              </a:rPr>
              <a:t>uhom</a:t>
            </a:r>
            <a:endParaRPr lang="cs-CZ" sz="2400" baseline="-25000" dirty="0">
              <a:solidFill>
                <a:schemeClr val="bg1"/>
              </a:solidFill>
            </a:endParaRPr>
          </a:p>
        </p:txBody>
      </p:sp>
      <p:sp>
        <p:nvSpPr>
          <p:cNvPr id="20670" name="AutoShape 19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3446463"/>
            <a:ext cx="5824538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b) </a:t>
            </a:r>
            <a:r>
              <a:rPr lang="cs-CZ" sz="2400" dirty="0" err="1" smtClean="0">
                <a:solidFill>
                  <a:schemeClr val="bg1"/>
                </a:solidFill>
              </a:rPr>
              <a:t>kvapalnom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1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4411663"/>
            <a:ext cx="5832475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c) </a:t>
            </a:r>
            <a:r>
              <a:rPr lang="cs-CZ" sz="2400" dirty="0" err="1" smtClean="0">
                <a:solidFill>
                  <a:schemeClr val="bg1"/>
                </a:solidFill>
              </a:rPr>
              <a:t>plynnom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2" name="AutoShape 192"/>
          <p:cNvSpPr>
            <a:spLocks noChangeArrowheads="1"/>
          </p:cNvSpPr>
          <p:nvPr/>
        </p:nvSpPr>
        <p:spPr bwMode="auto">
          <a:xfrm>
            <a:off x="7435851" y="2316162"/>
            <a:ext cx="755649" cy="720726"/>
          </a:xfrm>
          <a:prstGeom prst="smileyFace">
            <a:avLst>
              <a:gd name="adj" fmla="val 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sk-SK" sz="1800"/>
          </a:p>
        </p:txBody>
      </p:sp>
      <p:sp>
        <p:nvSpPr>
          <p:cNvPr id="7207" name="AutoShape 39"/>
          <p:cNvSpPr>
            <a:spLocks noChangeArrowheads="1"/>
          </p:cNvSpPr>
          <p:nvPr/>
        </p:nvSpPr>
        <p:spPr bwMode="auto">
          <a:xfrm>
            <a:off x="7437437" y="5500687"/>
            <a:ext cx="755651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2" name="AutoShape 39"/>
          <p:cNvSpPr>
            <a:spLocks noChangeArrowheads="1"/>
          </p:cNvSpPr>
          <p:nvPr/>
        </p:nvSpPr>
        <p:spPr bwMode="auto">
          <a:xfrm>
            <a:off x="7435850" y="3343275"/>
            <a:ext cx="755650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3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7300" y="5476875"/>
            <a:ext cx="5832475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d) </a:t>
            </a:r>
            <a:r>
              <a:rPr lang="cs-CZ" sz="2400" dirty="0" smtClean="0">
                <a:solidFill>
                  <a:schemeClr val="bg1"/>
                </a:solidFill>
              </a:rPr>
              <a:t>také </a:t>
            </a:r>
            <a:r>
              <a:rPr lang="cs-CZ" sz="2400" dirty="0" err="1" smtClean="0">
                <a:solidFill>
                  <a:schemeClr val="bg1"/>
                </a:solidFill>
              </a:rPr>
              <a:t>nie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cs-CZ" sz="2400" dirty="0" err="1" smtClean="0">
                <a:solidFill>
                  <a:schemeClr val="bg1"/>
                </a:solidFill>
              </a:rPr>
              <a:t>sú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7437437" y="4435475"/>
            <a:ext cx="755651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12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0" y="6265863"/>
            <a:ext cx="1979612" cy="366712"/>
          </a:xfrm>
          <a:prstGeom prst="actionButtonBlank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sz="1800" dirty="0" err="1" smtClean="0">
                <a:solidFill>
                  <a:schemeClr val="bg1"/>
                </a:solidFill>
              </a:rPr>
              <a:t>Hracie</a:t>
            </a:r>
            <a:r>
              <a:rPr lang="cs-CZ" sz="1800" dirty="0" smtClean="0">
                <a:solidFill>
                  <a:schemeClr val="bg1"/>
                </a:solidFill>
              </a:rPr>
              <a:t> </a:t>
            </a:r>
            <a:r>
              <a:rPr lang="cs-CZ" sz="1800" dirty="0">
                <a:solidFill>
                  <a:schemeClr val="bg1"/>
                </a:solidFill>
              </a:rPr>
              <a:t>pole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6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6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6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6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2" name="Rectangle 3"/>
          <p:cNvSpPr>
            <a:spLocks noChangeArrowheads="1"/>
          </p:cNvSpPr>
          <p:nvPr/>
        </p:nvSpPr>
        <p:spPr bwMode="auto">
          <a:xfrm>
            <a:off x="0" y="547688"/>
            <a:ext cx="9144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cs-CZ" sz="3600" dirty="0" err="1" smtClean="0">
                <a:solidFill>
                  <a:srgbClr val="FF0000"/>
                </a:solidFill>
              </a:rPr>
              <a:t>Čo</a:t>
            </a:r>
            <a:r>
              <a:rPr lang="cs-CZ" sz="3600" dirty="0" smtClean="0">
                <a:solidFill>
                  <a:srgbClr val="FF0000"/>
                </a:solidFill>
              </a:rPr>
              <a:t> si </a:t>
            </a:r>
            <a:r>
              <a:rPr lang="cs-CZ" sz="3600" dirty="0" err="1" smtClean="0">
                <a:solidFill>
                  <a:srgbClr val="FF0000"/>
                </a:solidFill>
              </a:rPr>
              <a:t>pamätáme</a:t>
            </a:r>
            <a:r>
              <a:rPr lang="cs-CZ" sz="3600" dirty="0" smtClean="0">
                <a:solidFill>
                  <a:srgbClr val="FF0000"/>
                </a:solidFill>
              </a:rPr>
              <a:t> </a:t>
            </a:r>
            <a:r>
              <a:rPr lang="cs-CZ" sz="3600" dirty="0" err="1" smtClean="0">
                <a:solidFill>
                  <a:srgbClr val="FF0000"/>
                </a:solidFill>
              </a:rPr>
              <a:t>zo</a:t>
            </a:r>
            <a:r>
              <a:rPr lang="cs-CZ" sz="3600" dirty="0" smtClean="0">
                <a:solidFill>
                  <a:srgbClr val="FF0000"/>
                </a:solidFill>
              </a:rPr>
              <a:t> 6. </a:t>
            </a:r>
            <a:r>
              <a:rPr lang="cs-CZ" sz="3600" dirty="0" err="1" smtClean="0">
                <a:solidFill>
                  <a:srgbClr val="FF0000"/>
                </a:solidFill>
              </a:rPr>
              <a:t>ročníka</a:t>
            </a:r>
            <a:r>
              <a:rPr lang="cs-CZ" sz="3600" dirty="0" smtClean="0">
                <a:solidFill>
                  <a:srgbClr val="FF0000"/>
                </a:solidFill>
              </a:rPr>
              <a:t> 5000</a:t>
            </a:r>
            <a:r>
              <a:rPr lang="cs-CZ" sz="3600" dirty="0" smtClean="0"/>
              <a:t> </a:t>
            </a:r>
            <a:endParaRPr lang="cs-CZ" sz="3600" dirty="0"/>
          </a:p>
          <a:p>
            <a:pPr marL="342900" indent="-342900">
              <a:spcBef>
                <a:spcPct val="20000"/>
              </a:spcBef>
            </a:pPr>
            <a:r>
              <a:rPr lang="cs-CZ" sz="2800" dirty="0" err="1" smtClean="0"/>
              <a:t>Šľahačka</a:t>
            </a:r>
            <a:r>
              <a:rPr lang="cs-CZ" sz="2800" dirty="0" smtClean="0"/>
              <a:t> je </a:t>
            </a:r>
            <a:r>
              <a:rPr lang="cs-CZ" sz="2800" dirty="0" err="1" smtClean="0"/>
              <a:t>zmes</a:t>
            </a:r>
            <a:r>
              <a:rPr lang="cs-CZ" sz="2800" dirty="0" smtClean="0"/>
              <a:t>:</a:t>
            </a:r>
            <a:endParaRPr lang="cs-CZ" sz="2800" b="0" dirty="0"/>
          </a:p>
        </p:txBody>
      </p:sp>
      <p:sp>
        <p:nvSpPr>
          <p:cNvPr id="20669" name="AutoShape 1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39778" y="2390775"/>
            <a:ext cx="5942060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a) </a:t>
            </a:r>
            <a:r>
              <a:rPr lang="cs-CZ" sz="2400" dirty="0" err="1" smtClean="0">
                <a:solidFill>
                  <a:schemeClr val="bg1"/>
                </a:solidFill>
              </a:rPr>
              <a:t>suspenzia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0" name="AutoShape 19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39778" y="3354388"/>
            <a:ext cx="5942060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dirty="0">
                <a:solidFill>
                  <a:schemeClr val="bg1"/>
                </a:solidFill>
              </a:rPr>
              <a:t>b) </a:t>
            </a:r>
            <a:r>
              <a:rPr lang="cs-CZ" sz="2400" dirty="0" err="1" smtClean="0">
                <a:solidFill>
                  <a:schemeClr val="bg1"/>
                </a:solidFill>
              </a:rPr>
              <a:t>emulzia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1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39777" y="4319588"/>
            <a:ext cx="5949997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c) </a:t>
            </a:r>
            <a:r>
              <a:rPr lang="cs-CZ" sz="2400" dirty="0" err="1" smtClean="0">
                <a:solidFill>
                  <a:schemeClr val="bg1"/>
                </a:solidFill>
              </a:rPr>
              <a:t>pena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2" name="AutoShape 192"/>
          <p:cNvSpPr>
            <a:spLocks noChangeArrowheads="1"/>
          </p:cNvSpPr>
          <p:nvPr/>
        </p:nvSpPr>
        <p:spPr bwMode="auto">
          <a:xfrm>
            <a:off x="7435851" y="4343400"/>
            <a:ext cx="755649" cy="720725"/>
          </a:xfrm>
          <a:prstGeom prst="smileyFace">
            <a:avLst>
              <a:gd name="adj" fmla="val 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sk-SK" sz="1800"/>
          </a:p>
        </p:txBody>
      </p:sp>
      <p:sp>
        <p:nvSpPr>
          <p:cNvPr id="7207" name="AutoShape 39"/>
          <p:cNvSpPr>
            <a:spLocks noChangeArrowheads="1"/>
          </p:cNvSpPr>
          <p:nvPr/>
        </p:nvSpPr>
        <p:spPr bwMode="auto">
          <a:xfrm>
            <a:off x="7437437" y="5408612"/>
            <a:ext cx="755651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2" name="AutoShape 39"/>
          <p:cNvSpPr>
            <a:spLocks noChangeArrowheads="1"/>
          </p:cNvSpPr>
          <p:nvPr/>
        </p:nvSpPr>
        <p:spPr bwMode="auto">
          <a:xfrm>
            <a:off x="7435850" y="2287587"/>
            <a:ext cx="755650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3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39777" y="5384800"/>
            <a:ext cx="5949998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d) </a:t>
            </a:r>
            <a:r>
              <a:rPr lang="cs-CZ" sz="2400" dirty="0" err="1" smtClean="0">
                <a:solidFill>
                  <a:schemeClr val="bg1"/>
                </a:solidFill>
              </a:rPr>
              <a:t>hmla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7437437" y="3378200"/>
            <a:ext cx="755651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12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0" y="6265863"/>
            <a:ext cx="1979612" cy="366712"/>
          </a:xfrm>
          <a:prstGeom prst="actionButtonBlank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sz="1800" dirty="0" err="1" smtClean="0">
                <a:solidFill>
                  <a:schemeClr val="bg1"/>
                </a:solidFill>
              </a:rPr>
              <a:t>Hracie</a:t>
            </a:r>
            <a:r>
              <a:rPr lang="cs-CZ" sz="1800" dirty="0" smtClean="0">
                <a:solidFill>
                  <a:schemeClr val="bg1"/>
                </a:solidFill>
              </a:rPr>
              <a:t> </a:t>
            </a:r>
            <a:r>
              <a:rPr lang="cs-CZ" sz="1800" dirty="0">
                <a:solidFill>
                  <a:schemeClr val="bg1"/>
                </a:solidFill>
              </a:rPr>
              <a:t>pole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6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6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6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6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4"/>
          <p:cNvSpPr>
            <a:spLocks noChangeArrowheads="1"/>
          </p:cNvSpPr>
          <p:nvPr/>
        </p:nvSpPr>
        <p:spPr bwMode="auto">
          <a:xfrm>
            <a:off x="360363" y="549275"/>
            <a:ext cx="8424862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cs-CZ" sz="36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Chemické </a:t>
            </a:r>
            <a:r>
              <a:rPr lang="cs-CZ" sz="3600" dirty="0" err="1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reakcie</a:t>
            </a:r>
            <a:r>
              <a:rPr lang="cs-CZ" sz="36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1000</a:t>
            </a:r>
            <a:endParaRPr lang="cs-CZ" sz="36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</a:pPr>
            <a:r>
              <a:rPr lang="cs-CZ" sz="2800" dirty="0" smtClean="0"/>
              <a:t>Dej, </a:t>
            </a:r>
            <a:r>
              <a:rPr lang="cs-CZ" sz="2800" dirty="0" err="1" smtClean="0"/>
              <a:t>pri</a:t>
            </a:r>
            <a:r>
              <a:rPr lang="cs-CZ" sz="2800" dirty="0" smtClean="0"/>
              <a:t> </a:t>
            </a:r>
            <a:r>
              <a:rPr lang="cs-CZ" sz="2800" dirty="0" err="1" smtClean="0"/>
              <a:t>ktorom</a:t>
            </a:r>
            <a:r>
              <a:rPr lang="cs-CZ" sz="2800" dirty="0" smtClean="0"/>
              <a:t> </a:t>
            </a:r>
            <a:r>
              <a:rPr lang="cs-CZ" sz="2800" dirty="0" err="1" smtClean="0"/>
              <a:t>sa</a:t>
            </a:r>
            <a:r>
              <a:rPr lang="cs-CZ" sz="2800" dirty="0" smtClean="0"/>
              <a:t> </a:t>
            </a:r>
            <a:r>
              <a:rPr lang="cs-CZ" sz="2800" dirty="0" err="1" smtClean="0"/>
              <a:t>pôvodné</a:t>
            </a:r>
            <a:r>
              <a:rPr lang="cs-CZ" sz="2800" dirty="0" smtClean="0"/>
              <a:t> látky </a:t>
            </a:r>
            <a:r>
              <a:rPr lang="cs-CZ" sz="2800" dirty="0" err="1" smtClean="0"/>
              <a:t>menia</a:t>
            </a:r>
            <a:r>
              <a:rPr lang="cs-CZ" sz="2800" dirty="0" smtClean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cs-CZ" sz="2800" dirty="0" smtClean="0"/>
              <a:t>na </a:t>
            </a:r>
            <a:r>
              <a:rPr lang="cs-CZ" sz="2800" dirty="0" err="1" smtClean="0"/>
              <a:t>iné</a:t>
            </a:r>
            <a:r>
              <a:rPr lang="cs-CZ" sz="2800" dirty="0" smtClean="0"/>
              <a:t> </a:t>
            </a:r>
            <a:r>
              <a:rPr lang="cs-CZ" sz="2800" dirty="0" err="1" smtClean="0"/>
              <a:t>sa</a:t>
            </a:r>
            <a:r>
              <a:rPr lang="cs-CZ" sz="2800" dirty="0" smtClean="0"/>
              <a:t> volá:</a:t>
            </a:r>
            <a:endParaRPr lang="cs-CZ" sz="2800" dirty="0"/>
          </a:p>
        </p:txBody>
      </p:sp>
      <p:sp>
        <p:nvSpPr>
          <p:cNvPr id="20669" name="AutoShape 1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49363" y="2355850"/>
            <a:ext cx="5824537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a) </a:t>
            </a:r>
            <a:r>
              <a:rPr lang="cs-CZ" sz="2400" dirty="0" err="1" smtClean="0">
                <a:solidFill>
                  <a:schemeClr val="bg1"/>
                </a:solidFill>
              </a:rPr>
              <a:t>fyzikálny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0" name="AutoShape 19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49363" y="3319463"/>
            <a:ext cx="5824537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b) </a:t>
            </a:r>
            <a:r>
              <a:rPr lang="cs-CZ" sz="2400" dirty="0" smtClean="0">
                <a:solidFill>
                  <a:schemeClr val="bg1"/>
                </a:solidFill>
              </a:rPr>
              <a:t>biologický</a:t>
            </a:r>
            <a:endParaRPr lang="cs-CZ" sz="2400" baseline="30000" dirty="0">
              <a:solidFill>
                <a:schemeClr val="bg1"/>
              </a:solidFill>
            </a:endParaRPr>
          </a:p>
        </p:txBody>
      </p:sp>
      <p:sp>
        <p:nvSpPr>
          <p:cNvPr id="20671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49363" y="4284663"/>
            <a:ext cx="5832475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c) </a:t>
            </a:r>
            <a:r>
              <a:rPr lang="cs-CZ" sz="2400" dirty="0" smtClean="0">
                <a:solidFill>
                  <a:schemeClr val="bg1"/>
                </a:solidFill>
              </a:rPr>
              <a:t>geologický</a:t>
            </a:r>
            <a:endParaRPr lang="cs-CZ" sz="2400" baseline="30000" dirty="0">
              <a:solidFill>
                <a:schemeClr val="bg1"/>
              </a:solidFill>
            </a:endParaRPr>
          </a:p>
        </p:txBody>
      </p:sp>
      <p:sp>
        <p:nvSpPr>
          <p:cNvPr id="20672" name="AutoShape 192"/>
          <p:cNvSpPr>
            <a:spLocks noChangeArrowheads="1"/>
          </p:cNvSpPr>
          <p:nvPr/>
        </p:nvSpPr>
        <p:spPr bwMode="auto">
          <a:xfrm>
            <a:off x="7429501" y="5373687"/>
            <a:ext cx="755649" cy="720726"/>
          </a:xfrm>
          <a:prstGeom prst="smileyFace">
            <a:avLst>
              <a:gd name="adj" fmla="val 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sk-SK" sz="1800"/>
          </a:p>
        </p:txBody>
      </p:sp>
      <p:sp>
        <p:nvSpPr>
          <p:cNvPr id="7207" name="AutoShape 39"/>
          <p:cNvSpPr>
            <a:spLocks noChangeArrowheads="1"/>
          </p:cNvSpPr>
          <p:nvPr/>
        </p:nvSpPr>
        <p:spPr bwMode="auto">
          <a:xfrm>
            <a:off x="7429500" y="3216275"/>
            <a:ext cx="755650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2" name="AutoShape 39"/>
          <p:cNvSpPr>
            <a:spLocks noChangeArrowheads="1"/>
          </p:cNvSpPr>
          <p:nvPr/>
        </p:nvSpPr>
        <p:spPr bwMode="auto">
          <a:xfrm>
            <a:off x="7427912" y="2252662"/>
            <a:ext cx="755651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3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49363" y="5349875"/>
            <a:ext cx="5832475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d) </a:t>
            </a:r>
            <a:r>
              <a:rPr lang="cs-CZ" sz="2400" dirty="0" smtClean="0">
                <a:solidFill>
                  <a:schemeClr val="bg1"/>
                </a:solidFill>
              </a:rPr>
              <a:t>chemický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7429500" y="4308475"/>
            <a:ext cx="755650" cy="720725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12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0" y="6265863"/>
            <a:ext cx="1979612" cy="366712"/>
          </a:xfrm>
          <a:prstGeom prst="actionButtonBlank">
            <a:avLst/>
          </a:prstGeom>
          <a:solidFill>
            <a:srgbClr val="FF0000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sz="1800" dirty="0" err="1" smtClean="0"/>
              <a:t>Hracie</a:t>
            </a:r>
            <a:r>
              <a:rPr lang="cs-CZ" sz="1800" dirty="0" smtClean="0"/>
              <a:t> </a:t>
            </a:r>
            <a:r>
              <a:rPr lang="cs-CZ" sz="1800" dirty="0"/>
              <a:t>pole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6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6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6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06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0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7" name="Rectangle 24"/>
          <p:cNvSpPr>
            <a:spLocks noChangeArrowheads="1"/>
          </p:cNvSpPr>
          <p:nvPr/>
        </p:nvSpPr>
        <p:spPr bwMode="auto">
          <a:xfrm>
            <a:off x="360363" y="549275"/>
            <a:ext cx="8424862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cs-CZ" sz="36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Chemické </a:t>
            </a:r>
            <a:r>
              <a:rPr lang="cs-CZ" sz="3600" dirty="0" err="1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reakcie</a:t>
            </a:r>
            <a:r>
              <a:rPr lang="cs-CZ" sz="36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2000</a:t>
            </a:r>
            <a:endParaRPr lang="cs-CZ" sz="36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</a:pPr>
            <a:r>
              <a:rPr lang="cs-CZ" sz="2800" dirty="0" err="1" smtClean="0"/>
              <a:t>Ktorý</a:t>
            </a:r>
            <a:r>
              <a:rPr lang="cs-CZ" sz="2800" dirty="0" smtClean="0"/>
              <a:t> z </a:t>
            </a:r>
            <a:r>
              <a:rPr lang="cs-CZ" sz="2800" dirty="0" err="1" smtClean="0"/>
              <a:t>nasledujúcich</a:t>
            </a:r>
            <a:r>
              <a:rPr lang="cs-CZ" sz="2800" dirty="0" smtClean="0"/>
              <a:t> </a:t>
            </a:r>
            <a:r>
              <a:rPr lang="cs-CZ" sz="2800" dirty="0" err="1" smtClean="0"/>
              <a:t>dejov</a:t>
            </a:r>
            <a:r>
              <a:rPr lang="cs-CZ" sz="2800" dirty="0" smtClean="0"/>
              <a:t> je chemický?</a:t>
            </a:r>
            <a:endParaRPr lang="cs-CZ" sz="2800" dirty="0"/>
          </a:p>
        </p:txBody>
      </p:sp>
      <p:sp>
        <p:nvSpPr>
          <p:cNvPr id="20669" name="AutoShape 1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0950" y="2265363"/>
            <a:ext cx="5824538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a) </a:t>
            </a:r>
            <a:r>
              <a:rPr lang="cs-CZ" sz="2400" dirty="0" err="1" smtClean="0">
                <a:solidFill>
                  <a:schemeClr val="bg1"/>
                </a:solidFill>
              </a:rPr>
              <a:t>topenie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cs-CZ" sz="2400" dirty="0" err="1" smtClean="0">
                <a:solidFill>
                  <a:schemeClr val="bg1"/>
                </a:solidFill>
              </a:rPr>
              <a:t>ľadu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0" name="AutoShape 19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0950" y="3228975"/>
            <a:ext cx="5824538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b) </a:t>
            </a:r>
            <a:r>
              <a:rPr lang="cs-CZ" sz="2400" dirty="0" err="1" smtClean="0">
                <a:solidFill>
                  <a:schemeClr val="bg1"/>
                </a:solidFill>
              </a:rPr>
              <a:t>varenie</a:t>
            </a:r>
            <a:r>
              <a:rPr lang="cs-CZ" sz="2400" dirty="0" smtClean="0">
                <a:solidFill>
                  <a:schemeClr val="bg1"/>
                </a:solidFill>
              </a:rPr>
              <a:t> vody</a:t>
            </a:r>
            <a:endParaRPr lang="cs-CZ" sz="2400" baseline="-25000" dirty="0">
              <a:solidFill>
                <a:schemeClr val="bg1"/>
              </a:solidFill>
            </a:endParaRPr>
          </a:p>
        </p:txBody>
      </p:sp>
      <p:sp>
        <p:nvSpPr>
          <p:cNvPr id="20671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0950" y="4194175"/>
            <a:ext cx="5832475" cy="576263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c) </a:t>
            </a:r>
            <a:r>
              <a:rPr lang="cs-CZ" sz="2400" dirty="0" err="1" smtClean="0">
                <a:solidFill>
                  <a:schemeClr val="bg1"/>
                </a:solidFill>
              </a:rPr>
              <a:t>horenie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cs-CZ" sz="2400" dirty="0" err="1" smtClean="0">
                <a:solidFill>
                  <a:schemeClr val="bg1"/>
                </a:solidFill>
              </a:rPr>
              <a:t>dreva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20672" name="AutoShape 192"/>
          <p:cNvSpPr>
            <a:spLocks noChangeArrowheads="1"/>
          </p:cNvSpPr>
          <p:nvPr/>
        </p:nvSpPr>
        <p:spPr bwMode="auto">
          <a:xfrm>
            <a:off x="7431088" y="4156075"/>
            <a:ext cx="755650" cy="720725"/>
          </a:xfrm>
          <a:prstGeom prst="smileyFace">
            <a:avLst>
              <a:gd name="adj" fmla="val 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sk-SK" sz="1800"/>
          </a:p>
        </p:txBody>
      </p:sp>
      <p:sp>
        <p:nvSpPr>
          <p:cNvPr id="7207" name="AutoShape 39"/>
          <p:cNvSpPr>
            <a:spLocks noChangeArrowheads="1"/>
          </p:cNvSpPr>
          <p:nvPr/>
        </p:nvSpPr>
        <p:spPr bwMode="auto">
          <a:xfrm>
            <a:off x="7431087" y="2100262"/>
            <a:ext cx="755651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2" name="AutoShape 39"/>
          <p:cNvSpPr>
            <a:spLocks noChangeArrowheads="1"/>
          </p:cNvSpPr>
          <p:nvPr/>
        </p:nvSpPr>
        <p:spPr bwMode="auto">
          <a:xfrm>
            <a:off x="7431087" y="3125787"/>
            <a:ext cx="755651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3" name="AutoShape 19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0950" y="5259388"/>
            <a:ext cx="5832475" cy="576262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cs-CZ" sz="2400" dirty="0">
                <a:solidFill>
                  <a:schemeClr val="bg1"/>
                </a:solidFill>
              </a:rPr>
              <a:t>d) </a:t>
            </a:r>
            <a:r>
              <a:rPr lang="cs-CZ" sz="2400" dirty="0" err="1" smtClean="0">
                <a:solidFill>
                  <a:schemeClr val="bg1"/>
                </a:solidFill>
              </a:rPr>
              <a:t>pílenie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cs-CZ" sz="2400" dirty="0" err="1" smtClean="0">
                <a:solidFill>
                  <a:schemeClr val="bg1"/>
                </a:solidFill>
              </a:rPr>
              <a:t>dreva</a:t>
            </a:r>
            <a:endParaRPr lang="cs-CZ" sz="2400" baseline="-25000" dirty="0">
              <a:solidFill>
                <a:schemeClr val="bg1"/>
              </a:solidFill>
            </a:endParaRPr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7431087" y="5221287"/>
            <a:ext cx="755651" cy="720726"/>
          </a:xfrm>
          <a:prstGeom prst="smileyFace">
            <a:avLst>
              <a:gd name="adj" fmla="val -4653"/>
            </a:avLst>
          </a:prstGeom>
          <a:gradFill rotWithShape="1">
            <a:gsLst>
              <a:gs pos="0">
                <a:srgbClr val="FFFFFF"/>
              </a:gs>
              <a:gs pos="50000">
                <a:srgbClr val="FFFF66">
                  <a:alpha val="0"/>
                </a:srgbClr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cs-CZ" sz="1800">
              <a:latin typeface="Times New Roman" pitchFamily="18" charset="0"/>
            </a:endParaRPr>
          </a:p>
        </p:txBody>
      </p:sp>
      <p:sp>
        <p:nvSpPr>
          <p:cNvPr id="12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0" y="6265863"/>
            <a:ext cx="1979612" cy="366712"/>
          </a:xfrm>
          <a:prstGeom prst="actionButtonBlank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cs-CZ" sz="1800" dirty="0" err="1" smtClean="0">
                <a:solidFill>
                  <a:schemeClr val="bg1"/>
                </a:solidFill>
              </a:rPr>
              <a:t>Hracie</a:t>
            </a:r>
            <a:r>
              <a:rPr lang="cs-CZ" sz="1800" dirty="0" smtClean="0">
                <a:solidFill>
                  <a:schemeClr val="bg1"/>
                </a:solidFill>
              </a:rPr>
              <a:t> </a:t>
            </a:r>
            <a:r>
              <a:rPr lang="cs-CZ" sz="1800" dirty="0">
                <a:solidFill>
                  <a:schemeClr val="bg1"/>
                </a:solidFill>
              </a:rPr>
              <a:t>pole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6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6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6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6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7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50000">
              <a:schemeClr val="accent1">
                <a:alpha val="0"/>
              </a:schemeClr>
            </a:gs>
            <a:gs pos="100000">
              <a:schemeClr val="bg1"/>
            </a:gs>
          </a:gsLst>
          <a:lin ang="18900000" scaled="1"/>
        </a:gra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50000">
              <a:schemeClr val="accent1">
                <a:alpha val="0"/>
              </a:schemeClr>
            </a:gs>
            <a:gs pos="100000">
              <a:schemeClr val="bg1"/>
            </a:gs>
          </a:gsLst>
          <a:lin ang="18900000" scaled="1"/>
        </a:gra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3053</TotalTime>
  <Words>664</Words>
  <Application>Microsoft Office PowerPoint</Application>
  <PresentationFormat>Prezentácia na obrazovke (4:3)</PresentationFormat>
  <Paragraphs>177</Paragraphs>
  <Slides>23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7" baseType="lpstr">
      <vt:lpstr>Arial</vt:lpstr>
      <vt:lpstr>Comic Sans MS</vt:lpstr>
      <vt:lpstr>Times New Roman</vt:lpstr>
      <vt:lpstr>Výchozí návrh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doma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Riskuj!</dc:title>
  <dc:creator>Milada Teplá (Roštejnská)</dc:creator>
  <dc:description>Autorem materiálu a všech jeho částí, není-li uvedeno jinak, je Mgr. Michal Kapoun._x000d_
Dostupné z Metodického portálu www.rvp.cz, ISSN: 1802-4785, financovaného z ESF a státního rozpočtu ČR. Provozováno Výzkumným ústavem pedagogickým v Praze.</dc:description>
  <cp:lastModifiedBy>Skola</cp:lastModifiedBy>
  <cp:revision>242</cp:revision>
  <dcterms:created xsi:type="dcterms:W3CDTF">2006-04-06T19:38:29Z</dcterms:created>
  <dcterms:modified xsi:type="dcterms:W3CDTF">2021-12-04T16:54:58Z</dcterms:modified>
</cp:coreProperties>
</file>