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a Krnáčová" initials="MK" lastIdx="1" clrIdx="0">
    <p:extLst>
      <p:ext uri="{19B8F6BF-5375-455C-9EA6-DF929625EA0E}">
        <p15:presenceInfo xmlns:p15="http://schemas.microsoft.com/office/powerpoint/2012/main" xmlns="" userId="344a11af704a6d0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6" d="100"/>
          <a:sy n="106" d="100"/>
        </p:scale>
        <p:origin x="-10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23T09:33:07.263" idx="1">
    <p:pos x="10" y="10"/>
    <p:text/>
    <p:extLst>
      <p:ext uri="{C676402C-5697-4E1C-873F-D02D1690AC5C}">
        <p15:threadingInfo xmlns:p15="http://schemas.microsoft.com/office/powerpoint/2012/main" xmlns="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60A544CD-8BE6-45FA-B7B4-BA05CE3D3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C39D5BD5-CF2B-4E38-B922-EC8A53A4A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9839FAFF-FC08-4E71-B7B1-CB26E3067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FF3E-1EC5-49EE-9252-731E07CD79B2}" type="datetimeFigureOut">
              <a:rPr lang="sk-SK" smtClean="0"/>
              <a:t>14.04.2021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09F51778-3A6F-4412-92FC-2F625146C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28906362-5372-41D8-B434-9A265F465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3BEF-B401-4E7D-9502-C708663AB8B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97475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4A0FE134-8576-4068-9022-83045FCF8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xmlns="" id="{6A7A7159-2BB5-4693-906F-24DC9CB8C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0842BD20-D52E-463F-A4D4-4E99895A3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FF3E-1EC5-49EE-9252-731E07CD79B2}" type="datetimeFigureOut">
              <a:rPr lang="sk-SK" smtClean="0"/>
              <a:t>14.04.2021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670A97F4-9A6E-40DE-956F-D3F9D6E33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BC6CB146-A7BD-499D-B714-0E18E54F6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3BEF-B401-4E7D-9502-C708663AB8B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76074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xmlns="" id="{BE89377D-4530-4797-AFB3-5364822921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xmlns="" id="{486D5F1F-52EC-4157-844A-19706C500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E91A07D3-1616-4998-8265-8D8440BAE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FF3E-1EC5-49EE-9252-731E07CD79B2}" type="datetimeFigureOut">
              <a:rPr lang="sk-SK" smtClean="0"/>
              <a:t>14.04.2021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7D961D90-3128-43D2-950D-E67220191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41C856A1-8A33-4D2D-B7EF-EA4CBE88F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3BEF-B401-4E7D-9502-C708663AB8B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9570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F7AC4078-0671-49CF-B585-44C9BF8B5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8BFEF9A0-F56C-4AE9-91D9-555C2226C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614C9419-59D4-4C7A-ACD8-02D966FE2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FF3E-1EC5-49EE-9252-731E07CD79B2}" type="datetimeFigureOut">
              <a:rPr lang="sk-SK" smtClean="0"/>
              <a:t>14.04.2021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AE8D5C0A-586D-42D3-BD56-E7DA3B088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0CD21386-54D5-4E6C-90AE-5772477AE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3BEF-B401-4E7D-9502-C708663AB8B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1050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B7BF36C6-2105-4679-873E-A26DE6323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xmlns="" id="{D6335C02-77FD-4A47-AA95-0F4E1BE19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E7CDC767-9B5C-474D-99BD-74218AFD9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FF3E-1EC5-49EE-9252-731E07CD79B2}" type="datetimeFigureOut">
              <a:rPr lang="sk-SK" smtClean="0"/>
              <a:t>14.04.2021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D9E94ECB-A8E3-4B22-A550-FB8E49FB9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2880C78B-0100-4758-8AFE-D88729B70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3BEF-B401-4E7D-9502-C708663AB8B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68002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44DB1E6E-219D-40B7-B16C-7001C9F7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01D05C26-7A26-4EDC-9796-6829478AA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xmlns="" id="{DF3764ED-62F9-426C-BF9F-0AB815FDE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xmlns="" id="{F15D2910-A478-4AF6-BEFC-AE4619036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FF3E-1EC5-49EE-9252-731E07CD79B2}" type="datetimeFigureOut">
              <a:rPr lang="sk-SK" smtClean="0"/>
              <a:t>14.04.2021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xmlns="" id="{D86F9E6F-7DE9-42F5-BF4F-2FF9099E9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xmlns="" id="{3D232608-9FC7-4CA7-B866-AF4903FF7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3BEF-B401-4E7D-9502-C708663AB8B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30230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77379DEF-EC03-4F84-941D-D0B2F861F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xmlns="" id="{DE47B2ED-1C58-43FF-9EBF-C69C8CE7F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xmlns="" id="{C1A3E0D0-E03F-4B33-AA35-035D22E55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xmlns="" id="{2B99F779-EC1F-4B11-944B-A3959BF04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xmlns="" id="{F10C572E-2D98-4D09-A597-3CDD3942F7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xmlns="" id="{75C4C863-2AE1-4EBD-961A-778D647F5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FF3E-1EC5-49EE-9252-731E07CD79B2}" type="datetimeFigureOut">
              <a:rPr lang="sk-SK" smtClean="0"/>
              <a:t>14.04.2021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xmlns="" id="{DA5B3662-FF2B-49A4-8A95-C263DB718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xmlns="" id="{24FB976A-043A-487C-8831-81B7E27C5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3BEF-B401-4E7D-9502-C708663AB8B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58249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DBD332D-B0F4-4F2C-9D28-24AA8CEB4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xmlns="" id="{F594F3E9-C4B9-4BDD-BF9D-5411687C0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FF3E-1EC5-49EE-9252-731E07CD79B2}" type="datetimeFigureOut">
              <a:rPr lang="sk-SK" smtClean="0"/>
              <a:t>14.04.2021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xmlns="" id="{EF5DA0E6-94B4-4CBE-98A7-3E5DF24C4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xmlns="" id="{3EED5244-68B5-40F3-8D1B-A190E0E77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3BEF-B401-4E7D-9502-C708663AB8B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93868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xmlns="" id="{E757F185-2EDB-4236-BB62-41DD8A915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FF3E-1EC5-49EE-9252-731E07CD79B2}" type="datetimeFigureOut">
              <a:rPr lang="sk-SK" smtClean="0"/>
              <a:t>14.04.2021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xmlns="" id="{BC40052A-BC70-4AF8-AC8F-5F0165B3B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xmlns="" id="{3C814C1E-9D0A-448E-8CAF-3DC68871C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3BEF-B401-4E7D-9502-C708663AB8B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7675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B75039E7-7B26-40F0-85A0-88A575CBD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E3912716-6596-48C7-A542-57A6D4656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xmlns="" id="{972813A0-1BFE-4919-9BDC-31FA8B565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xmlns="" id="{CCC45419-FAB3-4095-81ED-786FAFB8F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FF3E-1EC5-49EE-9252-731E07CD79B2}" type="datetimeFigureOut">
              <a:rPr lang="sk-SK" smtClean="0"/>
              <a:t>14.04.2021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xmlns="" id="{50F4D333-3E80-44D1-9090-3CFDE22DC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xmlns="" id="{90FAE380-FA59-4006-98D3-66D39686D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3BEF-B401-4E7D-9502-C708663AB8B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1715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3C8BB2F2-0A5E-4CCE-B4EB-89169BCDA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xmlns="" id="{2EEE50A3-8A58-4120-AA14-326C7117BE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xmlns="" id="{3CFBF407-DDA4-455D-985C-695BBA705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xmlns="" id="{8D7610E1-AFC3-425E-A1A9-9D710DD5D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FF3E-1EC5-49EE-9252-731E07CD79B2}" type="datetimeFigureOut">
              <a:rPr lang="sk-SK" smtClean="0"/>
              <a:t>14.04.2021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xmlns="" id="{5E774071-57D5-4DB7-ABAE-C31A8F98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xmlns="" id="{1D1C796B-748D-4C36-B475-4EFA3242A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3BEF-B401-4E7D-9502-C708663AB8B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35398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xmlns="" id="{4DCD36EB-6CF1-404A-96B1-6FB2AECBE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xmlns="" id="{F5E2B1DE-4763-42FE-B61D-A417B4BDE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92317E3D-FB43-4D53-A5BC-AADF209E60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4FF3E-1EC5-49EE-9252-731E07CD79B2}" type="datetimeFigureOut">
              <a:rPr lang="sk-SK" smtClean="0"/>
              <a:t>14.04.2021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1E002C91-E48A-44BC-BC8C-50CD5DA33C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465643D0-DFA3-49E6-90C5-A07EE32B7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3BEF-B401-4E7D-9502-C708663AB8B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66314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BFE1AD3-B2BC-4567-8B4A-DCB8F90809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CD70A28E-4FD8-4474-A206-E15B5EBB30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85801"/>
            <a:ext cx="12188952" cy="5217670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FDE75AAD-F4A4-4ED2-9A2F-B2412F936C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2759"/>
          <a:stretch/>
        </p:blipFill>
        <p:spPr>
          <a:xfrm flipV="1">
            <a:off x="2" y="0"/>
            <a:ext cx="12191999" cy="2235323"/>
          </a:xfrm>
          <a:custGeom>
            <a:avLst/>
            <a:gdLst>
              <a:gd name="connsiteX0" fmla="*/ 0 w 12191999"/>
              <a:gd name="connsiteY0" fmla="*/ 2235323 h 2235323"/>
              <a:gd name="connsiteX1" fmla="*/ 12191999 w 12191999"/>
              <a:gd name="connsiteY1" fmla="*/ 2235323 h 2235323"/>
              <a:gd name="connsiteX2" fmla="*/ 12191999 w 12191999"/>
              <a:gd name="connsiteY2" fmla="*/ 0 h 2235323"/>
              <a:gd name="connsiteX3" fmla="*/ 0 w 12191999"/>
              <a:gd name="connsiteY3" fmla="*/ 0 h 223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2235323">
                <a:moveTo>
                  <a:pt x="0" y="2235323"/>
                </a:moveTo>
                <a:lnTo>
                  <a:pt x="12191999" y="2235323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57C8F21-2CE8-49C5-8AAC-CDBB812CA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1601735"/>
            <a:ext cx="10684151" cy="1991979"/>
          </a:xfrm>
        </p:spPr>
        <p:txBody>
          <a:bodyPr anchor="b">
            <a:normAutofit/>
          </a:bodyPr>
          <a:lstStyle/>
          <a:p>
            <a:r>
              <a:rPr lang="sk-SK" sz="6600" b="1" dirty="0">
                <a:solidFill>
                  <a:srgbClr val="FFFFFF"/>
                </a:solidFill>
              </a:rPr>
              <a:t>Základné práva dieťaťa podľa Dohovoru o právach dieťaťa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DA20CE0B-92EC-45FD-8F68-38003D6D8C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586080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81B900DF-C40F-4EB9-9028-3918228B2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1575" y="3806169"/>
            <a:ext cx="9469211" cy="1160278"/>
          </a:xfrm>
        </p:spPr>
        <p:txBody>
          <a:bodyPr anchor="t">
            <a:noAutofit/>
          </a:bodyPr>
          <a:lstStyle/>
          <a:p>
            <a:r>
              <a:rPr lang="sk-SK" sz="3200" dirty="0">
                <a:solidFill>
                  <a:srgbClr val="FFFFFF"/>
                </a:solidFill>
              </a:rPr>
              <a:t>Motto:</a:t>
            </a:r>
          </a:p>
          <a:p>
            <a:r>
              <a:rPr lang="sk-SK" sz="3200" b="1" dirty="0">
                <a:solidFill>
                  <a:srgbClr val="FFFFFF"/>
                </a:solidFill>
              </a:rPr>
              <a:t>„Ľudstvo je povinné dať dieťaťu to najlepšie, čo má.“ </a:t>
            </a:r>
          </a:p>
          <a:p>
            <a:r>
              <a:rPr lang="sk-SK" dirty="0">
                <a:solidFill>
                  <a:srgbClr val="FFFFFF"/>
                </a:solidFill>
              </a:rPr>
              <a:t>Deklarácia práv dieťaťa</a:t>
            </a:r>
          </a:p>
        </p:txBody>
      </p:sp>
    </p:spTree>
    <p:extLst>
      <p:ext uri="{BB962C8B-B14F-4D97-AF65-F5344CB8AC3E}">
        <p14:creationId xmlns:p14="http://schemas.microsoft.com/office/powerpoint/2010/main" val="242594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DD38EE57-B708-47C9-A4A4-E25F09FAB0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7A28182-58A5-4DBB-8F64-BD944BCA81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xmlns="" id="{E4A9080E-7BA6-45FC-8677-8B9D5F4DAFE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xmlns="" id="{2163D516-75D4-4DE0-AC27-63719125AE5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xmlns="" id="{E74A26A5-C23A-46D4-B0FF-155FB38346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xmlns="" id="{08E0243F-1062-43C6-AD04-130DFF668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94C5517B-1B0F-47AA-93A5-3671899698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76F5E831-A4DA-4EEE-AD51-26386945C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sk-SK" sz="4000">
                <a:solidFill>
                  <a:srgbClr val="FFFFFF"/>
                </a:solidFill>
              </a:rPr>
              <a:t>Ďakujem za pozornosť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E7890E54-A015-44E5-8CBA-843841CF3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sk-SK" sz="2400" dirty="0"/>
              <a:t>Použité zdroje: Občianska náuka pre 8.ročník základnej školy a 3.ročník gymnázia s osemročným štúdiom, SNP, 2019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xmlns="" id="{46A04F6C-E49A-4429-A4D2-F8A76982D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892" y="2869358"/>
            <a:ext cx="4802404" cy="280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313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F4C0B10B-D2C4-4A54-AFAD-3D27DF88BB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B6BADB90-C74B-40D6-86DC-503F65FCE8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xmlns="" id="{6559431D-1886-4AE0-9B87-9AD2ECAB84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xmlns="" id="{373850A5-B04A-4FCD-9E73-EE322167FB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xmlns="" id="{82C18C67-80FA-4738-AA53-0AF2419F98E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xmlns="" id="{48543B1A-8BF5-4C63-8404-41B2EA70B3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92DF5096-E051-498C-A3ED-CBA77A813A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0E4D668D-012A-408A-9AFB-1167FFE90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sk-SK" sz="4000">
                <a:solidFill>
                  <a:srgbClr val="FFFFFF"/>
                </a:solidFill>
              </a:rPr>
              <a:t>Dokumenty na ochranu práv detí celého sveta prijíma Organizácia spojených národov (OSN):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83FDDC55-86FD-4B69-9C7B-3C4EC240E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400" dirty="0"/>
              <a:t>- v 1959 bola prijatá </a:t>
            </a:r>
            <a:r>
              <a:rPr lang="sk-SK" sz="2400" b="1" dirty="0"/>
              <a:t>Deklaráciu práv dieťaťa</a:t>
            </a:r>
          </a:p>
          <a:p>
            <a:pPr marL="0" indent="0">
              <a:buNone/>
            </a:pPr>
            <a:r>
              <a:rPr lang="sk-SK" sz="2400" dirty="0"/>
              <a:t>- v 1989 </a:t>
            </a:r>
            <a:r>
              <a:rPr lang="sk-SK" sz="2400" b="1" dirty="0"/>
              <a:t>Dohovor o právach dieťaťa. 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xmlns="" id="{E45CFDE6-EE44-4A1C-B6DE-85E0552BFD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07" r="-1" b="13493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941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F4C0B10B-D2C4-4A54-AFAD-3D27DF88BB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B6BADB90-C74B-40D6-86DC-503F65FCE8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xmlns="" id="{6559431D-1886-4AE0-9B87-9AD2ECAB84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xmlns="" id="{373850A5-B04A-4FCD-9E73-EE322167FB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xmlns="" id="{82C18C67-80FA-4738-AA53-0AF2419F98E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xmlns="" id="{48543B1A-8BF5-4C63-8404-41B2EA70B3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92DF5096-E051-498C-A3ED-CBA77A813A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B4141150-4170-4400-9E0F-916610EA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sk-SK" sz="4000" b="1" dirty="0">
                <a:solidFill>
                  <a:srgbClr val="FFFFFF"/>
                </a:solidFill>
              </a:rPr>
              <a:t>Dohovor o právach dieťaťa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17A37585-1BA9-4994-B5B8-36EF07223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646" y="2494450"/>
            <a:ext cx="4255804" cy="3563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/>
              <a:t>2 kľúčové zásady:</a:t>
            </a:r>
          </a:p>
          <a:p>
            <a:pPr lvl="1">
              <a:buClr>
                <a:schemeClr val="tx1"/>
              </a:buClr>
              <a:buFontTx/>
              <a:buChar char="-"/>
            </a:pPr>
            <a:r>
              <a:rPr lang="sk-SK" sz="2800" dirty="0"/>
              <a:t>Konať vždy v najlepšom záujme dieťaťa,</a:t>
            </a:r>
          </a:p>
          <a:p>
            <a:pPr lvl="1">
              <a:buClr>
                <a:schemeClr val="tx1"/>
              </a:buClr>
              <a:buFontTx/>
              <a:buChar char="-"/>
            </a:pPr>
            <a:r>
              <a:rPr lang="sk-SK" sz="2800" dirty="0"/>
              <a:t>Byť nápomocný dieťaťu pri orientácii a výkone jeho práv. </a:t>
            </a:r>
          </a:p>
          <a:p>
            <a:pPr lvl="1">
              <a:buClr>
                <a:schemeClr val="tx1"/>
              </a:buClr>
              <a:buFontTx/>
              <a:buChar char="-"/>
            </a:pPr>
            <a:endParaRPr lang="sk-SK" dirty="0"/>
          </a:p>
          <a:p>
            <a:pPr lvl="1">
              <a:buClr>
                <a:schemeClr val="tx1"/>
              </a:buClr>
              <a:buFontTx/>
              <a:buChar char="-"/>
            </a:pPr>
            <a:endParaRPr lang="sk-SK" dirty="0"/>
          </a:p>
          <a:p>
            <a:endParaRPr lang="sk-SK" sz="2400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xmlns="" id="{5143AD41-9A39-4C79-AACE-2B77CDCB17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87" r="20687" b="-1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027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F4C0B10B-D2C4-4A54-AFAD-3D27DF88BB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B6BADB90-C74B-40D6-86DC-503F65FCE8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xmlns="" id="{6559431D-1886-4AE0-9B87-9AD2ECAB84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xmlns="" id="{373850A5-B04A-4FCD-9E73-EE322167FB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xmlns="" id="{82C18C67-80FA-4738-AA53-0AF2419F98E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xmlns="" id="{48543B1A-8BF5-4C63-8404-41B2EA70B3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92DF5096-E051-498C-A3ED-CBA77A813A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3833641D-F2D7-42B6-A59D-A7D77D14F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417367"/>
          </a:xfrm>
        </p:spPr>
        <p:txBody>
          <a:bodyPr>
            <a:normAutofit/>
          </a:bodyPr>
          <a:lstStyle/>
          <a:p>
            <a:r>
              <a:rPr lang="sk-SK" sz="4000" dirty="0">
                <a:solidFill>
                  <a:srgbClr val="FFFFFF"/>
                </a:solidFill>
              </a:rPr>
              <a:t>Dohovor o právach dieťaťa</a:t>
            </a:r>
            <a:br>
              <a:rPr lang="sk-SK" sz="4000" dirty="0">
                <a:solidFill>
                  <a:srgbClr val="FFFFFF"/>
                </a:solidFill>
              </a:rPr>
            </a:br>
            <a:endParaRPr lang="sk-SK" sz="4000" dirty="0">
              <a:solidFill>
                <a:srgbClr val="FFFFFF"/>
              </a:solidFill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FE82FB80-3B37-4C64-8579-34F0880E3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0705" y="2494451"/>
            <a:ext cx="5338349" cy="372783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sk-SK" sz="3400" dirty="0"/>
              <a:t>V 1990 – k Dohovoru o právach dieťaťa pristúpila aj naša republika.</a:t>
            </a:r>
          </a:p>
          <a:p>
            <a:endParaRPr lang="sk-SK" sz="3300" dirty="0"/>
          </a:p>
          <a:p>
            <a:r>
              <a:rPr lang="sk-SK" sz="3300" b="1" dirty="0"/>
              <a:t>Práva dieťaťa sú rozdelené do 4 kategórií: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3300" dirty="0"/>
              <a:t>Práva dieťaťa na prežitie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3300" dirty="0"/>
              <a:t>Práva dieťaťa na zdravý rozvoj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3300" dirty="0"/>
              <a:t>Práva dieťaťa na slobodu názoru a prejavu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3300" dirty="0"/>
              <a:t>Práva dieťaťa na slobodu myslenia a náboženstva</a:t>
            </a:r>
          </a:p>
          <a:p>
            <a:pPr marL="0" indent="0">
              <a:buNone/>
            </a:pPr>
            <a:endParaRPr lang="sk-SK" sz="1700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xmlns="" id="{8D220E0E-02FB-4A77-A16A-1177EE0C44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59" r="2" b="2"/>
          <a:stretch/>
        </p:blipFill>
        <p:spPr>
          <a:xfrm>
            <a:off x="6935442" y="2492376"/>
            <a:ext cx="3965853" cy="294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712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A9029686-459F-45FA-8D51-079DE7AA29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xmlns="" id="{584C1ABA-747F-4CFE-91B1-2286B3F374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99" b="47683"/>
          <a:stretch/>
        </p:blipFill>
        <p:spPr>
          <a:xfrm>
            <a:off x="7554137" y="1366856"/>
            <a:ext cx="4637558" cy="2642616"/>
          </a:xfrm>
          <a:prstGeom prst="rect">
            <a:avLst/>
          </a:prstGeom>
        </p:spPr>
      </p:pic>
      <p:pic>
        <p:nvPicPr>
          <p:cNvPr id="4" name="Obrázok 3">
            <a:extLst>
              <a:ext uri="{FF2B5EF4-FFF2-40B4-BE49-F238E27FC236}">
                <a16:creationId xmlns:a16="http://schemas.microsoft.com/office/drawing/2014/main" xmlns="" id="{A91537AA-3FD3-47EA-806A-078DC9C63A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447" r="17794" b="-2"/>
          <a:stretch/>
        </p:blipFill>
        <p:spPr>
          <a:xfrm>
            <a:off x="7555687" y="4005739"/>
            <a:ext cx="4636008" cy="260604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60D18ED8-2F35-4D33-9DC6-1D564B0BEE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555687" y="4009472"/>
            <a:ext cx="4636008" cy="0"/>
          </a:xfrm>
          <a:prstGeom prst="line">
            <a:avLst/>
          </a:prstGeom>
          <a:ln w="12700">
            <a:solidFill>
              <a:srgbClr val="FE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xmlns="" id="{A6D93E5B-E6D4-4BE7-9A01-4843AC2FDF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679421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xmlns="" id="{90EC5862-F875-4BEE-97FA-84C7D99D89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6792875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xmlns="" id="{01B7939E-80F8-471D-B445-BAC41D913D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-1" y="634080"/>
            <a:ext cx="7275530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4147139E-B8A6-4180-8A91-482A769D8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201" y="951272"/>
            <a:ext cx="6149595" cy="1053387"/>
          </a:xfrm>
        </p:spPr>
        <p:txBody>
          <a:bodyPr>
            <a:normAutofit/>
          </a:bodyPr>
          <a:lstStyle/>
          <a:p>
            <a:r>
              <a:rPr lang="sk-SK" sz="4800" b="1" dirty="0">
                <a:solidFill>
                  <a:srgbClr val="FFFFFF"/>
                </a:solidFill>
                <a:latin typeface="Agency FB" panose="020B0503020202020204" pitchFamily="34" charset="0"/>
              </a:rPr>
              <a:t>1. Práva dieťaťa na prežitie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EAFA56D7-50DA-400B-854B-FF3754FEA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094" y="2055117"/>
            <a:ext cx="6149595" cy="3478992"/>
          </a:xfrm>
        </p:spPr>
        <p:txBody>
          <a:bodyPr anchor="t">
            <a:normAutofit/>
          </a:bodyPr>
          <a:lstStyle/>
          <a:p>
            <a:r>
              <a:rPr lang="sk-SK" dirty="0">
                <a:solidFill>
                  <a:srgbClr val="FEFFFF"/>
                </a:solidFill>
              </a:rPr>
              <a:t>sem patrí vaše právo na pomoc a ochranu zo strany štátu a vašej rodiny,</a:t>
            </a:r>
          </a:p>
          <a:p>
            <a:r>
              <a:rPr lang="sk-SK" dirty="0">
                <a:solidFill>
                  <a:srgbClr val="FEFFFF"/>
                </a:solidFill>
              </a:rPr>
              <a:t>máte nárok na lásku, pochopenie a pozornosť dospelých,</a:t>
            </a:r>
          </a:p>
          <a:p>
            <a:r>
              <a:rPr lang="sk-SK" dirty="0">
                <a:solidFill>
                  <a:srgbClr val="FEFFFF"/>
                </a:solidFill>
              </a:rPr>
              <a:t>nik nesmie s vami zle zaobchádzať, fyzicky a psychicky vás týrať.</a:t>
            </a:r>
          </a:p>
        </p:txBody>
      </p:sp>
    </p:spTree>
    <p:extLst>
      <p:ext uri="{BB962C8B-B14F-4D97-AF65-F5344CB8AC3E}">
        <p14:creationId xmlns:p14="http://schemas.microsoft.com/office/powerpoint/2010/main" val="1937597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xmlns="" id="{CD5D3CE8-6534-4899-B698-BB3C6848EC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13">
            <a:extLst>
              <a:ext uri="{FF2B5EF4-FFF2-40B4-BE49-F238E27FC236}">
                <a16:creationId xmlns:a16="http://schemas.microsoft.com/office/drawing/2014/main" xmlns="" id="{6C313485-7BF2-43EA-9239-5BAA303439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5" name="Freeform 44">
              <a:extLst>
                <a:ext uri="{FF2B5EF4-FFF2-40B4-BE49-F238E27FC236}">
                  <a16:creationId xmlns:a16="http://schemas.microsoft.com/office/drawing/2014/main" xmlns="" id="{DECC8AEA-4B25-44FA-B040-C34B0FEBB6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5">
              <a:extLst>
                <a:ext uri="{FF2B5EF4-FFF2-40B4-BE49-F238E27FC236}">
                  <a16:creationId xmlns:a16="http://schemas.microsoft.com/office/drawing/2014/main" xmlns="" id="{88C5D63D-E29B-48C0-9453-20000B702B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6">
              <a:extLst>
                <a:ext uri="{FF2B5EF4-FFF2-40B4-BE49-F238E27FC236}">
                  <a16:creationId xmlns:a16="http://schemas.microsoft.com/office/drawing/2014/main" xmlns="" id="{48D22C82-28FA-4F3A-8B17-C11CC2EBA6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7">
              <a:extLst>
                <a:ext uri="{FF2B5EF4-FFF2-40B4-BE49-F238E27FC236}">
                  <a16:creationId xmlns:a16="http://schemas.microsoft.com/office/drawing/2014/main" xmlns="" id="{F037018E-FAF9-46CE-A969-6BC7426A63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CA86A11D-8AB8-4EEA-B839-065E340812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F4E60412-266C-4BF1-A993-5EB92BAA7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sk-SK" sz="4800" b="1" dirty="0">
                <a:solidFill>
                  <a:srgbClr val="FFFFFF"/>
                </a:solidFill>
                <a:latin typeface="Agency FB" panose="020B0503020202020204" pitchFamily="34" charset="0"/>
              </a:rPr>
              <a:t>2. Práva dieťaťa na zdravý rozvoj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AC3B8145-D22F-4788-BD9B-055E3B925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5" y="2494450"/>
            <a:ext cx="3478400" cy="3563159"/>
          </a:xfrm>
        </p:spPr>
        <p:txBody>
          <a:bodyPr>
            <a:normAutofit fontScale="85000" lnSpcReduction="20000"/>
          </a:bodyPr>
          <a:lstStyle/>
          <a:p>
            <a:r>
              <a:rPr lang="sk-SK" dirty="0"/>
              <a:t>máte právo na vzdelávanie, prístup k informáciám, právo na hru, oddych, kultúrne a športové aktivity,</a:t>
            </a:r>
          </a:p>
          <a:p>
            <a:r>
              <a:rPr lang="sk-SK" dirty="0"/>
              <a:t>Ak chcete uplatniť svoje právo na vzdelanie, musíte aktívne pracovať na hodinách, nesmie vyrušovať, a tak odopierať právo na vzdelanie svojim spolužiakom.</a:t>
            </a:r>
          </a:p>
          <a:p>
            <a:endParaRPr lang="sk-SK" dirty="0"/>
          </a:p>
          <a:p>
            <a:pPr marL="0" indent="0">
              <a:buNone/>
            </a:pPr>
            <a:endParaRPr lang="sk-SK" sz="2000" dirty="0"/>
          </a:p>
          <a:p>
            <a:endParaRPr lang="sk-SK" sz="2000" dirty="0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xmlns="" id="{03B0E372-E5C2-4C7E-BF09-50ED866DC1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07" r="20243"/>
          <a:stretch/>
        </p:blipFill>
        <p:spPr>
          <a:xfrm>
            <a:off x="5385405" y="2486034"/>
            <a:ext cx="2743200" cy="3412571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xmlns="" id="{C9519A3C-B2B0-49C2-9D55-770BF9DA43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09" r="19328"/>
          <a:stretch/>
        </p:blipFill>
        <p:spPr>
          <a:xfrm>
            <a:off x="8128605" y="2486034"/>
            <a:ext cx="2767293" cy="3412571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14F95C68-AB6E-4C79-8764-E43667ACD6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128605" y="2486034"/>
            <a:ext cx="0" cy="3410712"/>
          </a:xfrm>
          <a:prstGeom prst="line">
            <a:avLst/>
          </a:prstGeom>
          <a:ln w="12700">
            <a:solidFill>
              <a:srgbClr val="FE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555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xmlns="" id="{A9029686-459F-45FA-8D51-079DE7AA29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xmlns="" id="{2CF532C9-73DB-4437-AFDB-6503DCCF86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70" r="1" b="1"/>
          <a:stretch/>
        </p:blipFill>
        <p:spPr>
          <a:xfrm>
            <a:off x="7554137" y="1366856"/>
            <a:ext cx="4637558" cy="2642616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xmlns="" id="{45C74F3A-77CE-41C2-BF21-A0729F0896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271" r="-2" b="6325"/>
          <a:stretch/>
        </p:blipFill>
        <p:spPr>
          <a:xfrm>
            <a:off x="7555687" y="4005739"/>
            <a:ext cx="4636008" cy="260604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60D18ED8-2F35-4D33-9DC6-1D564B0BEE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555687" y="4009472"/>
            <a:ext cx="4636008" cy="0"/>
          </a:xfrm>
          <a:prstGeom prst="line">
            <a:avLst/>
          </a:prstGeom>
          <a:ln w="12700">
            <a:solidFill>
              <a:srgbClr val="FE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 6">
            <a:extLst>
              <a:ext uri="{FF2B5EF4-FFF2-40B4-BE49-F238E27FC236}">
                <a16:creationId xmlns:a16="http://schemas.microsoft.com/office/drawing/2014/main" xmlns="" id="{A6D93E5B-E6D4-4BE7-9A01-4843AC2FDF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679421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7">
            <a:extLst>
              <a:ext uri="{FF2B5EF4-FFF2-40B4-BE49-F238E27FC236}">
                <a16:creationId xmlns:a16="http://schemas.microsoft.com/office/drawing/2014/main" xmlns="" id="{90EC5862-F875-4BEE-97FA-84C7D99D89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6792875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Rectangle 8">
            <a:extLst>
              <a:ext uri="{FF2B5EF4-FFF2-40B4-BE49-F238E27FC236}">
                <a16:creationId xmlns:a16="http://schemas.microsoft.com/office/drawing/2014/main" xmlns="" id="{01B7939E-80F8-471D-B445-BAC41D913D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-1" y="634080"/>
            <a:ext cx="7275530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F1ACAC85-27C6-4470-8521-8892331FA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951" y="951272"/>
            <a:ext cx="6655845" cy="1053387"/>
          </a:xfrm>
        </p:spPr>
        <p:txBody>
          <a:bodyPr>
            <a:normAutofit/>
          </a:bodyPr>
          <a:lstStyle/>
          <a:p>
            <a:r>
              <a:rPr lang="sk-SK" sz="3300" b="1" dirty="0">
                <a:solidFill>
                  <a:srgbClr val="FFFFFF"/>
                </a:solidFill>
                <a:latin typeface="Agency FB" panose="020B0503020202020204" pitchFamily="34" charset="0"/>
              </a:rPr>
              <a:t>3. Práva dieťaťa na slobodu názoru a prejavu</a:t>
            </a:r>
          </a:p>
        </p:txBody>
      </p:sp>
      <p:sp>
        <p:nvSpPr>
          <p:cNvPr id="29" name="Content Placeholder 8">
            <a:extLst>
              <a:ext uri="{FF2B5EF4-FFF2-40B4-BE49-F238E27FC236}">
                <a16:creationId xmlns:a16="http://schemas.microsoft.com/office/drawing/2014/main" xmlns="" id="{B4538BE0-D4F2-4728-9753-D245F2AC4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094" y="2055117"/>
            <a:ext cx="6149595" cy="3478992"/>
          </a:xfrm>
        </p:spPr>
        <p:txBody>
          <a:bodyPr anchor="t">
            <a:normAutofit lnSpcReduction="10000"/>
          </a:bodyPr>
          <a:lstStyle/>
          <a:p>
            <a:r>
              <a:rPr lang="sk-SK" dirty="0">
                <a:solidFill>
                  <a:srgbClr val="FEFFFF"/>
                </a:solidFill>
              </a:rPr>
              <a:t>za uplatňovanie tohto práva vás nesmie nikto trestať.</a:t>
            </a:r>
          </a:p>
          <a:p>
            <a:r>
              <a:rPr lang="sk-SK" dirty="0">
                <a:solidFill>
                  <a:srgbClr val="FEFFFF"/>
                </a:solidFill>
              </a:rPr>
              <a:t>Vaša sloboda sa konči tam, kde sa začína právo nášho spolužiaka.</a:t>
            </a:r>
          </a:p>
          <a:p>
            <a:r>
              <a:rPr lang="sk-SK" dirty="0">
                <a:solidFill>
                  <a:srgbClr val="FEFFFF"/>
                </a:solidFill>
              </a:rPr>
              <a:t>Nezamieňajte si to urážkami a znevažovaním druhých.</a:t>
            </a:r>
          </a:p>
          <a:p>
            <a:r>
              <a:rPr lang="sk-SK" dirty="0">
                <a:solidFill>
                  <a:srgbClr val="FEFFFF"/>
                </a:solidFill>
              </a:rPr>
              <a:t>Tak ako mi máme právo na ochranu súkromia a dôstojnosti, majú ho aj iní.</a:t>
            </a:r>
          </a:p>
          <a:p>
            <a:endParaRPr lang="en-US" sz="2400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228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32FD50D0-1315-48C4-BB87-7646B049A0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CA83E95F-11F0-4EF3-B911-EC4A265F08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5" name="Freeform 44">
              <a:extLst>
                <a:ext uri="{FF2B5EF4-FFF2-40B4-BE49-F238E27FC236}">
                  <a16:creationId xmlns:a16="http://schemas.microsoft.com/office/drawing/2014/main" xmlns="" id="{4A5621C8-F0D7-4928-9BC5-B15B318AF6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5">
              <a:extLst>
                <a:ext uri="{FF2B5EF4-FFF2-40B4-BE49-F238E27FC236}">
                  <a16:creationId xmlns:a16="http://schemas.microsoft.com/office/drawing/2014/main" xmlns="" id="{3F55EE6D-8E4E-47F0-B7BC-D45AECE433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6">
              <a:extLst>
                <a:ext uri="{FF2B5EF4-FFF2-40B4-BE49-F238E27FC236}">
                  <a16:creationId xmlns:a16="http://schemas.microsoft.com/office/drawing/2014/main" xmlns="" id="{C2EC5D6B-2D05-4DDF-9E09-8814EA4921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7">
              <a:extLst>
                <a:ext uri="{FF2B5EF4-FFF2-40B4-BE49-F238E27FC236}">
                  <a16:creationId xmlns:a16="http://schemas.microsoft.com/office/drawing/2014/main" xmlns="" id="{F7890FC4-3706-4665-B92A-D379824140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5B29EAEC-4EE8-4823-BBB4-9012708C82B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4FB686ED-1BA5-41E1-B105-6B5E71017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sk-SK" sz="4000" b="1">
                <a:solidFill>
                  <a:srgbClr val="FFFFFF"/>
                </a:solidFill>
                <a:latin typeface="Agency FB" panose="020B0503020202020204" pitchFamily="34" charset="0"/>
              </a:rPr>
              <a:t>4. Práva dieťaťa na slobodu myslenia a náboženstva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FAC169DA-4BED-4D1D-9711-3D3602DC4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543175"/>
            <a:ext cx="3385635" cy="3363846"/>
          </a:xfrm>
        </p:spPr>
        <p:txBody>
          <a:bodyPr anchor="ctr">
            <a:normAutofit/>
          </a:bodyPr>
          <a:lstStyle/>
          <a:p>
            <a:r>
              <a:rPr lang="sk-SK" dirty="0"/>
              <a:t>Každý musí rešpektovať vaše náboženské presvedčenie a rovnako aj vy tolerujte vieru iných. </a:t>
            </a:r>
            <a:endParaRPr lang="en-US" dirty="0"/>
          </a:p>
        </p:txBody>
      </p:sp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xmlns="" id="{D1569E5B-B8DC-4D64-9062-8708C01EE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639" y="2516509"/>
            <a:ext cx="2650372" cy="3368453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xmlns="" id="{29FC266C-E035-4404-920E-8DA9A7563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7032" y="2863604"/>
            <a:ext cx="2657430" cy="265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346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1">
            <a:extLst>
              <a:ext uri="{FF2B5EF4-FFF2-40B4-BE49-F238E27FC236}">
                <a16:creationId xmlns:a16="http://schemas.microsoft.com/office/drawing/2014/main" xmlns="" id="{DD38EE57-B708-47C9-A4A4-E25F09FAB0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23">
            <a:extLst>
              <a:ext uri="{FF2B5EF4-FFF2-40B4-BE49-F238E27FC236}">
                <a16:creationId xmlns:a16="http://schemas.microsoft.com/office/drawing/2014/main" xmlns="" id="{57A28182-58A5-4DBB-8F64-BD944BCA81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33" name="Freeform 44">
              <a:extLst>
                <a:ext uri="{FF2B5EF4-FFF2-40B4-BE49-F238E27FC236}">
                  <a16:creationId xmlns:a16="http://schemas.microsoft.com/office/drawing/2014/main" xmlns="" id="{E4A9080E-7BA6-45FC-8677-8B9D5F4DAFE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45">
              <a:extLst>
                <a:ext uri="{FF2B5EF4-FFF2-40B4-BE49-F238E27FC236}">
                  <a16:creationId xmlns:a16="http://schemas.microsoft.com/office/drawing/2014/main" xmlns="" id="{2163D516-75D4-4DE0-AC27-63719125AE5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6">
              <a:extLst>
                <a:ext uri="{FF2B5EF4-FFF2-40B4-BE49-F238E27FC236}">
                  <a16:creationId xmlns:a16="http://schemas.microsoft.com/office/drawing/2014/main" xmlns="" id="{E74A26A5-C23A-46D4-B0FF-155FB38346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7">
              <a:extLst>
                <a:ext uri="{FF2B5EF4-FFF2-40B4-BE49-F238E27FC236}">
                  <a16:creationId xmlns:a16="http://schemas.microsoft.com/office/drawing/2014/main" xmlns="" id="{08E0243F-1062-43C6-AD04-130DFF668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xmlns="" id="{94C5517B-1B0F-47AA-93A5-3671899698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901BD339-F9B7-4DA5-AD39-3D518D724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sk-SK" sz="4000" dirty="0">
                <a:solidFill>
                  <a:srgbClr val="FFFFFF"/>
                </a:solidFill>
              </a:rPr>
              <a:t>Úlohy a námety na aktivity: str. 48-49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B25A87B0-69F9-4126-9B67-422E2C4E1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554656" cy="3563159"/>
          </a:xfrm>
        </p:spPr>
        <p:txBody>
          <a:bodyPr>
            <a:normAutofit/>
          </a:bodyPr>
          <a:lstStyle/>
          <a:p>
            <a:r>
              <a:rPr lang="sk-SK" sz="2400" b="1" dirty="0"/>
              <a:t>Domáca úloha: </a:t>
            </a:r>
            <a:r>
              <a:rPr lang="sk-SK" sz="2400" dirty="0"/>
              <a:t>Vyhľadaj na internete informácie o konkrétnom prípade porušovania jednej z kategórií práv dieťaťa (u nás alebo v zahraničí). 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xmlns="" id="{C7987715-C7C1-4754-8665-9BEE14E52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728" y="2492376"/>
            <a:ext cx="4014732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72366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357</Words>
  <Application>Microsoft Office PowerPoint</Application>
  <PresentationFormat>Vlastná</PresentationFormat>
  <Paragraphs>39</Paragraphs>
  <Slides>10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Motív Office</vt:lpstr>
      <vt:lpstr>Základné práva dieťaťa podľa Dohovoru o právach dieťaťa</vt:lpstr>
      <vt:lpstr>Dokumenty na ochranu práv detí celého sveta prijíma Organizácia spojených národov (OSN):</vt:lpstr>
      <vt:lpstr>Dohovor o právach dieťaťa</vt:lpstr>
      <vt:lpstr>Dohovor o právach dieťaťa </vt:lpstr>
      <vt:lpstr>1. Práva dieťaťa na prežitie</vt:lpstr>
      <vt:lpstr>2. Práva dieťaťa na zdravý rozvoj</vt:lpstr>
      <vt:lpstr>3. Práva dieťaťa na slobodu názoru a prejavu</vt:lpstr>
      <vt:lpstr>4. Práva dieťaťa na slobodu myslenia a náboženstva</vt:lpstr>
      <vt:lpstr>Úlohy a námety na aktivity: str. 48-49</vt:lpstr>
      <vt:lpstr>Ďakujem za pozornosť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Základné práva dieťaťa podľa Dohovoru o právach dieťaťa</dc:title>
  <dc:creator>Martina Krnáčová</dc:creator>
  <cp:lastModifiedBy>Raduz</cp:lastModifiedBy>
  <cp:revision>10</cp:revision>
  <dcterms:created xsi:type="dcterms:W3CDTF">2021-03-22T22:26:31Z</dcterms:created>
  <dcterms:modified xsi:type="dcterms:W3CDTF">2021-04-14T07:52:46Z</dcterms:modified>
</cp:coreProperties>
</file>