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6" r:id="rId4"/>
    <p:sldId id="257" r:id="rId5"/>
    <p:sldId id="258" r:id="rId6"/>
    <p:sldId id="259" r:id="rId7"/>
    <p:sldId id="271" r:id="rId8"/>
    <p:sldId id="272" r:id="rId9"/>
    <p:sldId id="270" r:id="rId10"/>
    <p:sldId id="261" r:id="rId11"/>
    <p:sldId id="262" r:id="rId12"/>
    <p:sldId id="267" r:id="rId13"/>
    <p:sldId id="263" r:id="rId14"/>
    <p:sldId id="268" r:id="rId15"/>
    <p:sldId id="264" r:id="rId16"/>
    <p:sldId id="275" r:id="rId17"/>
    <p:sldId id="265" r:id="rId18"/>
    <p:sldId id="269" r:id="rId19"/>
    <p:sldId id="273" r:id="rId20"/>
    <p:sldId id="274" r:id="rId2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02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11.10.2020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11.10.2020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11.10.2020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11.10.2020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710644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11.10.2020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435835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11.10.2020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16834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11.10.2020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811355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11.10.2020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003907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11.10.2020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996562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11.10.2020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073670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11.10.2020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85484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11.10.2020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11.10.2020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730414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11.10.2020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5987806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11.10.2020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3829201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11.10.2020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7106448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11.10.2020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4358356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11.10.2020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168340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11.10.2020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8113551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11.10.2020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0039075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11.10.2020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9965625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11.10.2020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073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11.10.2020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11.10.2020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8548417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11.10.2020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7304141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11.10.2020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5987806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11.10.2020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38292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11.10.2020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11.10.2020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11.10.2020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11.10.2020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11.10.2020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11.10.2020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pPr/>
              <a:t>11.10.2020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pPr/>
              <a:t>11.10.2020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840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pPr/>
              <a:t>11.10.2020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840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 rot="1605030">
            <a:off x="2664227" y="1968431"/>
            <a:ext cx="7109498" cy="2254196"/>
          </a:xfrm>
        </p:spPr>
        <p:txBody>
          <a:bodyPr>
            <a:noAutofit/>
          </a:bodyPr>
          <a:lstStyle/>
          <a:p>
            <a:r>
              <a:rPr lang="sk-SK" sz="8000" b="1" dirty="0" smtClean="0">
                <a:solidFill>
                  <a:schemeClr val="tx1"/>
                </a:solidFill>
              </a:rPr>
              <a:t>Obehová sústava stavovcov</a:t>
            </a:r>
            <a:endParaRPr lang="sk-SK" sz="8000" b="1" dirty="0">
              <a:solidFill>
                <a:schemeClr val="tx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0" y="6237312"/>
            <a:ext cx="9144000" cy="620688"/>
          </a:xfrm>
        </p:spPr>
        <p:txBody>
          <a:bodyPr/>
          <a:lstStyle/>
          <a:p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4100" y="1196752"/>
            <a:ext cx="3124572" cy="3797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9887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0846" y="0"/>
            <a:ext cx="501015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 descr="http://academic.emporia.edu/sievertl/verstruc/fish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438892"/>
            <a:ext cx="5220071" cy="441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93534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1412776"/>
            <a:ext cx="4680520" cy="77987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3600" dirty="0" smtClean="0"/>
              <a:t>Obojživelníky a plazy</a:t>
            </a:r>
            <a:endParaRPr lang="sk-SK" sz="360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3212976"/>
            <a:ext cx="3008313" cy="2913187"/>
          </a:xfrm>
        </p:spPr>
        <p:txBody>
          <a:bodyPr/>
          <a:lstStyle/>
          <a:p>
            <a:r>
              <a:rPr lang="sk-SK" sz="4400" dirty="0"/>
              <a:t>2 predsiene</a:t>
            </a:r>
          </a:p>
          <a:p>
            <a:r>
              <a:rPr lang="sk-SK" sz="4400" dirty="0"/>
              <a:t>1 komora</a:t>
            </a:r>
          </a:p>
          <a:p>
            <a:endParaRPr lang="sk-S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16631"/>
            <a:ext cx="3028140" cy="6787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442159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sydney.edu.au/museums/images/content/events_exhibitions/Macleay/Loan_heart_ope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000"/>
          <a:stretch/>
        </p:blipFill>
        <p:spPr bwMode="auto">
          <a:xfrm>
            <a:off x="4067175" y="0"/>
            <a:ext cx="5076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bio.sunyorange.edu/updated2/comparative_anatomy/anat.html1/The%20Heart_files/65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8791" y="20425"/>
            <a:ext cx="3942719" cy="315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03387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499992" y="-1"/>
            <a:ext cx="4539093" cy="695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251520" y="1628800"/>
            <a:ext cx="4896544" cy="4824536"/>
          </a:xfrm>
        </p:spPr>
        <p:txBody>
          <a:bodyPr>
            <a:normAutofit/>
          </a:bodyPr>
          <a:lstStyle/>
          <a:p>
            <a:r>
              <a:rPr lang="sk-SK" sz="3200" dirty="0" smtClean="0">
                <a:solidFill>
                  <a:schemeClr val="tx1"/>
                </a:solidFill>
              </a:rPr>
              <a:t>2 predsiene</a:t>
            </a:r>
          </a:p>
          <a:p>
            <a:r>
              <a:rPr lang="sk-SK" sz="3200" dirty="0" smtClean="0">
                <a:solidFill>
                  <a:schemeClr val="tx1"/>
                </a:solidFill>
              </a:rPr>
              <a:t>2 komory</a:t>
            </a:r>
          </a:p>
          <a:p>
            <a:endParaRPr lang="sk-SK" sz="3200" dirty="0">
              <a:solidFill>
                <a:schemeClr val="tx1"/>
              </a:solidFill>
            </a:endParaRPr>
          </a:p>
          <a:p>
            <a:r>
              <a:rPr lang="sk-SK" sz="3200" dirty="0" smtClean="0">
                <a:solidFill>
                  <a:schemeClr val="tx1"/>
                </a:solidFill>
              </a:rPr>
              <a:t>Malý (pľúcny) krvný obeh</a:t>
            </a:r>
          </a:p>
          <a:p>
            <a:r>
              <a:rPr lang="sk-SK" sz="3200" dirty="0" smtClean="0">
                <a:solidFill>
                  <a:schemeClr val="tx1"/>
                </a:solidFill>
              </a:rPr>
              <a:t>Veľký (telový) krvný obeh</a:t>
            </a:r>
          </a:p>
          <a:p>
            <a:pPr marL="285750" indent="-285750">
              <a:buFontTx/>
              <a:buChar char="-"/>
            </a:pPr>
            <a:r>
              <a:rPr lang="sk-SK" sz="3200" dirty="0" smtClean="0">
                <a:solidFill>
                  <a:schemeClr val="tx1"/>
                </a:solidFill>
              </a:rPr>
              <a:t>ĽK → telo </a:t>
            </a:r>
          </a:p>
          <a:p>
            <a:pPr marL="285750" indent="-285750">
              <a:buFontTx/>
              <a:buChar char="-"/>
            </a:pPr>
            <a:r>
              <a:rPr lang="sk-SK" sz="3200" dirty="0" smtClean="0">
                <a:solidFill>
                  <a:schemeClr val="tx1"/>
                </a:solidFill>
              </a:rPr>
              <a:t>PK → do pľúc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4248472" cy="82068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sz="4400" dirty="0" smtClean="0">
                <a:solidFill>
                  <a:schemeClr val="tx1"/>
                </a:solidFill>
              </a:rPr>
              <a:t>Vtáky a cicavce</a:t>
            </a:r>
            <a:endParaRPr lang="sk-SK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612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rdce – Wikiped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290"/>
            <a:ext cx="5857916" cy="58579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873670" y="1828800"/>
            <a:ext cx="3460659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 descr="http://blogs.phoenixnewtimes.com/bella/Chicken%20Heart%20Raw-%20Flickr-%20LucienTj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635" y="2276872"/>
            <a:ext cx="4448713" cy="295232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1886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4211960" y="2780928"/>
            <a:ext cx="4680520" cy="273630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7200" dirty="0" smtClean="0">
                <a:solidFill>
                  <a:schemeClr val="tx1"/>
                </a:solidFill>
              </a:rPr>
              <a:t>Ďakujem za pozornosť</a:t>
            </a:r>
            <a:endParaRPr lang="sk-SK" sz="7200" dirty="0">
              <a:solidFill>
                <a:schemeClr val="tx1"/>
              </a:solidFill>
            </a:endParaRPr>
          </a:p>
        </p:txBody>
      </p:sp>
      <p:pic>
        <p:nvPicPr>
          <p:cNvPr id="11266" name="Picture 2" descr="http://www.msck-luzna.estranky.sk/img/picture/17/image004-1-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5" y="2209115"/>
            <a:ext cx="3635515" cy="410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478288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3900486" cy="109040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hemoglobín</a:t>
            </a:r>
            <a:endParaRPr lang="sk-SK" dirty="0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4643438" y="357166"/>
            <a:ext cx="3900486" cy="10904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400" dirty="0" smtClean="0"/>
              <a:t>žily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500034" y="1785926"/>
            <a:ext cx="3900486" cy="10904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Srdce rýb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786314" y="1785926"/>
            <a:ext cx="3900486" cy="10904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krv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642911" y="357166"/>
            <a:ext cx="7637490" cy="576899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b="1" dirty="0" smtClean="0"/>
              <a:t>V každej vete oprav chybu a napíš správne slovo.</a:t>
            </a:r>
            <a:endParaRPr lang="sk-SK" dirty="0" smtClean="0"/>
          </a:p>
          <a:p>
            <a:r>
              <a:rPr lang="sk-SK" dirty="0" smtClean="0"/>
              <a:t>Cievy sa rozdeľujú na žily a žilky. ............................................... Žily odvádzajú krv do srdca............................................</a:t>
            </a:r>
          </a:p>
          <a:p>
            <a:r>
              <a:rPr lang="sk-SK" dirty="0" smtClean="0"/>
              <a:t>Tepny sa delia na tepničky a jemné žilky. ....................................... Srdce obojživelníkov tvorí 1 komora a 1 predsieň.</a:t>
            </a:r>
          </a:p>
          <a:p>
            <a:r>
              <a:rPr lang="sk-SK" dirty="0" smtClean="0"/>
              <a:t>.....................................................  Vtáky majú 1 komoru s naznačenou priehradkou.  ..................................................</a:t>
            </a:r>
          </a:p>
          <a:p>
            <a:r>
              <a:rPr lang="sk-SK" dirty="0" smtClean="0"/>
              <a:t>Krvné bunky ničia choroboplodné zárodky. ......................................................  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918075" y="4047550"/>
            <a:ext cx="2772296" cy="627397"/>
          </a:xfrm>
        </p:spPr>
        <p:txBody>
          <a:bodyPr>
            <a:normAutofit fontScale="25000" lnSpcReduction="20000"/>
          </a:bodyPr>
          <a:lstStyle/>
          <a:p>
            <a:endParaRPr lang="sk-SK" dirty="0" smtClean="0"/>
          </a:p>
          <a:p>
            <a:r>
              <a:rPr lang="sk-SK" sz="9800" dirty="0">
                <a:solidFill>
                  <a:schemeClr val="tx1"/>
                </a:solidFill>
              </a:rPr>
              <a:t>k</a:t>
            </a:r>
            <a:r>
              <a:rPr lang="sk-SK" sz="9800" dirty="0" smtClean="0">
                <a:solidFill>
                  <a:schemeClr val="tx1"/>
                </a:solidFill>
              </a:rPr>
              <a:t>rv, cievy, srdce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7738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Typy obehovej sústavy</a:t>
            </a:r>
            <a:endParaRPr lang="sk-SK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218" name="Picture 2" descr="http://education-portal.com/cimages/multimages/16/Open_circulatory_sys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316" y="4077072"/>
            <a:ext cx="4255304" cy="241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827584" y="2492896"/>
            <a:ext cx="2160240" cy="13681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>
                <a:solidFill>
                  <a:schemeClr val="tx1"/>
                </a:solidFill>
              </a:rPr>
              <a:t>otvorená</a:t>
            </a:r>
            <a:endParaRPr lang="sk-SK" sz="3600" dirty="0">
              <a:solidFill>
                <a:schemeClr val="tx1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4932040" y="2564904"/>
            <a:ext cx="2232248" cy="13681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>
                <a:solidFill>
                  <a:schemeClr val="tx1"/>
                </a:solidFill>
              </a:rPr>
              <a:t>uzavretá</a:t>
            </a:r>
            <a:endParaRPr lang="sk-SK" sz="4000" dirty="0">
              <a:solidFill>
                <a:schemeClr val="tx1"/>
              </a:solidFill>
            </a:endParaRPr>
          </a:p>
        </p:txBody>
      </p:sp>
      <p:cxnSp>
        <p:nvCxnSpPr>
          <p:cNvPr id="9" name="Rovná spojovacia šípka 8"/>
          <p:cNvCxnSpPr/>
          <p:nvPr/>
        </p:nvCxnSpPr>
        <p:spPr>
          <a:xfrm flipH="1">
            <a:off x="2185968" y="1354057"/>
            <a:ext cx="1521936" cy="13548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/>
          <p:nvPr/>
        </p:nvCxnSpPr>
        <p:spPr>
          <a:xfrm>
            <a:off x="3707904" y="1354057"/>
            <a:ext cx="1584176" cy="13548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220" name="Picture 4" descr="http://www.earthlife.net/inverts/images/others/vertebrat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570631"/>
            <a:ext cx="4045076" cy="220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Rovná spojnica 19"/>
          <p:cNvCxnSpPr/>
          <p:nvPr/>
        </p:nvCxnSpPr>
        <p:spPr>
          <a:xfrm>
            <a:off x="4313620" y="2492896"/>
            <a:ext cx="0" cy="39955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510826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5192" y="548680"/>
            <a:ext cx="8229600" cy="93043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Funkcie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&amp;lcaron;adávania obrázkov pre dopyt otvorena obehova sust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7200800" cy="488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57349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4152900" cy="1143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8000" u="sng" dirty="0" smtClean="0">
                <a:solidFill>
                  <a:srgbClr val="002060"/>
                </a:solidFill>
              </a:rPr>
              <a:t>krv</a:t>
            </a:r>
            <a:endParaRPr lang="sk-SK" sz="8000" u="sng" dirty="0">
              <a:solidFill>
                <a:srgbClr val="002060"/>
              </a:solidFill>
            </a:endParaRPr>
          </a:p>
        </p:txBody>
      </p:sp>
      <p:sp>
        <p:nvSpPr>
          <p:cNvPr id="4" name="Pravá zložená zátvorka 3"/>
          <p:cNvSpPr/>
          <p:nvPr/>
        </p:nvSpPr>
        <p:spPr>
          <a:xfrm>
            <a:off x="5501743" y="2942455"/>
            <a:ext cx="576064" cy="14628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42" name="Picture 2" descr="http://fpv.uniza.sk/orgpoz/telo/ludske_telo/ilustracie/krvnebunk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68489"/>
            <a:ext cx="5904656" cy="487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 descr="krv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0072" y="476671"/>
            <a:ext cx="3776811" cy="559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1631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Červené krvinky</a:t>
            </a:r>
            <a:endParaRPr lang="sk-SK" b="1" dirty="0"/>
          </a:p>
        </p:txBody>
      </p:sp>
      <p:pic>
        <p:nvPicPr>
          <p:cNvPr id="4" name="Zástupný symbol obsahu 3" descr="KRtN_cervena_krvinka_jp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340768"/>
            <a:ext cx="6768182" cy="5080772"/>
          </a:xfrm>
        </p:spPr>
      </p:pic>
      <p:sp>
        <p:nvSpPr>
          <p:cNvPr id="5" name="BlokTextu 4"/>
          <p:cNvSpPr txBox="1"/>
          <p:nvPr/>
        </p:nvSpPr>
        <p:spPr>
          <a:xfrm>
            <a:off x="1043608" y="6237312"/>
            <a:ext cx="2326278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err="1" smtClean="0"/>
              <a:t>hematokrit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xmlns="" val="200995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Biele</a:t>
            </a:r>
            <a:r>
              <a:rPr lang="sk-SK" dirty="0" smtClean="0"/>
              <a:t> </a:t>
            </a:r>
            <a:r>
              <a:rPr lang="sk-SK" b="1" dirty="0" smtClean="0"/>
              <a:t>krvinky</a:t>
            </a:r>
            <a:endParaRPr lang="sk-SK" b="1" dirty="0"/>
          </a:p>
        </p:txBody>
      </p:sp>
      <p:pic>
        <p:nvPicPr>
          <p:cNvPr id="4" name="Zástupný symbol obsahu 3" descr="176450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340768"/>
            <a:ext cx="7960783" cy="5293920"/>
          </a:xfrm>
        </p:spPr>
      </p:pic>
    </p:spTree>
    <p:extLst>
      <p:ext uri="{BB962C8B-B14F-4D97-AF65-F5344CB8AC3E}">
        <p14:creationId xmlns:p14="http://schemas.microsoft.com/office/powerpoint/2010/main" xmlns="" val="143251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cievy</a:t>
            </a:r>
            <a:endParaRPr lang="sk-SK" dirty="0"/>
          </a:p>
        </p:txBody>
      </p:sp>
      <p:pic>
        <p:nvPicPr>
          <p:cNvPr id="2050" name="Picture 2" descr="Výsledok vyh&amp;lcaron;adávania obrázkov pre dopyt cievy p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018" y="1700808"/>
            <a:ext cx="6991350" cy="5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Výsledok vyhľadávania obrázkov pre dopyt cievy v ludskom tele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14976" y="1000108"/>
            <a:ext cx="3429024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9242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9" y="1679493"/>
            <a:ext cx="2088232" cy="669387"/>
          </a:xfrm>
        </p:spPr>
        <p:txBody>
          <a:bodyPr>
            <a:noAutofit/>
          </a:bodyPr>
          <a:lstStyle/>
          <a:p>
            <a:r>
              <a:rPr lang="sk-SK" sz="4000" dirty="0" smtClean="0">
                <a:solidFill>
                  <a:schemeClr val="tx1"/>
                </a:solidFill>
              </a:rPr>
              <a:t>pumpa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00244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srdce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5" name="Srdce 4"/>
          <p:cNvSpPr/>
          <p:nvPr/>
        </p:nvSpPr>
        <p:spPr>
          <a:xfrm>
            <a:off x="1547664" y="2924944"/>
            <a:ext cx="5112568" cy="3528392"/>
          </a:xfrm>
          <a:prstGeom prst="hear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2893795" y="3789041"/>
            <a:ext cx="2620255" cy="888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predsieň</a:t>
            </a: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677494"/>
            <a:ext cx="520065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Ovál 9"/>
          <p:cNvSpPr/>
          <p:nvPr/>
        </p:nvSpPr>
        <p:spPr>
          <a:xfrm>
            <a:off x="3311860" y="4828546"/>
            <a:ext cx="1692188" cy="1323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komora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768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textu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sk-SK" sz="4800" dirty="0" smtClean="0">
                <a:solidFill>
                  <a:schemeClr val="tx1"/>
                </a:solidFill>
              </a:rPr>
              <a:t>1 predsieň</a:t>
            </a:r>
          </a:p>
          <a:p>
            <a:r>
              <a:rPr lang="sk-SK" sz="4800" dirty="0" smtClean="0">
                <a:solidFill>
                  <a:schemeClr val="tx1"/>
                </a:solidFill>
              </a:rPr>
              <a:t>1 komora</a:t>
            </a:r>
            <a:endParaRPr lang="sk-SK" sz="4800" dirty="0">
              <a:solidFill>
                <a:schemeClr val="tx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7200" dirty="0" smtClean="0">
                <a:solidFill>
                  <a:schemeClr val="tx1"/>
                </a:solidFill>
              </a:rPr>
              <a:t>ryby</a:t>
            </a:r>
            <a:endParaRPr lang="sk-SK" sz="72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36741"/>
            <a:ext cx="2808312" cy="6628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http://www.rybarizkrupiny.estranky.cz/img/mid/4/kap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42318" y="1581854"/>
            <a:ext cx="6552455" cy="373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74050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68208E-6 L -0.51909 -0.002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5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var vlnenia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Tvar vlneni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var vlneni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72</Words>
  <Application>Microsoft Office PowerPoint</Application>
  <PresentationFormat>Prezentácia na obrazovke (4:3)</PresentationFormat>
  <Paragraphs>40</Paragraphs>
  <Slides>18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3</vt:i4>
      </vt:variant>
      <vt:variant>
        <vt:lpstr>Nadpisy snímok</vt:lpstr>
      </vt:variant>
      <vt:variant>
        <vt:i4>18</vt:i4>
      </vt:variant>
    </vt:vector>
  </HeadingPairs>
  <TitlesOfParts>
    <vt:vector size="21" baseType="lpstr">
      <vt:lpstr>Tvar vlnenia</vt:lpstr>
      <vt:lpstr>Motív Office</vt:lpstr>
      <vt:lpstr>1_Motív Office</vt:lpstr>
      <vt:lpstr>Obehová sústava stavovcov</vt:lpstr>
      <vt:lpstr>Typy obehovej sústavy</vt:lpstr>
      <vt:lpstr>Funkcie </vt:lpstr>
      <vt:lpstr>krv</vt:lpstr>
      <vt:lpstr>Červené krvinky</vt:lpstr>
      <vt:lpstr>Biele krvinky</vt:lpstr>
      <vt:lpstr>cievy</vt:lpstr>
      <vt:lpstr>srdce</vt:lpstr>
      <vt:lpstr>ryby</vt:lpstr>
      <vt:lpstr>Snímka 10</vt:lpstr>
      <vt:lpstr>Obojživelníky a plazy</vt:lpstr>
      <vt:lpstr>Snímka 12</vt:lpstr>
      <vt:lpstr>Vtáky a cicavce</vt:lpstr>
      <vt:lpstr>Snímka 14</vt:lpstr>
      <vt:lpstr>Snímka 15</vt:lpstr>
      <vt:lpstr>Ďakujem za pozornosť</vt:lpstr>
      <vt:lpstr>hemoglobín</vt:lpstr>
      <vt:lpstr>Snímka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Obehová sústava stavovcov</dc:title>
  <dc:creator>ivana farbiakova</dc:creator>
  <cp:lastModifiedBy>hp</cp:lastModifiedBy>
  <cp:revision>30</cp:revision>
  <dcterms:created xsi:type="dcterms:W3CDTF">2013-09-29T18:18:13Z</dcterms:created>
  <dcterms:modified xsi:type="dcterms:W3CDTF">2020-10-11T06:16:48Z</dcterms:modified>
</cp:coreProperties>
</file>