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7" r:id="rId4"/>
    <p:sldId id="278" r:id="rId5"/>
    <p:sldId id="270" r:id="rId6"/>
    <p:sldId id="281" r:id="rId7"/>
    <p:sldId id="28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7"/>
    <a:srgbClr val="130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2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8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OSVIETENSKÉ  MYSLENIE  V SLOVENSKEJ </a:t>
            </a:r>
            <a:br>
              <a:rPr lang="sk-SK" sz="48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48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 KLASICISTICKEJ  LITERATÚRE</a:t>
            </a:r>
            <a:endParaRPr lang="sk-SK" sz="4800" dirty="0">
              <a:solidFill>
                <a:srgbClr val="130B77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248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  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Znaky slovenského osvietenstva :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ľudový ráz 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(inteligencia pochádzala z ľudu)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osvetová činnosť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: vznikajú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učené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spoločnosti,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napr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. Slovenské učené tovarišstvo v Trnave a Učená spoločnosť banského okolia v Banskej Štiavnici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konfesionálne spory (spor katolíkov a evanjelikov)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brzdili kultúrny rozvoj</a:t>
            </a:r>
          </a:p>
          <a:p>
            <a:pPr lvl="0" algn="just"/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katolíci mali snahu vytvoriť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jednotný spisovný jazyk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(Jozef Ignác Bajza, Anton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Bernolák)</a:t>
            </a:r>
          </a:p>
          <a:p>
            <a:pPr marL="0" lvl="0" indent="0" algn="just">
              <a:buNone/>
            </a:pPr>
            <a:endParaRPr lang="sk-SK" sz="2000" b="1" dirty="0" smtClean="0">
              <a:latin typeface="Andalus" pitchFamily="18" charset="-78"/>
              <a:cs typeface="Andalus" pitchFamily="18" charset="-78"/>
            </a:endParaRPr>
          </a:p>
          <a:p>
            <a:pPr marL="0" lvl="0" indent="0" algn="just">
              <a:buNone/>
            </a:pPr>
            <a:r>
              <a:rPr lang="sk-SK" sz="2800" b="1" dirty="0">
                <a:latin typeface="Andalus" pitchFamily="18" charset="-78"/>
                <a:cs typeface="Andalus" pitchFamily="18" charset="-78"/>
              </a:rPr>
              <a:t>Anton Bernolák (1762 – 1813)</a:t>
            </a:r>
            <a:endParaRPr lang="sk-SK" sz="2800" b="1" dirty="0" smtClean="0">
              <a:latin typeface="Andalus" pitchFamily="18" charset="-78"/>
              <a:cs typeface="Andalus" pitchFamily="18" charset="-78"/>
            </a:endParaRPr>
          </a:p>
          <a:p>
            <a:pPr marL="0" lvl="0" indent="0" algn="just">
              <a:buNone/>
            </a:pPr>
            <a:endParaRPr lang="sk-SK" sz="2800" b="1" dirty="0" smtClean="0">
              <a:latin typeface="Andalus" pitchFamily="18" charset="-78"/>
              <a:cs typeface="Andalus" pitchFamily="18" charset="-78"/>
            </a:endParaRPr>
          </a:p>
          <a:p>
            <a:pPr marL="0" lvl="0" indent="0" algn="just">
              <a:buNone/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Predstaviteľ osvietenskej vedy.</a:t>
            </a:r>
          </a:p>
          <a:p>
            <a:pPr marL="0" lvl="0" indent="0" algn="just">
              <a:buNone/>
            </a:pP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Narodil 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sa na Orave, vyštudoval teológiu a pôsobil v dnešnom Bernolákove a v Nových Zámkoch, kde je aj pochovaný. </a:t>
            </a:r>
          </a:p>
          <a:p>
            <a:pPr marL="0" lvl="0" indent="0" algn="just">
              <a:buNone/>
            </a:pPr>
            <a:r>
              <a:rPr lang="sk-SK" sz="2000" dirty="0">
                <a:latin typeface="Andalus" pitchFamily="18" charset="-78"/>
                <a:cs typeface="Andalus" pitchFamily="18" charset="-78"/>
              </a:rPr>
              <a:t>Jeho </a:t>
            </a:r>
            <a:r>
              <a:rPr lang="sk-SK" sz="2000" b="1" dirty="0">
                <a:latin typeface="Andalus" pitchFamily="18" charset="-78"/>
                <a:cs typeface="Andalus" pitchFamily="18" charset="-78"/>
              </a:rPr>
              <a:t>uzákonenie spisovnej slovenčiny v roku 1787 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je zavŕšením starších pokusov o slovenský spisovný jazyk – bernolákovčina bola vytvorená z kultúrnej západoslovenčiny so stredoslovenskými prvkami.</a:t>
            </a:r>
          </a:p>
          <a:p>
            <a:pPr marL="0" lvl="0" indent="0" algn="just">
              <a:buNone/>
            </a:pPr>
            <a:endParaRPr lang="sk-SK" sz="2000" b="1" dirty="0" smtClean="0">
              <a:latin typeface="Andalus" pitchFamily="18" charset="-78"/>
              <a:cs typeface="Andalus" pitchFamily="18" charset="-78"/>
            </a:endParaRPr>
          </a:p>
          <a:p>
            <a:pPr lvl="0" algn="just"/>
            <a:endParaRPr lang="sk-SK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743200"/>
            <a:ext cx="1489242" cy="17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4008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sk-SK" sz="2000" b="1" dirty="0" smtClean="0">
                <a:solidFill>
                  <a:srgbClr val="0B5497"/>
                </a:solidFill>
              </a:rPr>
              <a:t>Jazykovedno-kritická rozprava o slovanských písmenách </a:t>
            </a:r>
            <a:r>
              <a:rPr lang="sk-SK" sz="2000" b="1" dirty="0" smtClean="0"/>
              <a:t>– prvý krok ku kodifikácii spisovnej slovenčiny, navrhol fonetický pravopis (uprednostnil zásadu: píš ako počuješ, každá hláska mala svoj znak, mäkkosť a dĺžku bolo treba vždy označiť).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</a:rPr>
              <a:t>Slovenská gramatika (</a:t>
            </a:r>
            <a:r>
              <a:rPr lang="sk-SK" sz="2000" b="1" dirty="0" err="1" smtClean="0">
                <a:solidFill>
                  <a:srgbClr val="0B5497"/>
                </a:solidFill>
              </a:rPr>
              <a:t>Grammatica</a:t>
            </a:r>
            <a:r>
              <a:rPr lang="sk-SK" sz="2000" b="1" dirty="0" smtClean="0">
                <a:solidFill>
                  <a:srgbClr val="0B5497"/>
                </a:solidFill>
              </a:rPr>
              <a:t> </a:t>
            </a:r>
            <a:r>
              <a:rPr lang="sk-SK" sz="2000" b="1" dirty="0" err="1" smtClean="0">
                <a:solidFill>
                  <a:srgbClr val="0B5497"/>
                </a:solidFill>
              </a:rPr>
              <a:t>slavica</a:t>
            </a:r>
            <a:r>
              <a:rPr lang="sk-SK" sz="2000" b="1" dirty="0" smtClean="0">
                <a:solidFill>
                  <a:srgbClr val="0B5497"/>
                </a:solidFill>
              </a:rPr>
              <a:t>) </a:t>
            </a:r>
            <a:r>
              <a:rPr lang="sk-SK" sz="2000" b="1" dirty="0" smtClean="0"/>
              <a:t>– prvý pokus o ucelený pohľad </a:t>
            </a:r>
            <a:r>
              <a:rPr lang="sk-SK" sz="2000" b="1" dirty="0" smtClean="0"/>
              <a:t>na </a:t>
            </a:r>
            <a:r>
              <a:rPr lang="sk-SK" sz="2000" b="1" dirty="0" smtClean="0"/>
              <a:t>gramatiku slovenčiny, učebnica slovenského jazyka pre školy.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</a:rPr>
              <a:t>Etymológia slovanských slov </a:t>
            </a:r>
            <a:r>
              <a:rPr lang="sk-SK" sz="2000" b="1" dirty="0" smtClean="0"/>
              <a:t>– príručka o tvorení slov </a:t>
            </a:r>
            <a:r>
              <a:rPr lang="sk-SK" sz="2000" b="1" i="1" dirty="0" smtClean="0"/>
              <a:t>„ustaľujúca spôsob rozmnožovania slov odvodzovaním a skladaním“.</a:t>
            </a:r>
            <a:endParaRPr lang="sk-SK" sz="2000" b="1" dirty="0" smtClean="0"/>
          </a:p>
          <a:p>
            <a:pPr lvl="0" algn="just"/>
            <a:r>
              <a:rPr lang="sk-SK" sz="2000" b="1" dirty="0" err="1" smtClean="0">
                <a:solidFill>
                  <a:srgbClr val="0B5497"/>
                </a:solidFill>
              </a:rPr>
              <a:t>Slovár</a:t>
            </a:r>
            <a:r>
              <a:rPr lang="sk-SK" sz="2000" b="1" dirty="0" smtClean="0">
                <a:solidFill>
                  <a:srgbClr val="0B5497"/>
                </a:solidFill>
              </a:rPr>
              <a:t> Slovenskí-Česko-</a:t>
            </a:r>
            <a:r>
              <a:rPr lang="sk-SK" sz="2000" b="1" dirty="0" err="1" smtClean="0">
                <a:solidFill>
                  <a:srgbClr val="0B5497"/>
                </a:solidFill>
              </a:rPr>
              <a:t>Laťinsko</a:t>
            </a:r>
            <a:r>
              <a:rPr lang="sk-SK" sz="2000" b="1" dirty="0" smtClean="0">
                <a:solidFill>
                  <a:srgbClr val="0B5497"/>
                </a:solidFill>
              </a:rPr>
              <a:t>-</a:t>
            </a:r>
            <a:r>
              <a:rPr lang="sk-SK" sz="2000" b="1" dirty="0" err="1" smtClean="0">
                <a:solidFill>
                  <a:srgbClr val="0B5497"/>
                </a:solidFill>
              </a:rPr>
              <a:t>Ňemecko-Uherskí</a:t>
            </a:r>
            <a:r>
              <a:rPr lang="sk-SK" sz="2000" b="1" dirty="0" smtClean="0">
                <a:solidFill>
                  <a:srgbClr val="0B5497"/>
                </a:solidFill>
              </a:rPr>
              <a:t> </a:t>
            </a:r>
            <a:r>
              <a:rPr lang="sk-SK" sz="2000" b="1" dirty="0" smtClean="0"/>
              <a:t>– slovník v šiestich zväzkoch, ktorý sa stal normotvornou príručkou slovnej zásoby</a:t>
            </a:r>
            <a:r>
              <a:rPr lang="sk-SK" sz="2000" b="1" dirty="0" smtClean="0"/>
              <a:t>.</a:t>
            </a:r>
          </a:p>
          <a:p>
            <a:pPr marL="0" lvl="0" indent="0" algn="just">
              <a:buNone/>
            </a:pPr>
            <a:endParaRPr lang="sk-SK" sz="2000" b="1" dirty="0" smtClean="0"/>
          </a:p>
          <a:p>
            <a:pPr marL="0" lvl="0" indent="0" algn="just">
              <a:buNone/>
            </a:pPr>
            <a:r>
              <a:rPr lang="sk-SK" sz="2800" b="1" dirty="0" smtClean="0"/>
              <a:t>Jozef Ignác Bajza (1755 – 1836)</a:t>
            </a:r>
            <a:endParaRPr lang="sk-SK" sz="2800" b="1" dirty="0" smtClean="0"/>
          </a:p>
          <a:p>
            <a:pPr lvl="0" algn="just">
              <a:buClr>
                <a:srgbClr val="0BD0D9"/>
              </a:buClr>
            </a:pP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Predstaviteľ </a:t>
            </a:r>
            <a:r>
              <a:rPr lang="sk-SK" sz="2000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osvietenskej prózy</a:t>
            </a:r>
            <a:r>
              <a:rPr lang="sk-SK" sz="2000" b="1" dirty="0">
                <a:solidFill>
                  <a:srgbClr val="0F6FC6">
                    <a:lumMod val="75000"/>
                  </a:srgbClr>
                </a:solidFill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>
              <a:buClr>
                <a:srgbClr val="0BD0D9"/>
              </a:buClr>
            </a:pP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Narodil sa v Predmieri, vyštudoval teológiu vo Viedni a ako katolícky kňaz pôsobil na viacerých miestach. </a:t>
            </a:r>
          </a:p>
          <a:p>
            <a:pPr lvl="0" algn="just">
              <a:buClr>
                <a:srgbClr val="0BD0D9"/>
              </a:buClr>
            </a:pP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Člen Slovenského učeného tovarišstva, kritik </a:t>
            </a:r>
            <a:r>
              <a:rPr lang="sk-SK" sz="2000" b="1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cirkvi.</a:t>
            </a:r>
            <a:endParaRPr lang="sk-SK" sz="2000" b="1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lvl="0" algn="just">
              <a:buClr>
                <a:srgbClr val="0BD0D9"/>
              </a:buClr>
            </a:pP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Dostal sa do sporu s bernolákovcami o prvenstvo pri uvádzaní slovenčiny do literatúry.</a:t>
            </a:r>
          </a:p>
          <a:p>
            <a:pPr marL="0" indent="0">
              <a:buNone/>
            </a:pPr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381000"/>
          </a:xfrm>
        </p:spPr>
        <p:txBody>
          <a:bodyPr>
            <a:noAutofit/>
          </a:bodyPr>
          <a:lstStyle/>
          <a:p>
            <a:pPr algn="ctr"/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René 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mláďenca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príhodi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skúsenosťi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sk-SK" sz="3200" u="sng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sk-SK" sz="2000" b="1" dirty="0" smtClean="0">
                <a:solidFill>
                  <a:srgbClr val="0B5497"/>
                </a:solidFill>
              </a:rPr>
              <a:t>Prvý román v dejinách slovenskej literatúry</a:t>
            </a:r>
            <a:r>
              <a:rPr lang="sk-SK" sz="2000" b="1" dirty="0" smtClean="0"/>
              <a:t>, napísaný západoslovenským nárečím a pravopisom, ktorý sám navrhol. 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</a:rPr>
              <a:t>Opisuje cesty a zážitky Reného </a:t>
            </a:r>
            <a:r>
              <a:rPr lang="sk-SK" sz="2000" b="1" dirty="0" smtClean="0"/>
              <a:t>(</a:t>
            </a:r>
            <a:r>
              <a:rPr lang="sk-SK" sz="2000" b="1" i="1" dirty="0" smtClean="0"/>
              <a:t>René – Znovuzrodený</a:t>
            </a:r>
            <a:r>
              <a:rPr lang="sk-SK" sz="2000" b="1" dirty="0" smtClean="0"/>
              <a:t>), syna bohatého benátskeho kupca, </a:t>
            </a:r>
            <a:r>
              <a:rPr lang="sk-SK" sz="2000" b="1" dirty="0" smtClean="0">
                <a:solidFill>
                  <a:srgbClr val="0B5497"/>
                </a:solidFill>
              </a:rPr>
              <a:t>a jeho učiteľa </a:t>
            </a:r>
            <a:r>
              <a:rPr lang="sk-SK" sz="2000" b="1" dirty="0" err="1" smtClean="0">
                <a:solidFill>
                  <a:srgbClr val="0B5497"/>
                </a:solidFill>
              </a:rPr>
              <a:t>Van</a:t>
            </a:r>
            <a:r>
              <a:rPr lang="sk-SK" sz="2000" b="1" dirty="0" smtClean="0">
                <a:solidFill>
                  <a:srgbClr val="0B5497"/>
                </a:solidFill>
              </a:rPr>
              <a:t> </a:t>
            </a:r>
            <a:r>
              <a:rPr lang="sk-SK" sz="2000" b="1" dirty="0" err="1" smtClean="0">
                <a:solidFill>
                  <a:srgbClr val="0B5497"/>
                </a:solidFill>
              </a:rPr>
              <a:t>Stiphouta</a:t>
            </a:r>
            <a:r>
              <a:rPr lang="sk-SK" sz="2000" b="1" dirty="0" smtClean="0"/>
              <a:t>. </a:t>
            </a:r>
          </a:p>
          <a:p>
            <a:pPr lvl="0" algn="just"/>
            <a:r>
              <a:rPr lang="sk-SK" sz="2000" b="1" dirty="0" smtClean="0"/>
              <a:t>V prvom zväzku cestujú do Tripolisu, kde hľadajú Reného sestru Fatimu. Na mori stroskotajú a dostanú sa do otroctva, kde sa René zamiluje do </a:t>
            </a:r>
            <a:r>
              <a:rPr lang="sk-SK" sz="2000" b="1" dirty="0" err="1" smtClean="0"/>
              <a:t>Hadixy</a:t>
            </a:r>
            <a:r>
              <a:rPr lang="sk-SK" sz="2000" b="1" dirty="0" smtClean="0"/>
              <a:t>, dcéry sultána. Ujdú do Benátok a tam nájdu Fatimu. Táto časť má podobu </a:t>
            </a:r>
            <a:r>
              <a:rPr lang="sk-SK" sz="2000" b="1" dirty="0" smtClean="0">
                <a:solidFill>
                  <a:srgbClr val="0B5497"/>
                </a:solidFill>
              </a:rPr>
              <a:t>dobrodružného románu </a:t>
            </a:r>
            <a:r>
              <a:rPr lang="sk-SK" sz="2000" b="1" dirty="0" smtClean="0"/>
              <a:t>z exotického prostredia orientálneho islamu.</a:t>
            </a:r>
          </a:p>
          <a:p>
            <a:pPr lvl="0" algn="just"/>
            <a:r>
              <a:rPr lang="sk-SK" sz="2000" b="1" dirty="0" smtClean="0"/>
              <a:t>Druhý zväzok má jednoduchšiu kompozíciu </a:t>
            </a:r>
            <a:r>
              <a:rPr lang="sk-SK" sz="2000" b="1" dirty="0" smtClean="0">
                <a:solidFill>
                  <a:srgbClr val="0B5497"/>
                </a:solidFill>
              </a:rPr>
              <a:t>výchovného románu</a:t>
            </a:r>
            <a:r>
              <a:rPr lang="sk-SK" sz="2000" b="1" dirty="0" smtClean="0"/>
              <a:t>, autor je osvietensky vyhraneným spoločenským kritikom. Chronologicky radené udalosti sú pospájané putovaním hlavných postáv po slovenských dedinách. Autor necháva postavy prežívať mnohé príhody, v ktorých sa obnažujú chyby všetkých spoločenských vrstiev od poddaných až po zemepánov</a:t>
            </a:r>
            <a:r>
              <a:rPr lang="sk-SK" sz="2000" b="1" dirty="0" smtClean="0"/>
              <a:t>.</a:t>
            </a:r>
          </a:p>
          <a:p>
            <a:pPr marL="0" lvl="0" indent="0" algn="ctr">
              <a:buNone/>
            </a:pPr>
            <a:r>
              <a:rPr lang="sk-SK" sz="3200" b="1" u="sng" dirty="0">
                <a:solidFill>
                  <a:srgbClr val="0B5497"/>
                </a:solidFill>
                <a:latin typeface="Andalus" pitchFamily="18" charset="-78"/>
                <a:ea typeface="+mj-ea"/>
                <a:cs typeface="Andalus" pitchFamily="18" charset="-78"/>
              </a:rPr>
              <a:t>Slovenské dvojnásobné </a:t>
            </a:r>
            <a:r>
              <a:rPr lang="sk-SK" sz="3200" b="1" u="sng" dirty="0" err="1">
                <a:solidFill>
                  <a:srgbClr val="0B5497"/>
                </a:solidFill>
                <a:latin typeface="Andalus" pitchFamily="18" charset="-78"/>
                <a:ea typeface="+mj-ea"/>
                <a:cs typeface="Andalus" pitchFamily="18" charset="-78"/>
              </a:rPr>
              <a:t>epigrammata</a:t>
            </a:r>
            <a:r>
              <a:rPr lang="sk-SK" sz="3200" b="1" u="sng" dirty="0">
                <a:solidFill>
                  <a:srgbClr val="0B5497"/>
                </a:solidFill>
                <a:latin typeface="Andalus" pitchFamily="18" charset="-78"/>
                <a:ea typeface="+mj-ea"/>
                <a:cs typeface="Andalus" pitchFamily="18" charset="-78"/>
              </a:rPr>
              <a:t> </a:t>
            </a:r>
            <a:endParaRPr lang="sk-SK" sz="3200" b="1" dirty="0" smtClean="0"/>
          </a:p>
          <a:p>
            <a:pPr marL="0" lvl="0" indent="0" algn="just">
              <a:buNone/>
            </a:pPr>
            <a:r>
              <a:rPr lang="sk-SK" sz="2000" b="1" dirty="0"/>
              <a:t>Dvojzväzková kniha epigramov, v ktorej pranieruje ľudské slabosti a chyby ako lakomstvo, hnev, opilstvo a závisť.</a:t>
            </a:r>
          </a:p>
          <a:p>
            <a:pPr marL="0" lvl="0" indent="0" algn="just">
              <a:buNone/>
            </a:pPr>
            <a:endParaRPr lang="sk-SK" sz="2000" b="1" dirty="0" smtClean="0"/>
          </a:p>
          <a:p>
            <a:pPr algn="just"/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Juraj </a:t>
            </a:r>
            <a:r>
              <a:rPr lang="sk-SK" sz="3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Fándly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(1755 -1836) </a:t>
            </a:r>
            <a:endParaRPr lang="sk-SK" sz="3200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Zástupný symbol obsahu 8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6248400" cy="5486400"/>
          </a:xfrm>
        </p:spPr>
        <p:txBody>
          <a:bodyPr>
            <a:normAutofit/>
          </a:bodyPr>
          <a:lstStyle/>
          <a:p>
            <a:pPr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Osvietenský spisovateľ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. 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Narodil sa v Častej pri Trnave a ako polosirota v zložitých podmienkach vyštudoval teológiu. 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Pôsobil v chudobných farnostiach a aj preto </a:t>
            </a:r>
            <a:r>
              <a:rPr lang="sk-SK" sz="20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svoju tvorbu venoval povzneseniu národnej kultúry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Poučoval ľud o tom, ako má prakticky využiť pôdu a prírodné bohatstvo.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Bol nadšeným šíriteľom reforiem Jozefa II.</a:t>
            </a:r>
          </a:p>
          <a:p>
            <a:pPr marL="0" indent="0">
              <a:buNone/>
            </a:pPr>
            <a:endParaRPr lang="sk-SK" sz="2000" b="1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Tvorba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: ľudovýchovné práce pre slovenský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národ</a:t>
            </a:r>
          </a:p>
          <a:p>
            <a:pPr marL="0" indent="0">
              <a:buNone/>
            </a:pPr>
            <a:r>
              <a:rPr lang="sk-SK" sz="2000" b="1" dirty="0">
                <a:latin typeface="Andalus" pitchFamily="18" charset="-78"/>
                <a:cs typeface="Andalus" pitchFamily="18" charset="-78"/>
              </a:rPr>
              <a:t>Piľní </a:t>
            </a:r>
            <a:r>
              <a:rPr lang="sk-SK" sz="2000" b="1" dirty="0" err="1">
                <a:latin typeface="Andalus" pitchFamily="18" charset="-78"/>
                <a:cs typeface="Andalus" pitchFamily="18" charset="-78"/>
              </a:rPr>
              <a:t>domajší</a:t>
            </a:r>
            <a:r>
              <a:rPr lang="sk-SK" sz="2000" b="1" dirty="0">
                <a:latin typeface="Andalus" pitchFamily="18" charset="-78"/>
                <a:cs typeface="Andalus" pitchFamily="18" charset="-78"/>
              </a:rPr>
              <a:t> a poľní hospodár</a:t>
            </a:r>
          </a:p>
          <a:p>
            <a:pPr marL="0" indent="0">
              <a:buNone/>
            </a:pP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Zeľinkár</a:t>
            </a:r>
            <a:endParaRPr lang="sk-SK" sz="2000" b="1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</a:t>
            </a:r>
            <a:r>
              <a:rPr lang="sk-SK" sz="2000" b="1" dirty="0">
                <a:latin typeface="Andalus" pitchFamily="18" charset="-78"/>
                <a:cs typeface="Andalus" pitchFamily="18" charset="-78"/>
              </a:rPr>
              <a:t> úhoroch aj včelách </a:t>
            </a:r>
            <a:r>
              <a:rPr lang="sk-SK" sz="2000" b="1" dirty="0" err="1">
                <a:latin typeface="Andalus" pitchFamily="18" charset="-78"/>
                <a:cs typeface="Andalus" pitchFamily="18" charset="-78"/>
              </a:rPr>
              <a:t>rozmlúváňí</a:t>
            </a:r>
            <a:endParaRPr lang="sk-SK" sz="2000" b="1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Slovenskí </a:t>
            </a:r>
            <a:r>
              <a:rPr lang="sk-SK" sz="2000" b="1" dirty="0">
                <a:latin typeface="Andalus" pitchFamily="18" charset="-78"/>
                <a:cs typeface="Andalus" pitchFamily="18" charset="-78"/>
              </a:rPr>
              <a:t>včelár</a:t>
            </a:r>
          </a:p>
          <a:p>
            <a:pPr marL="0" indent="0">
              <a:buNone/>
            </a:pPr>
            <a:endParaRPr lang="sk-SK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19200"/>
            <a:ext cx="1981200" cy="250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</p:spPr>
        <p:txBody>
          <a:bodyPr>
            <a:noAutofit/>
          </a:bodyPr>
          <a:lstStyle/>
          <a:p>
            <a:pPr algn="ctr"/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Dúverná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zmlúva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medzi 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mňíchom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diáblom</a:t>
            </a:r>
            <a:endParaRPr lang="sk-SK" sz="3200" u="sng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533400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Prvé väčšie dielo napísané v bernolákovčine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, ktoré vysvetľuje a schvaľuje zrušenie meditatívnych reholí Jozefom II. (mnísi upustili od prvotných rehoľných zásad a telesnej práce a stali sa príťažou pre spoločnosť).</a:t>
            </a:r>
          </a:p>
          <a:p>
            <a:pPr lvl="0" algn="just"/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Blahobyt mníchov stavia do kontrastu s biedou a zaostalosťou ľudu. 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Obviňuje mníchov, že udržiavali ľud v nevedomosti a ostro sa stavia proti poverám, odpustkom a falošným zázrakom.</a:t>
            </a:r>
          </a:p>
          <a:p>
            <a:pPr lvl="0" algn="just"/>
            <a:r>
              <a:rPr lang="sk-SK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Kritizuje bohatstvo cirkvi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/>
            <a:r>
              <a:rPr lang="sk-SK" b="1" dirty="0" smtClean="0">
                <a:latin typeface="Andalus" pitchFamily="18" charset="-78"/>
                <a:cs typeface="Andalus" pitchFamily="18" charset="-78"/>
              </a:rPr>
              <a:t>Je to </a:t>
            </a:r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vedecko-satirická rozprava 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napísaná formou dialógu medzi mníchom </a:t>
            </a:r>
            <a:r>
              <a:rPr lang="sk-SK" b="1" dirty="0" err="1" smtClean="0">
                <a:latin typeface="Andalus" pitchFamily="18" charset="-78"/>
                <a:cs typeface="Andalus" pitchFamily="18" charset="-78"/>
              </a:rPr>
              <a:t>Atanaziom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 a uštipačným diablom </a:t>
            </a:r>
            <a:r>
              <a:rPr lang="sk-SK" b="1" dirty="0" err="1" smtClean="0">
                <a:latin typeface="Andalus" pitchFamily="18" charset="-78"/>
                <a:cs typeface="Andalus" pitchFamily="18" charset="-78"/>
              </a:rPr>
              <a:t>Titinillom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 – </a:t>
            </a:r>
            <a:r>
              <a:rPr lang="sk-SK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autor hovorí ústami diabla.</a:t>
            </a:r>
          </a:p>
          <a:p>
            <a:pPr lvl="0" algn="just"/>
            <a:r>
              <a:rPr lang="sk-SK" b="1" dirty="0" smtClean="0">
                <a:latin typeface="Andalus" pitchFamily="18" charset="-78"/>
                <a:cs typeface="Andalus" pitchFamily="18" charset="-78"/>
              </a:rPr>
              <a:t>Dominuje </a:t>
            </a:r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racionalistický </a:t>
            </a:r>
            <a:r>
              <a:rPr lang="sk-SK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didaktizmus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, ktorý je zameraný vysoko intelektuálne, pretože adresátom nebol ľudový čitateľ, ale mladí slovenskí vzdelanci. </a:t>
            </a:r>
          </a:p>
          <a:p>
            <a:pPr lvl="0" algn="just"/>
            <a:r>
              <a:rPr lang="sk-SK" b="1" dirty="0" smtClean="0">
                <a:latin typeface="Andalus" pitchFamily="18" charset="-78"/>
                <a:cs typeface="Andalus" pitchFamily="18" charset="-78"/>
              </a:rPr>
              <a:t>Spis vyvolal veľké pobúrenie vysokých cirkevných kruhov. Cenzúra ho zhabala a autor bol potrestaný cirkevným súdom na dva týždne kláštorného väzenia o chlebe a vode.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Bohuslav </a:t>
            </a:r>
            <a:r>
              <a:rPr lang="sk-SK" sz="3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Tablic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(1769 -1832)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419600" cy="533400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Najvýznamnejší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predstaviteľ osvietenskej poézie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Je známy aj ako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zakladateľ Literárnej spoločnosti banského okolia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>
              <a:lnSpc>
                <a:spcPct val="120000"/>
              </a:lnSpc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Štyri zväzky </a:t>
            </a:r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Poezyí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– každý zväzok obsahuje literárnohistorickú časť a pôvodné i preložené básne. </a:t>
            </a:r>
          </a:p>
          <a:p>
            <a:pPr lvl="0" algn="just">
              <a:lnSpc>
                <a:spcPct val="120000"/>
              </a:lnSpc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V Tablicovej poézii sa začínajú kryštalizovať aj motivické a myšlienkové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prvky vlasteneckej lyriky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lnSpc>
                <a:spcPct val="120000"/>
              </a:lnSpc>
            </a:pPr>
            <a:endParaRPr lang="sk-SK" dirty="0"/>
          </a:p>
        </p:txBody>
      </p:sp>
      <p:pic>
        <p:nvPicPr>
          <p:cNvPr id="1028" name="Picture 4" descr="C:\Users\Tinka\Pictures\tabli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19200"/>
            <a:ext cx="3505200" cy="43434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79</Words>
  <Application>Microsoft Office PowerPoint</Application>
  <PresentationFormat>Prezentácia na obrazovke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Andalus</vt:lpstr>
      <vt:lpstr>Calibri</vt:lpstr>
      <vt:lpstr>Constantia</vt:lpstr>
      <vt:lpstr>Wingdings 2</vt:lpstr>
      <vt:lpstr>Tok</vt:lpstr>
      <vt:lpstr>OSVIETENSKÉ  MYSLENIE  V SLOVENSKEJ   KLASICISTICKEJ  LITERATÚRE</vt:lpstr>
      <vt:lpstr>Prezentácia programu PowerPoint</vt:lpstr>
      <vt:lpstr>Prezentácia programu PowerPoint</vt:lpstr>
      <vt:lpstr>René mláďenca príhodi a skúsenosťi </vt:lpstr>
      <vt:lpstr>Juraj Fándly (1755 -1836) </vt:lpstr>
      <vt:lpstr>Dúverná zmlúva medzi mňíchom a diáblom</vt:lpstr>
      <vt:lpstr>Bohuslav Tablic (1769 -1832)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KLASICIZMUS</dc:title>
  <dc:creator>Tinka</dc:creator>
  <cp:lastModifiedBy>uzivatel</cp:lastModifiedBy>
  <cp:revision>66</cp:revision>
  <dcterms:created xsi:type="dcterms:W3CDTF">2011-11-18T12:12:28Z</dcterms:created>
  <dcterms:modified xsi:type="dcterms:W3CDTF">2022-11-14T22:42:04Z</dcterms:modified>
</cp:coreProperties>
</file>