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6" r:id="rId25"/>
    <p:sldId id="287" r:id="rId26"/>
    <p:sldId id="285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19. 3. 2021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19. 3. 2021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pH?  </a:t>
            </a:r>
          </a:p>
          <a:p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14-3=___ to je pH!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342335"/>
              </p:ext>
            </p:extLst>
          </p:nvPr>
        </p:nvGraphicFramePr>
        <p:xfrm>
          <a:off x="467544" y="2780928"/>
          <a:ext cx="8229600" cy="3037523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Ružovo-fialový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74" y="4066808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5224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551742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34" y="3169603"/>
            <a:ext cx="2493766" cy="32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endParaRPr lang="sk-SK" sz="2800" dirty="0" smtClean="0"/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</a:t>
            </a:r>
            <a:endParaRPr lang="sk-SK" sz="2800" dirty="0" smtClean="0"/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endParaRPr lang="sk-SK" sz="2800" dirty="0" smtClean="0"/>
          </a:p>
          <a:p>
            <a:r>
              <a:rPr lang="sk-SK" sz="2800" dirty="0" smtClean="0"/>
              <a:t>4.pH=2,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-10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.</a:t>
            </a:r>
            <a:r>
              <a:rPr lang="sk-SK" sz="2800" baseline="30000" dirty="0"/>
              <a:t>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46396"/>
              </p:ext>
            </p:extLst>
          </p:nvPr>
        </p:nvGraphicFramePr>
        <p:xfrm>
          <a:off x="611560" y="1412773"/>
          <a:ext cx="7776864" cy="468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</a:t>
            </a:r>
            <a:r>
              <a:rPr lang="sk-SK" sz="2400" dirty="0" smtClean="0"/>
              <a:t>)? 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-34128" y="506567"/>
            <a:ext cx="9198591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002060"/>
                </a:solidFill>
              </a:rPr>
              <a:t>H</a:t>
            </a:r>
            <a:r>
              <a:rPr lang="sk-SK" sz="3600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dirty="0" smtClean="0">
                <a:solidFill>
                  <a:srgbClr val="FF0000"/>
                </a:solidFill>
              </a:rPr>
              <a:t>SO</a:t>
            </a:r>
            <a:r>
              <a:rPr lang="sk-SK" sz="3600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dirty="0">
                <a:solidFill>
                  <a:srgbClr val="002060"/>
                </a:solidFill>
              </a:rPr>
              <a:t>+</a:t>
            </a:r>
            <a:r>
              <a:rPr lang="sk-SK" sz="3600" dirty="0"/>
              <a:t> 2</a:t>
            </a:r>
            <a:r>
              <a:rPr lang="sk-SK" sz="3600" dirty="0" smtClean="0"/>
              <a:t> </a:t>
            </a:r>
            <a:r>
              <a:rPr lang="sk-SK" sz="3600" dirty="0">
                <a:solidFill>
                  <a:srgbClr val="FF0000"/>
                </a:solidFill>
              </a:rPr>
              <a:t>K</a:t>
            </a:r>
            <a:r>
              <a:rPr lang="sk-SK" sz="3600" dirty="0">
                <a:solidFill>
                  <a:srgbClr val="002060"/>
                </a:solidFill>
              </a:rPr>
              <a:t>OH</a:t>
            </a:r>
            <a:r>
              <a:rPr lang="sk-SK" sz="3600" dirty="0"/>
              <a:t> </a:t>
            </a:r>
            <a:r>
              <a:rPr lang="sk-SK" sz="3600" dirty="0" smtClean="0">
                <a:solidFill>
                  <a:srgbClr val="002060"/>
                </a:solidFill>
              </a:rPr>
              <a:t>–&gt;</a:t>
            </a:r>
            <a:r>
              <a:rPr lang="sk-SK" sz="3600" dirty="0" smtClean="0"/>
              <a:t>  K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SO</a:t>
            </a:r>
            <a:r>
              <a:rPr lang="sk-SK" sz="3600" baseline="-25000" dirty="0" smtClean="0"/>
              <a:t>4</a:t>
            </a:r>
            <a:r>
              <a:rPr lang="sk-SK" sz="3600" dirty="0" smtClean="0">
                <a:solidFill>
                  <a:srgbClr val="002060"/>
                </a:solidFill>
              </a:rPr>
              <a:t>+ </a:t>
            </a:r>
            <a:r>
              <a:rPr lang="sk-SK" sz="3600" dirty="0" smtClean="0"/>
              <a:t>2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</a:t>
            </a:r>
          </a:p>
          <a:p>
            <a:pPr algn="ctr"/>
            <a:r>
              <a:rPr lang="sk-SK" sz="3600" dirty="0" smtClean="0"/>
              <a:t>1: 2:1:2</a:t>
            </a:r>
            <a:endParaRPr lang="sk-SK" sz="36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  <a:endParaRPr lang="sk-SK" sz="2000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- rozklad </a:t>
            </a:r>
            <a:r>
              <a:rPr lang="sk-SK" sz="2000" dirty="0">
                <a:solidFill>
                  <a:schemeClr val="tx1"/>
                </a:solidFill>
              </a:rPr>
              <a:t>s</a:t>
            </a:r>
            <a:r>
              <a:rPr lang="sk-SK" sz="2000" dirty="0" smtClean="0">
                <a:solidFill>
                  <a:schemeClr val="tx1"/>
                </a:solidFill>
              </a:rPr>
              <a:t>oli vodou</a:t>
            </a:r>
            <a:endParaRPr lang="sk-SK" sz="2000" dirty="0" smtClean="0">
              <a:solidFill>
                <a:schemeClr val="tx1"/>
              </a:solidFill>
            </a:endParaRP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POZOR</a:t>
            </a:r>
            <a:r>
              <a:rPr lang="sk-SK" sz="2400" dirty="0">
                <a:solidFill>
                  <a:srgbClr val="FF0000"/>
                </a:solidFill>
              </a:rPr>
              <a:t>! Hydrolýze nepodliehajú katióny silných zásad a anióny silných </a:t>
            </a:r>
            <a:r>
              <a:rPr lang="sk-SK" sz="2400" dirty="0" smtClean="0">
                <a:solidFill>
                  <a:srgbClr val="FF0000"/>
                </a:solidFill>
              </a:rPr>
              <a:t>kyselín! 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</a:t>
            </a:r>
            <a:r>
              <a:rPr lang="sk-SK" sz="2400" dirty="0" smtClean="0">
                <a:solidFill>
                  <a:schemeClr val="tx1"/>
                </a:solidFill>
              </a:rPr>
              <a:t>kyseliny</a:t>
            </a:r>
            <a:r>
              <a:rPr lang="sk-SK" sz="2400" dirty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</a:rPr>
              <a:t>(má časť z K a časť zo Z)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</a:t>
            </a:r>
            <a:r>
              <a:rPr lang="sk-SK" sz="2000" b="1" dirty="0" smtClean="0"/>
              <a:t>__neutrálne____________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1610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endParaRPr lang="sk-SK" sz="3600" b="1" baseline="30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/>
            <a:endParaRPr lang="sk-SK" sz="3600" b="1" baseline="30000" dirty="0">
              <a:latin typeface="Times New Roman"/>
              <a:cs typeface="Times New Roman"/>
            </a:endParaRPr>
          </a:p>
          <a:p>
            <a:pPr algn="ctr"/>
            <a:r>
              <a:rPr lang="sk-SK" sz="2000" b="1" dirty="0" smtClean="0"/>
              <a:t>_octan amónny____</a:t>
            </a:r>
          </a:p>
          <a:p>
            <a:pPr algn="ctr"/>
            <a:r>
              <a:rPr lang="sk-SK" sz="2000" b="1" dirty="0"/>
              <a:t>-</a:t>
            </a:r>
            <a:r>
              <a:rPr lang="sk-SK" sz="2000" b="1" dirty="0" smtClean="0"/>
              <a:t>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err="1" smtClean="0"/>
              <a:t>bude</a:t>
            </a:r>
            <a:r>
              <a:rPr lang="sk-SK" sz="2000" b="1" dirty="0" err="1" smtClean="0"/>
              <a:t>___neutrálne</a:t>
            </a:r>
            <a:r>
              <a:rPr lang="sk-SK" sz="2000" b="1" dirty="0" smtClean="0"/>
              <a:t>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863202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57654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r>
              <a:rPr lang="sk-SK" sz="2000" b="1" dirty="0" smtClean="0"/>
              <a:t>Dusičnan amónny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</a:t>
            </a:r>
            <a:r>
              <a:rPr lang="sk-SK" sz="2000" b="1" dirty="0" smtClean="0"/>
              <a:t>__kyslé____________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err="1" smtClean="0"/>
              <a:t>bude</a:t>
            </a:r>
            <a:r>
              <a:rPr lang="sk-SK" sz="2000" b="1" dirty="0" err="1" smtClean="0"/>
              <a:t>:__zásadité</a:t>
            </a:r>
            <a:r>
              <a:rPr lang="sk-SK" sz="2000" b="1" dirty="0" smtClean="0"/>
              <a:t>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65382" y="5661248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</a:t>
            </a:r>
            <a:r>
              <a:rPr lang="sk-SK" sz="2400" i="1" dirty="0" smtClean="0"/>
              <a:t>KYSLÝ/ZÁSADITÝ/NEUTRÁLNY</a:t>
            </a:r>
          </a:p>
          <a:p>
            <a:pPr algn="just"/>
            <a:r>
              <a:rPr lang="sk-SK" sz="2000" b="1" dirty="0" smtClean="0"/>
              <a:t>a)  NaHCO</a:t>
            </a:r>
            <a:r>
              <a:rPr lang="sk-SK" sz="2000" b="1" baseline="-25000" dirty="0" smtClean="0"/>
              <a:t>3 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  d) CH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COONH</a:t>
            </a:r>
            <a:r>
              <a:rPr lang="sk-SK" sz="2000" b="1" baseline="-25000" dirty="0" smtClean="0"/>
              <a:t>4</a:t>
            </a:r>
            <a:r>
              <a:rPr lang="sk-SK" sz="2000" baseline="-25000" dirty="0" smtClean="0"/>
              <a:t>       </a:t>
            </a:r>
            <a:r>
              <a:rPr lang="sk-SK" sz="2000" b="1" dirty="0" smtClean="0"/>
              <a:t>e)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</a:t>
            </a:r>
            <a:endParaRPr lang="sk-SK" sz="2000" baseline="-25000" dirty="0" smtClean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6409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lphaLcParenR"/>
            </a:pPr>
            <a:r>
              <a:rPr lang="sk-SK" sz="3600" b="1" dirty="0" smtClean="0"/>
              <a:t>NaHCO</a:t>
            </a:r>
            <a:r>
              <a:rPr lang="sk-SK" sz="3600" b="1" baseline="-25000" dirty="0" smtClean="0"/>
              <a:t>3 </a:t>
            </a:r>
            <a:r>
              <a:rPr lang="sk-SK" sz="2400" b="1" dirty="0" smtClean="0"/>
              <a:t>    </a:t>
            </a:r>
          </a:p>
          <a:p>
            <a:pPr marL="742950" indent="-742950">
              <a:buAutoNum type="alphaLcParenR"/>
            </a:pPr>
            <a:r>
              <a:rPr lang="sk-SK" sz="3600" dirty="0" err="1" smtClean="0"/>
              <a:t>NaCl</a:t>
            </a:r>
            <a:r>
              <a:rPr lang="sk-SK" sz="3600" dirty="0" smtClean="0"/>
              <a:t>   </a:t>
            </a:r>
          </a:p>
          <a:p>
            <a:pPr marL="742950" indent="-742950">
              <a:buAutoNum type="alphaLcParenR"/>
            </a:pPr>
            <a:r>
              <a:rPr lang="sk-SK" sz="3600" b="1" dirty="0" smtClean="0"/>
              <a:t>NH</a:t>
            </a:r>
            <a:r>
              <a:rPr lang="sk-SK" sz="3600" b="1" baseline="-25000" dirty="0" smtClean="0"/>
              <a:t>4</a:t>
            </a:r>
            <a:r>
              <a:rPr lang="sk-SK" sz="3600" b="1" dirty="0" smtClean="0"/>
              <a:t>Cl</a:t>
            </a:r>
            <a:endParaRPr lang="sk-SK" sz="3200" dirty="0" smtClean="0"/>
          </a:p>
          <a:p>
            <a:r>
              <a:rPr lang="sk-SK" sz="3600" dirty="0" smtClean="0"/>
              <a:t>d)</a:t>
            </a:r>
            <a:r>
              <a:rPr lang="sk-SK" sz="3600" b="1" dirty="0"/>
              <a:t> </a:t>
            </a:r>
            <a:r>
              <a:rPr lang="sk-SK" sz="3600" b="1" dirty="0" smtClean="0">
                <a:solidFill>
                  <a:schemeClr val="bg1"/>
                </a:solidFill>
              </a:rPr>
              <a:t>CH</a:t>
            </a:r>
            <a:r>
              <a:rPr lang="sk-SK" sz="3600" b="1" baseline="-25000" dirty="0" smtClean="0">
                <a:solidFill>
                  <a:schemeClr val="bg1"/>
                </a:solidFill>
              </a:rPr>
              <a:t>3</a:t>
            </a:r>
            <a:r>
              <a:rPr lang="sk-SK" sz="3600" b="1" dirty="0" smtClean="0">
                <a:solidFill>
                  <a:schemeClr val="bg1"/>
                </a:solidFill>
              </a:rPr>
              <a:t>COO</a:t>
            </a:r>
            <a:r>
              <a:rPr lang="sk-SK" sz="3600" b="1" dirty="0" smtClean="0"/>
              <a:t>NH</a:t>
            </a:r>
            <a:r>
              <a:rPr lang="sk-SK" sz="3600" b="1" baseline="-25000" dirty="0" smtClean="0"/>
              <a:t>4</a:t>
            </a:r>
            <a:endParaRPr lang="sk-SK" sz="3600" dirty="0" smtClean="0"/>
          </a:p>
          <a:p>
            <a:r>
              <a:rPr lang="sk-SK" sz="3600" dirty="0" smtClean="0"/>
              <a:t>e) </a:t>
            </a:r>
            <a:r>
              <a:rPr lang="sk-SK" sz="3600" b="1" dirty="0" smtClean="0">
                <a:solidFill>
                  <a:schemeClr val="bg1"/>
                </a:solidFill>
              </a:rPr>
              <a:t>Na</a:t>
            </a:r>
            <a:r>
              <a:rPr lang="sk-SK" sz="3600" b="1" baseline="-25000" dirty="0" smtClean="0">
                <a:solidFill>
                  <a:schemeClr val="bg1"/>
                </a:solidFill>
              </a:rPr>
              <a:t>2</a:t>
            </a:r>
            <a:r>
              <a:rPr lang="sk-SK" sz="3600" b="1" dirty="0" smtClean="0"/>
              <a:t>CO</a:t>
            </a:r>
            <a:r>
              <a:rPr lang="sk-SK" sz="3600" b="1" baseline="-25000" dirty="0" smtClean="0"/>
              <a:t>3</a:t>
            </a:r>
            <a:endParaRPr lang="sk-SK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467544" y="4389906"/>
            <a:ext cx="8392076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>
                <a:solidFill>
                  <a:srgbClr val="002060"/>
                </a:solidFill>
              </a:rPr>
              <a:t>] = </a:t>
            </a:r>
            <a:r>
              <a:rPr lang="sk-SK" sz="4000" b="1" dirty="0" smtClean="0">
                <a:solidFill>
                  <a:srgbClr val="002060"/>
                </a:solidFill>
              </a:rPr>
              <a:t>1.10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</a:p>
          <a:p>
            <a:endParaRPr lang="sk-SK" sz="2400" b="1" u="sng" baseline="30000" dirty="0" smtClean="0">
              <a:solidFill>
                <a:schemeClr val="bg1"/>
              </a:solidFill>
            </a:endParaRPr>
          </a:p>
          <a:p>
            <a:endParaRPr lang="sk-SK" sz="2400" b="1" u="sng" baseline="30000" dirty="0">
              <a:solidFill>
                <a:schemeClr val="bg1"/>
              </a:solidFill>
            </a:endParaRPr>
          </a:p>
          <a:p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  KYSLÝ  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8 </a:t>
            </a:r>
            <a:r>
              <a:rPr lang="sk-SK" sz="2400" b="1" baseline="30000" dirty="0" smtClean="0"/>
              <a:t>_ZÁSADITÝ___________________________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1110</TotalTime>
  <Words>1110</Words>
  <Application>Microsoft Office PowerPoint</Application>
  <PresentationFormat>Prezentácia na obrazovke (4:3)</PresentationFormat>
  <Paragraphs>279</Paragraphs>
  <Slides>27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9" baseType="lpstr"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spravca</cp:lastModifiedBy>
  <cp:revision>102</cp:revision>
  <dcterms:created xsi:type="dcterms:W3CDTF">2010-05-20T08:28:48Z</dcterms:created>
  <dcterms:modified xsi:type="dcterms:W3CDTF">2021-03-19T10:03:40Z</dcterms:modified>
</cp:coreProperties>
</file>