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7" r:id="rId8"/>
    <p:sldId id="264" r:id="rId9"/>
    <p:sldId id="265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718" autoAdjust="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AAD7A-7A0A-4441-91F3-F35FEBCE4D54}" type="datetimeFigureOut">
              <a:rPr lang="sk-SK" smtClean="0"/>
              <a:pPr/>
              <a:t>6. 12. 2021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D2113-B58C-4991-97BC-EEDDD777966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378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587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142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8535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925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9373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5731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556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3273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965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6. 12. 2021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6. 12. 2021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6. 12. 2021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6. 12. 2021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6. 12. 2021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6. 12. 2021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6. 12. 2021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6. 12. 2021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6. 12. 2021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6. 12. 2021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6. 12. 2021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4D7CF2-F7F1-4860-BF7C-CA50CE5C98FB}" type="datetimeFigureOut">
              <a:rPr lang="sk-SK" smtClean="0"/>
              <a:pPr/>
              <a:t>6. 12. 2021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http://www.sklenarstvi.hostservis.cz/data/images/80_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717032"/>
            <a:ext cx="3508003" cy="2631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2352" y="764704"/>
            <a:ext cx="7851648" cy="1828800"/>
          </a:xfrm>
        </p:spPr>
        <p:txBody>
          <a:bodyPr/>
          <a:lstStyle/>
          <a:p>
            <a:pPr algn="l"/>
            <a:r>
              <a:rPr lang="sk-SK" b="0" i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p-prvky</a:t>
            </a:r>
            <a:r>
              <a:rPr lang="sk-SK" b="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Kremík</a:t>
            </a:r>
            <a:endParaRPr lang="sk-SK" b="0" i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4" name="Picture 2" descr="Zdroj: http://www.fyzikavpokusech.info/wp-content/uploads/2009/03/kremi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17032"/>
            <a:ext cx="5013659" cy="28921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Podnadpis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Kremík - Si </a:t>
            </a:r>
            <a:endParaRPr lang="sk-SK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2468880"/>
            <a:ext cx="8229600" cy="4389120"/>
          </a:xfrm>
        </p:spPr>
        <p:txBody>
          <a:bodyPr>
            <a:normAutofit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nachádza sa v 3. perióde v IV.A skupine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elektrónová konfigurácia: </a:t>
            </a:r>
            <a:r>
              <a:rPr lang="sk-SK" sz="2400" b="1" baseline="-25000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Si: 3s</a:t>
            </a:r>
            <a:r>
              <a:rPr lang="sk-SK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 3p</a:t>
            </a:r>
            <a:r>
              <a:rPr lang="sk-SK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Druhý najrozšírenejší prvok na Zemi (</a:t>
            </a:r>
            <a:r>
              <a:rPr lang="sk-SK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OSiAl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V prírode sa nachádza ako kremeň SiO2, vo forme kremičitanov ( granát), a vo forme hlinitokremičitanov (živec, sľuda)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u="sng" dirty="0" smtClean="0"/>
              <a:t>Využitie kremíka :</a:t>
            </a:r>
            <a:endParaRPr lang="sk-SK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polovodič,polokov</a:t>
            </a: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v elektrotechnickom priemysle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v slnečných batériách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v hutníctve na výrobu zliatin 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na zvýšenie tvrdosti a pevnosti ocele.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u="sng" dirty="0" smtClean="0"/>
              <a:t> Výroba Si :</a:t>
            </a:r>
            <a:endParaRPr lang="sk-SK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redukciou oxidu kremičitého ,karbidom vápenatým alebo uhlíkom v elektrických peciach</a:t>
            </a:r>
          </a:p>
          <a:p>
            <a:endParaRPr lang="sk-SK" dirty="0" smtClean="0"/>
          </a:p>
          <a:p>
            <a:pPr algn="ctr">
              <a:buNone/>
            </a:pPr>
            <a:r>
              <a:rPr lang="it-IT" b="1" dirty="0" smtClean="0"/>
              <a:t>SiO</a:t>
            </a:r>
            <a:r>
              <a:rPr lang="it-IT" b="1" baseline="-25000" dirty="0" smtClean="0"/>
              <a:t>2</a:t>
            </a:r>
            <a:r>
              <a:rPr lang="it-IT" b="1" dirty="0" smtClean="0"/>
              <a:t> + CaC</a:t>
            </a:r>
            <a:r>
              <a:rPr lang="it-IT" b="1" baseline="-25000" dirty="0" smtClean="0"/>
              <a:t>2</a:t>
            </a:r>
            <a:r>
              <a:rPr lang="it-IT" b="1" dirty="0" smtClean="0"/>
              <a:t>→ Si + Ca + 2CO</a:t>
            </a:r>
          </a:p>
          <a:p>
            <a:pPr algn="ctr">
              <a:buNone/>
            </a:pPr>
            <a:r>
              <a:rPr lang="it-IT" b="1" dirty="0" smtClean="0"/>
              <a:t>SiO</a:t>
            </a:r>
            <a:r>
              <a:rPr lang="it-IT" b="1" baseline="-25000" dirty="0" smtClean="0"/>
              <a:t>2 </a:t>
            </a:r>
            <a:r>
              <a:rPr lang="it-IT" b="1" dirty="0" smtClean="0"/>
              <a:t>+ 2C → Si + 2CO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u="sng" dirty="0" smtClean="0"/>
              <a:t>Zlúčeniny Si:</a:t>
            </a:r>
            <a:endParaRPr lang="sk-SK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127848"/>
          </a:xfrm>
        </p:spPr>
        <p:txBody>
          <a:bodyPr>
            <a:normAutofit/>
          </a:bodyPr>
          <a:lstStyle/>
          <a:p>
            <a:r>
              <a:rPr lang="sk-SK" b="1" dirty="0" err="1" smtClean="0"/>
              <a:t>Silicidy</a:t>
            </a:r>
            <a:r>
              <a:rPr lang="sk-SK" dirty="0" smtClean="0"/>
              <a:t> – Si + kov  Li</a:t>
            </a:r>
            <a:r>
              <a:rPr lang="sk-SK" baseline="-25000" dirty="0" smtClean="0"/>
              <a:t>3</a:t>
            </a:r>
            <a:r>
              <a:rPr lang="sk-SK" dirty="0" smtClean="0"/>
              <a:t>Si, CaSi</a:t>
            </a:r>
            <a:r>
              <a:rPr lang="sk-SK" baseline="-25000" dirty="0" smtClean="0"/>
              <a:t>2</a:t>
            </a:r>
            <a:r>
              <a:rPr lang="sk-SK" dirty="0" smtClean="0"/>
              <a:t>.</a:t>
            </a:r>
          </a:p>
          <a:p>
            <a:r>
              <a:rPr lang="sk-SK" b="1" dirty="0" err="1" smtClean="0"/>
              <a:t>Silány</a:t>
            </a:r>
            <a:r>
              <a:rPr lang="sk-SK" b="1" dirty="0" smtClean="0"/>
              <a:t> </a:t>
            </a:r>
            <a:r>
              <a:rPr lang="sk-SK" dirty="0" smtClean="0"/>
              <a:t> - Si + vodík </a:t>
            </a:r>
          </a:p>
          <a:p>
            <a:pPr>
              <a:buNone/>
            </a:pPr>
            <a:r>
              <a:rPr lang="sk-SK" dirty="0" smtClean="0"/>
              <a:t>                   veľmi reaktívne, samozápalné, redukčné vlastnosti:</a:t>
            </a:r>
          </a:p>
          <a:p>
            <a:r>
              <a:rPr lang="sk-SK" dirty="0" err="1" smtClean="0"/>
              <a:t>Monosilán</a:t>
            </a:r>
            <a:r>
              <a:rPr lang="sk-SK" dirty="0" smtClean="0"/>
              <a:t> – SiH</a:t>
            </a:r>
            <a:r>
              <a:rPr lang="sk-SK" baseline="-25000" dirty="0" smtClean="0"/>
              <a:t>4</a:t>
            </a:r>
            <a:endParaRPr lang="sk-SK" dirty="0" smtClean="0"/>
          </a:p>
          <a:p>
            <a:r>
              <a:rPr lang="sk-SK" dirty="0" err="1" smtClean="0"/>
              <a:t>Disilán</a:t>
            </a:r>
            <a:r>
              <a:rPr lang="sk-SK" dirty="0" smtClean="0"/>
              <a:t> – Si</a:t>
            </a:r>
            <a:r>
              <a:rPr lang="sk-SK" baseline="-25000" dirty="0" smtClean="0"/>
              <a:t>2</a:t>
            </a:r>
            <a:r>
              <a:rPr lang="sk-SK" dirty="0" smtClean="0"/>
              <a:t>H</a:t>
            </a:r>
            <a:r>
              <a:rPr lang="sk-SK" baseline="-25000" dirty="0" smtClean="0"/>
              <a:t>6</a:t>
            </a:r>
            <a:endParaRPr lang="sk-SK" dirty="0" smtClean="0"/>
          </a:p>
          <a:p>
            <a:r>
              <a:rPr lang="sk-SK" dirty="0" err="1" smtClean="0"/>
              <a:t>Trisilán</a:t>
            </a:r>
            <a:r>
              <a:rPr lang="sk-SK" dirty="0" smtClean="0"/>
              <a:t> – Si</a:t>
            </a:r>
            <a:r>
              <a:rPr lang="sk-SK" baseline="-25000" dirty="0" smtClean="0"/>
              <a:t>3</a:t>
            </a:r>
            <a:r>
              <a:rPr lang="sk-SK" dirty="0" smtClean="0"/>
              <a:t>H</a:t>
            </a:r>
            <a:r>
              <a:rPr lang="sk-SK" baseline="-25000" dirty="0" smtClean="0"/>
              <a:t>8 </a:t>
            </a:r>
            <a:r>
              <a:rPr lang="sk-SK" sz="2800" dirty="0" smtClean="0"/>
              <a:t> - </a:t>
            </a:r>
            <a:r>
              <a:rPr lang="sk-SK" sz="2000" dirty="0" smtClean="0"/>
              <a:t>kvapalina</a:t>
            </a:r>
          </a:p>
          <a:p>
            <a:pPr>
              <a:buNone/>
            </a:pPr>
            <a:r>
              <a:rPr lang="sk-SK" sz="2400" dirty="0" smtClean="0"/>
              <a:t>Ostatné  sú tuhé látky</a:t>
            </a:r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4" name="Pravá zložená zátvorka 3"/>
          <p:cNvSpPr/>
          <p:nvPr/>
        </p:nvSpPr>
        <p:spPr>
          <a:xfrm>
            <a:off x="3347864" y="3140968"/>
            <a:ext cx="288032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3923928" y="3212976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plyny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87624" y="764704"/>
            <a:ext cx="7056784" cy="60932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b="1" dirty="0" err="1" smtClean="0"/>
              <a:t>Halogenidy</a:t>
            </a:r>
            <a:r>
              <a:rPr lang="sk-SK" sz="2400" b="1" dirty="0" smtClean="0"/>
              <a:t> - </a:t>
            </a:r>
            <a:r>
              <a:rPr lang="sk-SK" sz="2400" dirty="0" smtClean="0"/>
              <a:t>SiF</a:t>
            </a:r>
            <a:r>
              <a:rPr lang="sk-SK" sz="2400" baseline="-25000" dirty="0" smtClean="0"/>
              <a:t>4</a:t>
            </a:r>
            <a:r>
              <a:rPr lang="sk-SK" sz="2400" dirty="0" smtClean="0"/>
              <a:t> – fluorid kremičitý </a:t>
            </a:r>
          </a:p>
          <a:p>
            <a:pPr>
              <a:buNone/>
            </a:pPr>
            <a:r>
              <a:rPr lang="sk-SK" sz="2400" b="1" dirty="0" smtClean="0"/>
              <a:t>Oxidy </a:t>
            </a:r>
            <a:r>
              <a:rPr lang="sk-SK" sz="2400" dirty="0" smtClean="0"/>
              <a:t>– SiO</a:t>
            </a:r>
            <a:r>
              <a:rPr lang="sk-SK" sz="2000" dirty="0" smtClean="0"/>
              <a:t>2 – tuhá látka </a:t>
            </a:r>
          </a:p>
          <a:p>
            <a:pPr>
              <a:buNone/>
            </a:pPr>
            <a:r>
              <a:rPr lang="sk-SK" sz="2000" dirty="0" smtClean="0"/>
              <a:t>               - vysušený SiO</a:t>
            </a:r>
            <a:r>
              <a:rPr lang="sk-SK" sz="1600" dirty="0" smtClean="0"/>
              <a:t>2 </a:t>
            </a:r>
            <a:r>
              <a:rPr lang="sk-SK" sz="2000" dirty="0" smtClean="0"/>
              <a:t>=</a:t>
            </a:r>
            <a:r>
              <a:rPr lang="sk-SK" sz="2000" dirty="0" err="1" smtClean="0"/>
              <a:t>silikagél</a:t>
            </a:r>
            <a:r>
              <a:rPr lang="sk-SK" sz="2000" dirty="0" smtClean="0"/>
              <a:t> (viaže na seba vlhkosť)</a:t>
            </a:r>
            <a:endParaRPr lang="sk-SK" sz="2400" dirty="0" smtClean="0"/>
          </a:p>
          <a:p>
            <a:pPr>
              <a:buNone/>
            </a:pPr>
            <a:r>
              <a:rPr lang="sk-SK" sz="2400" b="1" dirty="0" smtClean="0"/>
              <a:t>Kyseliny </a:t>
            </a:r>
          </a:p>
          <a:p>
            <a:pPr>
              <a:buNone/>
            </a:pPr>
            <a:r>
              <a:rPr lang="sk-SK" sz="2400" b="1" dirty="0" smtClean="0"/>
              <a:t>Kremičitany</a:t>
            </a:r>
          </a:p>
          <a:p>
            <a:pPr>
              <a:buNone/>
            </a:pPr>
            <a:r>
              <a:rPr lang="sk-SK" sz="2400" b="1" dirty="0" smtClean="0"/>
              <a:t>Silikóny = </a:t>
            </a:r>
            <a:r>
              <a:rPr lang="sk-SK" sz="2400" dirty="0" smtClean="0"/>
              <a:t>kremík + uhľovodíkový zvyšok(R) </a:t>
            </a:r>
            <a:endParaRPr lang="sk-SK" sz="2400" b="1" dirty="0" smtClean="0"/>
          </a:p>
        </p:txBody>
      </p:sp>
      <p:sp>
        <p:nvSpPr>
          <p:cNvPr id="10246" name="AutoShape 6" descr="data:image/jpeg;base64,/9j/4AAQSkZJRgABAQAAAQABAAD/2wCEAAkGBxMTEhUUExQWFRUXGBoZGBgXGRwYGRoYGx0aHhgaGBcfHSggGBwlHRgaITEiJSkrLy4uHB8zODMsNygtLisBCgoKDg0OGxAQGywlICQsLCwsNzQsLCwsLC8sLzQsLCwsLCwsLCwsLDQsLCwsLDQsLCwsLCwsLDQsLCwsLCwsLP/AABEIAKcBLwMBIgACEQEDEQH/xAAbAAACAwEBAQAAAAAAAAAAAAAABAIDBQYHAf/EAD0QAAEDAgQDBgQFAwMDBQAAAAEAAhEDIQQSMUFRYYEFInGRofAGE7HBBzJC0eEUYvFScqIjgpIVJDNDo//EABkBAAMBAQEAAAAAAAAAAAAAAAACAwQBBf/EAC8RAAICAQQBAQUIAwEAAAAAAAABAhEDBBIhMUEiE1FhgfAFFDJxkaGx4VLB0UL/2gAMAwEAAhEDEQA/APcUIQgAQhCABCEIAEIQgAQhCABCEIAEIQgAQhCABCEIAEIQgAQhCABCEIAEIQgAQhCABV067XEgOaS38wBBInSRsuO+Pu2CxzKLHlp1dlcWm+gkcpMeCT+AaEYl7mmGFhDm3uZbf1PqpPL6tqKrH6bZ0fxb8Q/0jGkNDnvPdB0gRmJ8wOqv+HPiCni2EsBa5sZmnadIO4sfJcZ+J+MzV6VKI+W0uJ45yLAcsnqud7F7Vq4aoH0z/ubs4cCPcKEtQ45GvBaODdjvye2IS/Z+LbVpsqN0e0OHKdimFsTsyPgEIQgAQhCABCEIAEIQgAQhCABCEIAEIQgAQhCABCEIAEIQgAQhCABCEIAELK7U+IsNhyRUqgOEEtF3X0sF5n8Y/Ebq2JzUqpFKnHyi0lt4Bc6LGZJHgFDLnjjXvK48Lmz1XGdqUaT2MqVGtdUJDAd418NRrxV1WvDHOYA8tDrA6uH6Z2M2XiePx9TEP+bWdmcWgcBA0sNNUx2J25Wws/JMBxktPeDj1uD4LN9/ju5XBp+5Pbw+Tq8Z+ILX4Vxpn5OIloyOhxue8aZIh8CdrcFs/BvxOMU0sqZW1m6gH87bd8DrBH7ryfF995eQBLiYaIDZJsBJsAY12V2AxTqFRlRhAewyJuNxfkQSOqnj1U9yb/L+xp6eO2l9fA94UK1UNaXOMNaCSeAFyVwHZX4iOyk16QcdjS7vQtc4+c9Fi9rfGeJrNfTPy2sqWhoOYN4B2a/ORe+i1vVY9tpmdaae6mjI7Zxr8RiH1OJMddB0EDom+zO3K+Ff/wBMjhDhLXcZGus6ELPpAgyNvqqB3TfXmvNeV9o3rGq5NLtLtCrianzKxBcAAIAAAuYHnvKWDOfVRpvtCkXXS775G21werdk41mH7OpVXzlbTBtqZ0A53XM9ofiHVP8A8VJrBxecx8hAHqkPiHtQOw+EoAgtZSZUqXtmyjK0+EknouMZjHPdAAhzob14+Auts80vwxfS5MsMMa3SXb4PZvgjtt2KoE1DNRjocQAJBu0wNNx0XRLi/wANsEWtq1BIY4hrRxyzf1jzXaLXhbcE2ZcySm0gQhCqSBCEIAEIQgAQhCABCEIAEIQgAQhL1MdTa8MLgHHQfS642l2dSb6GFF7gASSABck2AG5JXOYj40w7cQKN3CcpeNM3CNwNzyKU/FCo8YRoa4tDqga8D9QyuMHlIUpZ4qLkuaKRwyclF8Wb/ZvbuHruLaVVr3DYWPiAfzDmLLP+Me2n4amz5dnvJGYiQANeU3HqvKfhzEhuJouB0qM9SB9CV6L+JFRhZRpn87nOc3wY2Xeh9Fl+8ynhk+mjR7CMMsV2mKYD4oxVWtRj5fy8zW1GgRIdZzsxNo1gRput341xzmYKo6k6C6G5gdATBg8dpXnXZ1QH5jD/AKZHiCJHUKv+tqf09aiHHKDJGxykQRwmBcbxsSs8dXJRknyXlp4uSa4o6z8Le0qjm1KD35m0w0sm5AJMieGltl2PanadLDsNSq4NbtxJ4NGpK8NwGMq0vyVHUy4Q4sJFuFlJxJMueXXnvEm5Nzfiqw1eyFVyTnpt078E+2KpfVfUv33OdJ3JdJHKAdPBZtZuYi2l1pVHy2NjCUFOCN5Ft+ixzyNS5NUcaceC2mbBp6clF4I120UnUXGIjwGvvwXxtUEQdtFKSbdopF0qYGra6vZhi8iLep/b1VeHo5iBEk6DmtLAVMhBAHUJoXYskqEa1NzSYjmqdXDnbw4rVxVEDMXGCWvMc7ZfMlZWGdLglfpZT8Q2RaFHtADOAOHncx6Ip3dB3d91EEGpfSAOO37lM5HCAaAvgBKk+l3omZG2itd3f3XE0c28iL2viLQdYUcOwNcTw08Tr6W6lO13AA+Hrt6pCjUvyEmePsobklSOva3bPcvhepTOFpfKMtyjxzfqB5zK1VzH4cYYswNOf1FzuhMD6Lp17+F3ji/geJlVTf5ghCFQmCEIQAIQhAAhCEACEIQBS3FMLzTDgXgSWzcBXLgMJXyYhjwY+bUzOn+5zRt4813OLxTKbcz3Bo96DdZdPqVlUm+KNGbA8bSXNly8/wDiHGCpXe1ugMEzIMAae9k98Z/E4Yz5dF3ecAXPH6Qdh/cfRcjg6kNzHxP7LHrdTCT9nHx9UadLglFb2Z/bFIUalMj9RO8x+VpjhZ5XSfHfaj6z8NR0pvpsq8y506+AnzK4vt7FueQ7YaDhp76LXd2iKwo2g0aIpyYuZOUjkAQL81m31jkl5+v9mjbc034PrcDRpUSWNlwaXB2ri5pbBnYTsItKv/EftXPjW5TIpNa0RpJ7zz5HL0TQYAIFregE++ixO2MMX1RAkfLExqXXu47Wi6lhyunF+f8AQ04W014PtGoG1Jmxj1EJau8h7r2Ijp/kKt7ogHUWI4R/hDjnIjUpWh0yuBHn9lFhvG6edhmwPfVQbhsoM7ERzF0SmkNHH4Fm1E7gaUjnB9+ZStekRJix0TPZ5kEcD9gl3NPcd2r8JbgKJe4NbqfZPTVWY6gBUc2JDSQDvA0Piq6By1DHCR5jgo16pzEkyeJ1PiqKcdteRXF38Bdr48UwzEHLqk3G5VrWmLJFaDsZrslgcTMkCN9z5W+iUbaI6+Ccw2GJbfQGQOcGV9OBMA6W0SSk0i+NpCVJ118p/mK+sZfz9+qrae+SOJ8tlZLkzt8DTHwqaj5kwpFNYWl3XPN4MDgJ3P0SST8DRaFa1AQ0ZiZALtB3uAubDWTxNlRiqcAgCIHsK2rVBcY0kho5BW06gzMc5uYBzZHFgcM3mJHVMpeCssXp3HtXYuG+VQpU92U2jqAJ9U6vEMV2q+tVdVc4h5MiDoP05eQiOi9c+G8Y+rhqVSoIc5t+dyAeoAPVe5gzqb2pdHhZsDgtzfZpoVYxDc+TMM8Zss3y6THCVYtJnBCEIAEIQgDnPir4idhnMa1gcXXJPDSAOMwtH/1qk2lTq1HBmcAgb7TA1MSsj4/wWegDwJHRw+q5ag818G1xnNReQ7/bU7w9ZHRebm1GTFOdc8cfX6m7DhhkjG+Oefr9D0ytiWNYajnAMAmdoWfT7ap1qFV9M/lDgQ614MTyK8+x3azzQpUQ4w3MCJs64LOuo6haPYmMaMJiGNMvbUph+0NdEX3mHGOBCSP2g8kqiuNrb/Oh3o1Bc93+1mdjmF4LGkflAE7mSQJ2JygdQuj7apkMHfJdT+XRYdi6BncR5n/suuVxrspIHFo/4CfUrX7af8qlQpSZDC8yZOZ4LQ4k6uEv1XmSlthJLz9fz/BspuUfr69xzJmpVL3DuAnKCbuO3pcqzFU/+mToQR1mNt5knojDOkyR3Wj04dTbrzU+0XjJfUwTy1t74qTtUkWMd42I81ZhamW3OfJRoguKtoYI5nF2jZnxGyulUaZJu3ZqHEANPEj6yEYHFAG52m9gQLW46EdCkWMLv7ZgSdBzPK/ot/4vZhy2h/T1GuDafynAfmhv5SR1d5pNilGTuqKx4aTXf7HJY2vme50QHGfNTwQ708Pv/EqljCYTWHZDSeK7OSUaQkYu7ZY10u8SncUAHQOAn6/cpTCs73hdWkzmPu6mm7tjv4FGOZDI3n0hGHoFrc3G8clPEMDiBrAgc9h9PVWOdJceDbfZOl6RW+RemSX9I6SramGmTMH3qo5fUx5ewm2M7rjrayWcoxHimzJFPvQeP+U7RIu7ht76BQfTufd9f2UQdBzHv1VGtyVEl6WbWDc0QXkDnHnZTxFVrmubAuRbnABIOo05apX5whocJHHccCP2+i+mmA0mZ0ykbyRrwsdCkU3XQzihGrhSJIuOG4/dJUqQ8lqmpdVVqYdcWJ9fEKykqJ0L1K1iOPvonaNGGxJuLrMqggwQtjDPlgJ13+6606OxdcmXUwRB8JB6W+yvbhR8s22ceoBP7JvGG4PG58Ygn/yDlH5ndA0F1NqmVeRyVMSwFKn8xgrHKyQHEXhtr2XXfGHbfyMbhjSePl02NOVpkAOJkW4sDeniuNxp73hA8gAqGkyHawZvwC0RzSS2r4MzSxxbt/E7v4fxTT2viXPe25c1skCXAhrQ3iYmy9DXhrMSfn0qzhb+o+Y8N5OJLRPhxXteBxbatNtRn5XCRx8DzGi9PSZd1r5mHV41GmvyL0IQthjKMbWyU3OsIBieO3qquycV8yk1x10PiPcpL4oxLW08pE5tOUR+65XE1H5HNDnNnWCQIP8AkjqsObUvHlrxRpx4d8PmPfGnxEwtFCnFSfzkXywRAGxJXNdm9qNpis135ajMoA/1Bwy+GpHkkHgt298F8pMLpm0X03Xn58297zfixKK2kcW6DzFwqMES17iCRNzOhOjZG8BPswv6pvpHDh91RVbBIKxwltVGqUdzsuwRDqzM2mfM7wm/on/iXEfMq1CP0uy9G903/wBwPql+yqOWakAwDlzXEtkkkAiRb/OiWDHTEmHAAnjEkk8bkpZep0EVT3FIMQOGyjVzOOWJJdPTvHoIKnWw5aAeNxzGkxtopAloNrk3P2Tvjk4lfBfQwzWttfW+hLtjybMCOHNU5j+QDxjfcrRwBaYzS3W4Olret/BfQ0CYEE3Ki3Ipa69wi/DnfyS2IpQ2RPBbJaGjSTE+KyaU1jGgnbYSlUWPvSED78E8+i0MEzIg8vYWg7sinJF9rzfTyS+Lod56eTpcE41J8imHIvz18LK0U+6TtKuwmHAyN/U/0vZW4huVp5gHyMfZDbo7Ud1GWyqfmiLQI9E00SHTewaOgDUpRtVkjiek/wArUB7tTkQf/wBGC3/ktCTdEHwUtpA3Hj+5X2o60c01SILRH6beUKjtOBpy9QZ9VknBznRojNRiL1GS8t0ESfCApt7Nd3CXNBeMzAdYnu/+W3mvpaSJm9QgDw0nzWjhsMDkBvAgCb5WjTNqO75K8ZctfL/pKapJ/MzmUcwImLc9eCZqMhsjTQzxTj6AY5wbcAy3mw3E/wDaR6pLEskiD3SZjnzPGLf5TJc0Tu+RdzQdV8aBHJNjC5iQJJNttpKUZQc17mvBteAZ8iDe11dQoXdZHFUQQTsIlTwwhtz/ACdlFw2EjjPjb7qL4MTx+x/ddpS6DlFz4c3WC2bHcePGZ80s06c/urK7jAIEggZvfUqpj4E7hs34i/2XHGzqYs+XOO8k+V9OCue6GAAaiJ9EqZEEag+avq1YmIgz0mJ/bzQk0wdUVCIvoDPvyXrnwOB/RUiHF05jcRBLnSI5G3RePuMHwH+F6P8Ah12u57RhxThlJhLnk3Li6QANhBPktmje3JXwMuqVwv4nbKrEYljBL3Bs6SdfAblWrh+3agNQuIeRJa5sHTTM3L3jeLEHULfmy7FwYccNzHO3e1WVmw1pLWm9QgiOQEbkAXIWPUMnkl2sGYAOc5pu3PJcJmW30uLADdTxtQ0mSBvA5T/heRqpuTdno4YJUkQxOGa6+4ggx5jwKzDZ2g8ALJuniXmxNjrAC+1KY4HTclYo7WjVTXZ8ZTAEzGh/5fX+Ev2jQu3LqRvzWpgsOSOIsL/VOYrDMDRyMzF9x99Fzzfg5vrg5/G1w2mGt0sP+1pknq4f8SrME3M0SIEwfCf5B6J6vhmBpicpsJ3EmFDD4ZrWmJgxJPl0/kLkladDxlQm/D94REDU8xt47q92FikHyDmcQQLxr+bgTBtwWpQoC2bUzP7+KMXgg0X11vPC1tJ1TOvIm4yGxlIgQAZ6e4TGHYHN/uyyCdJsI98FFsix3jbXh9U9h4YwztAgc9PuupHJSM/takGtsbut092WV2VAiRF+oAs3/kQtPtCg9xJc4HaBsOH7qinQbsO9aPHYR4lcSpcjp2M1Xd89PoEviv1cxbyWkOyHgy4iIGhuDA0tBjilMdhS3W9ot1VFjpWxFNN8GQK5a/NMEG3nP1TZ7zQDcc9jxHv6KqrSaOel/raE7SwbzTkNNhPCY+u640qO35Mh7YceH33j0KM1j0+sj1U8Q0yLQdx4FRw1IuDhIGUFxJ4D73TcqqOqn2MsqBrQRxE+Q+5KpxJL3DmR9rqp7pgJqm6SNjHjBI/gJYqufJ1ljwM7Y0ZEdLDr+66bBYd2WjUuS14EakiJIjjYBco3NMD3xWu2o+AQ9wIneDfguxUYJWTyXLonjqwElggE93iBeB4fwkcOG54JDBc3mxjSyaw9EnugZnEAAbi4ueHBQq0IdDhff35J7S9QqXgjSflNjA5JbG1gXCJkAX23P3TdWgCAW2I4LIr05JBmf2VozTVC7ebLHtmSNuY47cT4JZx8oU6L4JbFrXnT95+ytp0xfgEje3orFX2QoVwAQdmnzIgeRcD0SxaS0gA6AW6qdbuiN3X6cfPN5L7QOkdfv913FyuQyUnwKjCEwASTzEdAvtETOfXh9oWpRYZDiDlvfbgPUqvG4UTmmDx5c1fZwQcjNdTgT7C7v8LCP/cAa/8ATn/nsuExBBBvdp0vf/H3XX/hM4mpXOV2XK0Zv0yCbTuYv7CtgVZERzu4M9IqPABJ0Ak9F5L2122TVc1+eznBpz2LSTYwSCCCIO0L0jt2k6pTLA4NaYzEzdvDle265PE/DVCpJB1cbwdTOgJvrqB9F3VZ4qW33EtPDizBwnaZJF4gyDvtEnQ6awt2vWpPZ3tDEjhp1sbdEvS+FGMAJzGTYlrgTpYtOuh8+UqeKwLAA1si0EEOggTsc2548OZOPLlg1/TNUI8lX9LTAc5rnd0cQfsvhe06+iVo1mANAe4AWM52tEHgJA10iDxN046gXQfm0tBqIMRqSAPXRZ0k31+xobaNejTyNkXMaHj7+nNFIBw7w119+ay2Yxo7r3NJmC5hNzYaiCDEaRsptqm4YczZFvGDAJ2IM6ugyNLB5bSSTJ45sgCNdAPH91bgcPl/Na0xCtGOBsGCRMHw4H3ZFLFZnd61tIjl+yScV7zquuj5THfbtDhPMbhaHatK9on9lj9o9oMZWYwiziBI1mSNN+6JO4AJ2Wz85rxOYEETmJA0tvppdNCNxoWXDTMl+CzQd2nXj9tb9VN+BJ3vFhO/7p+rUY1roezugmAZ9RZZmGxpJ1B8IXdiXDBSb5QgxhBIcIP3n9vomsHhJId7nj4p/wCSHCSSOManr4qDQAYFgpqDjyNKdrguYyDJPnwWd2gzMSNNh00+iYdiJeBcjSwv7mPJV1KZtPPb7p8r9KoSHDMSjTLncIWqCc2QH+23T+VCm2TMXAv/ACrKIiTwn1mPVRbvoq2LdpYa7XWmATzEmPQJOj2Y00y6bzoD9v3Wo9uYusYiBHGICodhxAuJN4+xRb6Hi6Rz1WkQSR4wrcHTLnZZg/wn8dgcomeHkVf2D2ZneMzsgguLjsBz081SEXLhdhKaStlVLBWF7jXgP5WuwtaLj3z/AGVGLiJkRpGxPHmEhisTDSRd0kyb9Tx4odsmbFIkjKwX4C+u5CK+DMNDrvgucdddB5AHryV/YOK+WC4gHNsTByxIA4kn6KFbESSTq4z75K0lFQ97JJy3CFSgdAFVjMHIEmDHqtQxHNLVhpb3P+FKLbY7kc1iaZY6Dr9vZUadbuniTbofuFvdpUw+dNPXisFtIkxw02vyVtt9nVIaLGFxOuUNbPhrHCTmPG6+4mmDJBvMAcQZursHSytMai9/UeX0VNZhNm23b4cPBUiknQjZDDEukEzym1vraV8x1QtY7LBIgDca3Sb6VSm4G3G11bLnXJEDbRXXRJmVUY8jK1rnOP5Wi5cZsBzJ+q9h+CuxDg8Iyk5xc+73/wClr3Xc1n9oPnc7rzj4bok47DzcfMnjoCfSAV7ItOmiuWZ9RLpFVakDtJGnKdUo/AD/AEg6C/D2FoIVMmCM3bIxm49HP4/AtJ71NrtCGlsjne99NreCzq3ZDAYDZ/tcRlJJ0jQwLZY4cQuxUSwLFl+z93MZF4apo4mjgyHFrgZiT3j9OPeHO6Zf2Za0Axu0G55naZ9V1X9O3NmgTETyQ+iCFNfZ80ux3q7fRxY7NuC+mwkOMOBytABsSDLSTabfWRVU7Lqh80nPAJMjZoJmzW97xEei6+vgATpI4T6cx+w5qin2XG5uIJtwjYSffFSlgnHiSHWoXZxjmYlgLX/LqEbiS79Xdygti/GDrqjC46sXAGnIkFrhIkd2BldeQS68xZdTieyy5+ZrhldBNocDa9hc8rbjml39iyXEE5r7Q2bHjex9FGndJFlmi1yYAxDHueajaRdmBGd0ttwmYOW2moPFXPxtMANqOczcCMzZ3+W4DSe9fitfCYYVJE3a97XCcpLQbRGsSDrwS2M7FqX70OkNm/eGx14kjoOMp0m1Yb43TEzQbVaRTkNMEGDfdoM309UhhqLm1JeC0ATB1Ji1thzKYxdI5nBxdDAAMx/uDQA0mDmDhf1hWYl+Z2dsyBlMgkiLAkyQTE78PFLtsopeC6jiZBE/z7KhUrDjeQD9AkaWZga/OHB0GGjQ2tPIiDe3BfMTlfkE5TOZxtc7Ak2ICGm+w2o32AASYAHkq672vFtvUewsGpi3n808tI6XiPCPBWYXGWbbvai8zESNOGqs6aojsa5H8up46+/FRdQzCCDxEcl8fUALm9QDrB0t426KRxQBaM0kgGIuJkD1ao+zV8jJvwVNqAGOF+nFXup2ne3lw+iR7SrQA9hBOdjY/wBQe4NJH+2ZIVDu2oMFhF9SABYxMkgQdr77rixWPY+7C5h3pO8aL7XwzT3RMDhYaeasZWDnhotwngLSV8ZU7xaTBbx8JA6rqxOuBXPkVrYYjYXMa30mY1jmkauEcXBhGsXHDXVbeIEACL6XslX0Cfyugx59feiVpxlQylaLnP36dF8pSffBKGpeXEeGnimadVobx8Ot0tMGhpzXNgnRwsQl3klpGkRfaw49AoU8cHAtnL0taNeESvuLI+U7K4Ta2509f5VoquhGigVuETZK1WyR1+yMLJmQbefCforWj/Met08V5B8cC7rH1VbCZPvVWVqUanrMqNMcSN/fmnpnOCVMzrxHrY/RMY/BU8mcRMqHZrQagbz/AJV/bcUmGRYS6f7QCfKy0Qj6WyMn6qM74RpfMx9ETdpe+3BoI6iSF64vP/wp7Kd8t2Le0g1RlpSf/rtJLYtLhxuADvf0Ba8MaiZc0rkCEIViQIQhAAhCEACEIQAIQhAEDSEzAkaGF9yBSQl2R9yO2xWt2ex0SN598Fn4r4dY+e8RJnblNzxj1K2kKUtNil2h45px6Zz7/h1rWQwNJBkSAAbgkTFpj1Sz/h85S2oA6S490FsAkQ0FpBsLTO07ldShSlooPq0UWpmjhanw+Wghr3tB1aSC12shoexwZ+Y8dNN0lU7LGUA6tnKZgN1zHLyGYab2Xo6pdhWEhxY0kaGBN9bqctHKuJFI6peUeduwtfu5X0XhvdzEd6LwTHdJsLCBrxtQa1QEgspkkxLqeoAGxeXbg258V6TUwNM6t8pH0VFbsik4EEGDzn0MhTeky+K+vkUjqoebODoEtJFQvaQY7pY1saAyYcbcdOKgaOHccxa/MdS4gkgSLySQLu0jUcl2j/h2mJLdTe4EdYCqxfYJIGQNzdBvOuQ73SewzR/8/wADe3xt9nH068HOJc0kzHeaDDR3hHIEFKve0Oa5z3NaR3iGuDSY7sPaIAiRr+q0QJ63D/DOUNbk1bc90hu+XNIeROkDyTFX4eMW31AJ4RxjyS+zyf4sb2uP/I5BmJa7/ptxAD2CO8zLIEQSTIJjUxflKrqVDlqZq1J2W472UW1G3TqurxHw28sixMQM8OMwYJcZMab+qza3waYddwmZgNynNxbEkgiQZ4a6IcJPuL/QFkj4aOe7Von5RFUsbJAYWuJc4EG3d4gW36XEcJjW2aM4BygZobfckk66WJ+q1u0vhc5BBL3NOYAwCS28SGt/0xBNpTvZHwo+A5zIEAwTfMPT6boWPdxQ3tIpXZn0qbMxs6MuYvaMzNQSSZlthsIvySLqdRtYimRUbc63cD3oBj80Tpm0Gi6mv2IWbZSd9+QB0MW4rGPYpcWtJyGHEFriCILBO9yHTt9wbdroN6lyZVLH5T3xsASOHH3HgmsTVcYBMAifGd09SwdZrgHfLeDZxLRcbT3rwOt97qHa3Y9UQ6k0EAzkDrQYzZQRF4mPHkqqHvJuS8GcHEETca+qlisULjQj1neJ125pYsqh2VlKoyfzZmEZrhxObcTuOAGwWe6hXJNptpfjvEb+KGmlSOxabtm7gGBjw8uGmkk+W3qui7NwbMTWc1zM9ENGYOBLXSIywdtLciuAFGrIlkWmQCNNr6eMr1T4HwJpYRpdOeoTUdJk978vk0NCtghK6fRLPKKVrs3MPQaxrWMaGtaAGtAgADQAKxCFuMIIQhAAhCEACEIQAIQhAAhCEACEIQAIQhAAhCEACEIQAIQhAAhCEACEIQAIQhAAhCEAfCEpW7Npu2yni2AfpYIQllFS7R1Sa6J4bAsZOVok6k3JjS6nVwzXCCAvqF2l0FszavYFN2rndNfNWUuwqLdiTxJ98UISrHBdIZzk/JbS7Iot0b5k/ROgRYIQmSS6Fbb7PqEIXTh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48" name="AutoShape 8" descr="data:image/jpeg;base64,/9j/4AAQSkZJRgABAQAAAQABAAD/2wCEAAkGBxMTEhUUExQWFRUXGBoZGBgXGRwYGRoYGx0aHhgaGBcfHSggGBwlHRgaITEiJSkrLy4uHB8zODMsNygtLisBCgoKDg0OGxAQGywlICQsLCwsNzQsLCwsLC8sLzQsLCwsLCwsLCwsLDQsLCwsLDQsLCwsLCwsLDQsLCwsLCwsLP/AABEIAKcBLwMBIgACEQEDEQH/xAAbAAACAwEBAQAAAAAAAAAAAAAABAIDBQYHAf/EAD0QAAEDAgQDBgQFAwMDBQAAAAEAAhEDIQQSMUFRYYEFInGRofAGE7HBBzJC0eEUYvFScqIjgpIVJDNDo//EABkBAAMBAQEAAAAAAAAAAAAAAAACAwQBBf/EAC8RAAICAQQBAQUIAwEAAAAAAAABAhEDBBIhMUEiE1FhgfAFFDJxkaGx4VLB0UL/2gAMAwEAAhEDEQA/APcUIQgAQhCABCEIAEIQgAQhCABCEIAEIQgAQhCABCEIAEIQgAQhCABCEIAEIQgAQhCABV067XEgOaS38wBBInSRsuO+Pu2CxzKLHlp1dlcWm+gkcpMeCT+AaEYl7mmGFhDm3uZbf1PqpPL6tqKrH6bZ0fxb8Q/0jGkNDnvPdB0gRmJ8wOqv+HPiCni2EsBa5sZmnadIO4sfJcZ+J+MzV6VKI+W0uJ45yLAcsnqud7F7Vq4aoH0z/ubs4cCPcKEtQ45GvBaODdjvye2IS/Z+LbVpsqN0e0OHKdimFsTsyPgEIQgAQhCABCEIAEIQgAQhCABCEIAEIQgAQhCABCEIAEIQgAQhCABCEIAELK7U+IsNhyRUqgOEEtF3X0sF5n8Y/Ebq2JzUqpFKnHyi0lt4Bc6LGZJHgFDLnjjXvK48Lmz1XGdqUaT2MqVGtdUJDAd418NRrxV1WvDHOYA8tDrA6uH6Z2M2XiePx9TEP+bWdmcWgcBA0sNNUx2J25Wws/JMBxktPeDj1uD4LN9/ju5XBp+5Pbw+Tq8Z+ILX4Vxpn5OIloyOhxue8aZIh8CdrcFs/BvxOMU0sqZW1m6gH87bd8DrBH7ryfF995eQBLiYaIDZJsBJsAY12V2AxTqFRlRhAewyJuNxfkQSOqnj1U9yb/L+xp6eO2l9fA94UK1UNaXOMNaCSeAFyVwHZX4iOyk16QcdjS7vQtc4+c9Fi9rfGeJrNfTPy2sqWhoOYN4B2a/ORe+i1vVY9tpmdaae6mjI7Zxr8RiH1OJMddB0EDom+zO3K+Ff/wBMjhDhLXcZGus6ELPpAgyNvqqB3TfXmvNeV9o3rGq5NLtLtCrianzKxBcAAIAAAuYHnvKWDOfVRpvtCkXXS775G21werdk41mH7OpVXzlbTBtqZ0A53XM9ofiHVP8A8VJrBxecx8hAHqkPiHtQOw+EoAgtZSZUqXtmyjK0+EknouMZjHPdAAhzob14+Auts80vwxfS5MsMMa3SXb4PZvgjtt2KoE1DNRjocQAJBu0wNNx0XRLi/wANsEWtq1BIY4hrRxyzf1jzXaLXhbcE2ZcySm0gQhCqSBCEIAEIQgAQhCABCEIAEIQgAQhL1MdTa8MLgHHQfS642l2dSb6GFF7gASSABck2AG5JXOYj40w7cQKN3CcpeNM3CNwNzyKU/FCo8YRoa4tDqga8D9QyuMHlIUpZ4qLkuaKRwyclF8Wb/ZvbuHruLaVVr3DYWPiAfzDmLLP+Me2n4amz5dnvJGYiQANeU3HqvKfhzEhuJouB0qM9SB9CV6L+JFRhZRpn87nOc3wY2Xeh9Fl+8ynhk+mjR7CMMsV2mKYD4oxVWtRj5fy8zW1GgRIdZzsxNo1gRput341xzmYKo6k6C6G5gdATBg8dpXnXZ1QH5jD/AKZHiCJHUKv+tqf09aiHHKDJGxykQRwmBcbxsSs8dXJRknyXlp4uSa4o6z8Le0qjm1KD35m0w0sm5AJMieGltl2PanadLDsNSq4NbtxJ4NGpK8NwGMq0vyVHUy4Q4sJFuFlJxJMueXXnvEm5Nzfiqw1eyFVyTnpt078E+2KpfVfUv33OdJ3JdJHKAdPBZtZuYi2l1pVHy2NjCUFOCN5Ft+ixzyNS5NUcaceC2mbBp6clF4I120UnUXGIjwGvvwXxtUEQdtFKSbdopF0qYGra6vZhi8iLep/b1VeHo5iBEk6DmtLAVMhBAHUJoXYskqEa1NzSYjmqdXDnbw4rVxVEDMXGCWvMc7ZfMlZWGdLglfpZT8Q2RaFHtADOAOHncx6Ip3dB3d91EEGpfSAOO37lM5HCAaAvgBKk+l3omZG2itd3f3XE0c28iL2viLQdYUcOwNcTw08Tr6W6lO13AA+Hrt6pCjUvyEmePsobklSOva3bPcvhepTOFpfKMtyjxzfqB5zK1VzH4cYYswNOf1FzuhMD6Lp17+F3ji/geJlVTf5ghCFQmCEIQAIQhAAhCEACEIQBS3FMLzTDgXgSWzcBXLgMJXyYhjwY+bUzOn+5zRt4813OLxTKbcz3Bo96DdZdPqVlUm+KNGbA8bSXNly8/wDiHGCpXe1ugMEzIMAae9k98Z/E4Yz5dF3ecAXPH6Qdh/cfRcjg6kNzHxP7LHrdTCT9nHx9UadLglFb2Z/bFIUalMj9RO8x+VpjhZ5XSfHfaj6z8NR0pvpsq8y506+AnzK4vt7FueQ7YaDhp76LXd2iKwo2g0aIpyYuZOUjkAQL81m31jkl5+v9mjbc034PrcDRpUSWNlwaXB2ri5pbBnYTsItKv/EftXPjW5TIpNa0RpJ7zz5HL0TQYAIFregE++ixO2MMX1RAkfLExqXXu47Wi6lhyunF+f8AQ04W014PtGoG1Jmxj1EJau8h7r2Ijp/kKt7ogHUWI4R/hDjnIjUpWh0yuBHn9lFhvG6edhmwPfVQbhsoM7ERzF0SmkNHH4Fm1E7gaUjnB9+ZStekRJix0TPZ5kEcD9gl3NPcd2r8JbgKJe4NbqfZPTVWY6gBUc2JDSQDvA0Piq6By1DHCR5jgo16pzEkyeJ1PiqKcdteRXF38Bdr48UwzEHLqk3G5VrWmLJFaDsZrslgcTMkCN9z5W+iUbaI6+Ccw2GJbfQGQOcGV9OBMA6W0SSk0i+NpCVJ118p/mK+sZfz9+qrae+SOJ8tlZLkzt8DTHwqaj5kwpFNYWl3XPN4MDgJ3P0SST8DRaFa1AQ0ZiZALtB3uAubDWTxNlRiqcAgCIHsK2rVBcY0kho5BW06gzMc5uYBzZHFgcM3mJHVMpeCssXp3HtXYuG+VQpU92U2jqAJ9U6vEMV2q+tVdVc4h5MiDoP05eQiOi9c+G8Y+rhqVSoIc5t+dyAeoAPVe5gzqb2pdHhZsDgtzfZpoVYxDc+TMM8Zss3y6THCVYtJnBCEIAEIQgDnPir4idhnMa1gcXXJPDSAOMwtH/1qk2lTq1HBmcAgb7TA1MSsj4/wWegDwJHRw+q5ag818G1xnNReQ7/bU7w9ZHRebm1GTFOdc8cfX6m7DhhkjG+Oefr9D0ytiWNYajnAMAmdoWfT7ap1qFV9M/lDgQ614MTyK8+x3azzQpUQ4w3MCJs64LOuo6haPYmMaMJiGNMvbUph+0NdEX3mHGOBCSP2g8kqiuNrb/Oh3o1Bc93+1mdjmF4LGkflAE7mSQJ2JygdQuj7apkMHfJdT+XRYdi6BncR5n/suuVxrspIHFo/4CfUrX7af8qlQpSZDC8yZOZ4LQ4k6uEv1XmSlthJLz9fz/BspuUfr69xzJmpVL3DuAnKCbuO3pcqzFU/+mToQR1mNt5knojDOkyR3Wj04dTbrzU+0XjJfUwTy1t74qTtUkWMd42I81ZhamW3OfJRoguKtoYI5nF2jZnxGyulUaZJu3ZqHEANPEj6yEYHFAG52m9gQLW46EdCkWMLv7ZgSdBzPK/ot/4vZhy2h/T1GuDafynAfmhv5SR1d5pNilGTuqKx4aTXf7HJY2vme50QHGfNTwQ708Pv/EqljCYTWHZDSeK7OSUaQkYu7ZY10u8SncUAHQOAn6/cpTCs73hdWkzmPu6mm7tjv4FGOZDI3n0hGHoFrc3G8clPEMDiBrAgc9h9PVWOdJceDbfZOl6RW+RemSX9I6SramGmTMH3qo5fUx5ewm2M7rjrayWcoxHimzJFPvQeP+U7RIu7ht76BQfTufd9f2UQdBzHv1VGtyVEl6WbWDc0QXkDnHnZTxFVrmubAuRbnABIOo05apX5whocJHHccCP2+i+mmA0mZ0ykbyRrwsdCkU3XQzihGrhSJIuOG4/dJUqQ8lqmpdVVqYdcWJ9fEKykqJ0L1K1iOPvonaNGGxJuLrMqggwQtjDPlgJ13+6606OxdcmXUwRB8JB6W+yvbhR8s22ceoBP7JvGG4PG58Ygn/yDlH5ndA0F1NqmVeRyVMSwFKn8xgrHKyQHEXhtr2XXfGHbfyMbhjSePl02NOVpkAOJkW4sDeniuNxp73hA8gAqGkyHawZvwC0RzSS2r4MzSxxbt/E7v4fxTT2viXPe25c1skCXAhrQ3iYmy9DXhrMSfn0qzhb+o+Y8N5OJLRPhxXteBxbatNtRn5XCRx8DzGi9PSZd1r5mHV41GmvyL0IQthjKMbWyU3OsIBieO3qquycV8yk1x10PiPcpL4oxLW08pE5tOUR+65XE1H5HNDnNnWCQIP8AkjqsObUvHlrxRpx4d8PmPfGnxEwtFCnFSfzkXywRAGxJXNdm9qNpis135ajMoA/1Bwy+GpHkkHgt298F8pMLpm0X03Xn58297zfixKK2kcW6DzFwqMES17iCRNzOhOjZG8BPswv6pvpHDh91RVbBIKxwltVGqUdzsuwRDqzM2mfM7wm/on/iXEfMq1CP0uy9G903/wBwPql+yqOWakAwDlzXEtkkkAiRb/OiWDHTEmHAAnjEkk8bkpZep0EVT3FIMQOGyjVzOOWJJdPTvHoIKnWw5aAeNxzGkxtopAloNrk3P2Tvjk4lfBfQwzWttfW+hLtjybMCOHNU5j+QDxjfcrRwBaYzS3W4Olret/BfQ0CYEE3Ki3Ipa69wi/DnfyS2IpQ2RPBbJaGjSTE+KyaU1jGgnbYSlUWPvSED78E8+i0MEzIg8vYWg7sinJF9rzfTyS+Lod56eTpcE41J8imHIvz18LK0U+6TtKuwmHAyN/U/0vZW4huVp5gHyMfZDbo7Ud1GWyqfmiLQI9E00SHTewaOgDUpRtVkjiek/wArUB7tTkQf/wBGC3/ktCTdEHwUtpA3Hj+5X2o60c01SILRH6beUKjtOBpy9QZ9VknBznRojNRiL1GS8t0ESfCApt7Nd3CXNBeMzAdYnu/+W3mvpaSJm9QgDw0nzWjhsMDkBvAgCb5WjTNqO75K8ZctfL/pKapJ/MzmUcwImLc9eCZqMhsjTQzxTj6AY5wbcAy3mw3E/wDaR6pLEskiD3SZjnzPGLf5TJc0Tu+RdzQdV8aBHJNjC5iQJJNttpKUZQc17mvBteAZ8iDe11dQoXdZHFUQQTsIlTwwhtz/ACdlFw2EjjPjb7qL4MTx+x/ddpS6DlFz4c3WC2bHcePGZ80s06c/urK7jAIEggZvfUqpj4E7hs34i/2XHGzqYs+XOO8k+V9OCue6GAAaiJ9EqZEEag+avq1YmIgz0mJ/bzQk0wdUVCIvoDPvyXrnwOB/RUiHF05jcRBLnSI5G3RePuMHwH+F6P8Ah12u57RhxThlJhLnk3Li6QANhBPktmje3JXwMuqVwv4nbKrEYljBL3Bs6SdfAblWrh+3agNQuIeRJa5sHTTM3L3jeLEHULfmy7FwYccNzHO3e1WVmw1pLWm9QgiOQEbkAXIWPUMnkl2sGYAOc5pu3PJcJmW30uLADdTxtQ0mSBvA5T/heRqpuTdno4YJUkQxOGa6+4ggx5jwKzDZ2g8ALJuniXmxNjrAC+1KY4HTclYo7WjVTXZ8ZTAEzGh/5fX+Ev2jQu3LqRvzWpgsOSOIsL/VOYrDMDRyMzF9x99Fzzfg5vrg5/G1w2mGt0sP+1pknq4f8SrME3M0SIEwfCf5B6J6vhmBpicpsJ3EmFDD4ZrWmJgxJPl0/kLkladDxlQm/D94REDU8xt47q92FikHyDmcQQLxr+bgTBtwWpQoC2bUzP7+KMXgg0X11vPC1tJ1TOvIm4yGxlIgQAZ6e4TGHYHN/uyyCdJsI98FFsix3jbXh9U9h4YwztAgc9PuupHJSM/takGtsbut092WV2VAiRF+oAs3/kQtPtCg9xJc4HaBsOH7qinQbsO9aPHYR4lcSpcjp2M1Xd89PoEviv1cxbyWkOyHgy4iIGhuDA0tBjilMdhS3W9ot1VFjpWxFNN8GQK5a/NMEG3nP1TZ7zQDcc9jxHv6KqrSaOel/raE7SwbzTkNNhPCY+u640qO35Mh7YceH33j0KM1j0+sj1U8Q0yLQdx4FRw1IuDhIGUFxJ4D73TcqqOqn2MsqBrQRxE+Q+5KpxJL3DmR9rqp7pgJqm6SNjHjBI/gJYqufJ1ljwM7Y0ZEdLDr+66bBYd2WjUuS14EakiJIjjYBco3NMD3xWu2o+AQ9wIneDfguxUYJWTyXLonjqwElggE93iBeB4fwkcOG54JDBc3mxjSyaw9EnugZnEAAbi4ueHBQq0IdDhff35J7S9QqXgjSflNjA5JbG1gXCJkAX23P3TdWgCAW2I4LIr05JBmf2VozTVC7ebLHtmSNuY47cT4JZx8oU6L4JbFrXnT95+ytp0xfgEje3orFX2QoVwAQdmnzIgeRcD0SxaS0gA6AW6qdbuiN3X6cfPN5L7QOkdfv913FyuQyUnwKjCEwASTzEdAvtETOfXh9oWpRYZDiDlvfbgPUqvG4UTmmDx5c1fZwQcjNdTgT7C7v8LCP/cAa/8ATn/nsuExBBBvdp0vf/H3XX/hM4mpXOV2XK0Zv0yCbTuYv7CtgVZERzu4M9IqPABJ0Ak9F5L2122TVc1+eznBpz2LSTYwSCCCIO0L0jt2k6pTLA4NaYzEzdvDle265PE/DVCpJB1cbwdTOgJvrqB9F3VZ4qW33EtPDizBwnaZJF4gyDvtEnQ6awt2vWpPZ3tDEjhp1sbdEvS+FGMAJzGTYlrgTpYtOuh8+UqeKwLAA1si0EEOggTsc2548OZOPLlg1/TNUI8lX9LTAc5rnd0cQfsvhe06+iVo1mANAe4AWM52tEHgJA10iDxN046gXQfm0tBqIMRqSAPXRZ0k31+xobaNejTyNkXMaHj7+nNFIBw7w119+ay2Yxo7r3NJmC5hNzYaiCDEaRsptqm4YczZFvGDAJ2IM6ugyNLB5bSSTJ45sgCNdAPH91bgcPl/Na0xCtGOBsGCRMHw4H3ZFLFZnd61tIjl+yScV7zquuj5THfbtDhPMbhaHatK9on9lj9o9oMZWYwiziBI1mSNN+6JO4AJ2Wz85rxOYEETmJA0tvppdNCNxoWXDTMl+CzQd2nXj9tb9VN+BJ3vFhO/7p+rUY1roezugmAZ9RZZmGxpJ1B8IXdiXDBSb5QgxhBIcIP3n9vomsHhJId7nj4p/wCSHCSSOManr4qDQAYFgpqDjyNKdrguYyDJPnwWd2gzMSNNh00+iYdiJeBcjSwv7mPJV1KZtPPb7p8r9KoSHDMSjTLncIWqCc2QH+23T+VCm2TMXAv/ACrKIiTwn1mPVRbvoq2LdpYa7XWmATzEmPQJOj2Y00y6bzoD9v3Wo9uYusYiBHGICodhxAuJN4+xRb6Hi6Rz1WkQSR4wrcHTLnZZg/wn8dgcomeHkVf2D2ZneMzsgguLjsBz081SEXLhdhKaStlVLBWF7jXgP5WuwtaLj3z/AGVGLiJkRpGxPHmEhisTDSRd0kyb9Tx4odsmbFIkjKwX4C+u5CK+DMNDrvgucdddB5AHryV/YOK+WC4gHNsTByxIA4kn6KFbESSTq4z75K0lFQ97JJy3CFSgdAFVjMHIEmDHqtQxHNLVhpb3P+FKLbY7kc1iaZY6Dr9vZUadbuniTbofuFvdpUw+dNPXisFtIkxw02vyVtt9nVIaLGFxOuUNbPhrHCTmPG6+4mmDJBvMAcQZursHSytMai9/UeX0VNZhNm23b4cPBUiknQjZDDEukEzym1vraV8x1QtY7LBIgDca3Sb6VSm4G3G11bLnXJEDbRXXRJmVUY8jK1rnOP5Wi5cZsBzJ+q9h+CuxDg8Iyk5xc+73/wClr3Xc1n9oPnc7rzj4bok47DzcfMnjoCfSAV7ItOmiuWZ9RLpFVakDtJGnKdUo/AD/AEg6C/D2FoIVMmCM3bIxm49HP4/AtJ71NrtCGlsjne99NreCzq3ZDAYDZ/tcRlJJ0jQwLZY4cQuxUSwLFl+z93MZF4apo4mjgyHFrgZiT3j9OPeHO6Zf2Za0Axu0G55naZ9V1X9O3NmgTETyQ+iCFNfZ80ux3q7fRxY7NuC+mwkOMOBytABsSDLSTabfWRVU7Lqh80nPAJMjZoJmzW97xEei6+vgATpI4T6cx+w5qin2XG5uIJtwjYSffFSlgnHiSHWoXZxjmYlgLX/LqEbiS79Xdygti/GDrqjC46sXAGnIkFrhIkd2BldeQS68xZdTieyy5+ZrhldBNocDa9hc8rbjml39iyXEE5r7Q2bHjex9FGndJFlmi1yYAxDHueajaRdmBGd0ttwmYOW2moPFXPxtMANqOczcCMzZ3+W4DSe9fitfCYYVJE3a97XCcpLQbRGsSDrwS2M7FqX70OkNm/eGx14kjoOMp0m1Yb43TEzQbVaRTkNMEGDfdoM309UhhqLm1JeC0ATB1Ji1thzKYxdI5nBxdDAAMx/uDQA0mDmDhf1hWYl+Z2dsyBlMgkiLAkyQTE78PFLtsopeC6jiZBE/z7KhUrDjeQD9AkaWZga/OHB0GGjQ2tPIiDe3BfMTlfkE5TOZxtc7Ak2ICGm+w2o32AASYAHkq672vFtvUewsGpi3n808tI6XiPCPBWYXGWbbvai8zESNOGqs6aojsa5H8up46+/FRdQzCCDxEcl8fUALm9QDrB0t426KRxQBaM0kgGIuJkD1ao+zV8jJvwVNqAGOF+nFXup2ne3lw+iR7SrQA9hBOdjY/wBQe4NJH+2ZIVDu2oMFhF9SABYxMkgQdr77rixWPY+7C5h3pO8aL7XwzT3RMDhYaeasZWDnhotwngLSV8ZU7xaTBbx8JA6rqxOuBXPkVrYYjYXMa30mY1jmkauEcXBhGsXHDXVbeIEACL6XslX0Cfyugx59feiVpxlQylaLnP36dF8pSffBKGpeXEeGnimadVobx8Ot0tMGhpzXNgnRwsQl3klpGkRfaw49AoU8cHAtnL0taNeESvuLI+U7K4Ta2509f5VoquhGigVuETZK1WyR1+yMLJmQbefCforWj/Met08V5B8cC7rH1VbCZPvVWVqUanrMqNMcSN/fmnpnOCVMzrxHrY/RMY/BU8mcRMqHZrQagbz/AJV/bcUmGRYS6f7QCfKy0Qj6WyMn6qM74RpfMx9ETdpe+3BoI6iSF64vP/wp7Kd8t2Le0g1RlpSf/rtJLYtLhxuADvf0Ba8MaiZc0rkCEIViQIQhAAhCEACEIQAIQhAEDSEzAkaGF9yBSQl2R9yO2xWt2ex0SN598Fn4r4dY+e8RJnblNzxj1K2kKUtNil2h45px6Zz7/h1rWQwNJBkSAAbgkTFpj1Sz/h85S2oA6S490FsAkQ0FpBsLTO07ldShSlooPq0UWpmjhanw+Wghr3tB1aSC12shoexwZ+Y8dNN0lU7LGUA6tnKZgN1zHLyGYab2Xo6pdhWEhxY0kaGBN9bqctHKuJFI6peUeduwtfu5X0XhvdzEd6LwTHdJsLCBrxtQa1QEgspkkxLqeoAGxeXbg258V6TUwNM6t8pH0VFbsik4EEGDzn0MhTeky+K+vkUjqoebODoEtJFQvaQY7pY1saAyYcbcdOKgaOHccxa/MdS4gkgSLySQLu0jUcl2j/h2mJLdTe4EdYCqxfYJIGQNzdBvOuQ73SewzR/8/wADe3xt9nH068HOJc0kzHeaDDR3hHIEFKve0Oa5z3NaR3iGuDSY7sPaIAiRr+q0QJ63D/DOUNbk1bc90hu+XNIeROkDyTFX4eMW31AJ4RxjyS+zyf4sb2uP/I5BmJa7/ptxAD2CO8zLIEQSTIJjUxflKrqVDlqZq1J2W472UW1G3TqurxHw28sixMQM8OMwYJcZMab+qza3waYddwmZgNynNxbEkgiQZ4a6IcJPuL/QFkj4aOe7Von5RFUsbJAYWuJc4EG3d4gW36XEcJjW2aM4BygZobfckk66WJ+q1u0vhc5BBL3NOYAwCS28SGt/0xBNpTvZHwo+A5zIEAwTfMPT6boWPdxQ3tIpXZn0qbMxs6MuYvaMzNQSSZlthsIvySLqdRtYimRUbc63cD3oBj80Tpm0Gi6mv2IWbZSd9+QB0MW4rGPYpcWtJyGHEFriCILBO9yHTt9wbdroN6lyZVLH5T3xsASOHH3HgmsTVcYBMAifGd09SwdZrgHfLeDZxLRcbT3rwOt97qHa3Y9UQ6k0EAzkDrQYzZQRF4mPHkqqHvJuS8GcHEETca+qlisULjQj1neJ125pYsqh2VlKoyfzZmEZrhxObcTuOAGwWe6hXJNptpfjvEb+KGmlSOxabtm7gGBjw8uGmkk+W3qui7NwbMTWc1zM9ENGYOBLXSIywdtLciuAFGrIlkWmQCNNr6eMr1T4HwJpYRpdOeoTUdJk978vk0NCtghK6fRLPKKVrs3MPQaxrWMaGtaAGtAgADQAKxCFuMIIQhAAhCEACEIQAIQhAAhCEACEIQAIQhAAhCEACEIQAIQhAAhCEACEIQAIQhAAhCEAfCEpW7Npu2yni2AfpYIQllFS7R1Sa6J4bAsZOVok6k3JjS6nVwzXCCAvqF2l0FszavYFN2rndNfNWUuwqLdiTxJ98UISrHBdIZzk/JbS7Iot0b5k/ROgRYIQmSS6Fbb7PqEIXTh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764704"/>
            <a:ext cx="8424936" cy="60932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b="1" u="sng" dirty="0" err="1" smtClean="0">
                <a:solidFill>
                  <a:srgbClr val="0070C0"/>
                </a:solidFill>
              </a:rPr>
              <a:t>Alotropické</a:t>
            </a:r>
            <a:r>
              <a:rPr lang="sk-SK" sz="2800" b="1" u="sng" dirty="0" smtClean="0">
                <a:solidFill>
                  <a:srgbClr val="0070C0"/>
                </a:solidFill>
              </a:rPr>
              <a:t> modifikácie SiO</a:t>
            </a:r>
            <a:r>
              <a:rPr lang="sk-SK" sz="2000" b="1" u="sng" dirty="0" smtClean="0">
                <a:solidFill>
                  <a:srgbClr val="0070C0"/>
                </a:solidFill>
              </a:rPr>
              <a:t>2 </a:t>
            </a:r>
          </a:p>
          <a:p>
            <a:pPr>
              <a:buNone/>
            </a:pPr>
            <a:r>
              <a:rPr lang="sk-SK" sz="2800" dirty="0" smtClean="0"/>
              <a:t>Bezfarebný - krištáľ</a:t>
            </a:r>
            <a:endParaRPr lang="sk-SK" sz="2400" dirty="0" smtClean="0"/>
          </a:p>
          <a:p>
            <a:pPr>
              <a:buNone/>
            </a:pPr>
            <a:r>
              <a:rPr lang="sk-SK" sz="2800" dirty="0" err="1" smtClean="0"/>
              <a:t>Záhneda</a:t>
            </a:r>
            <a:r>
              <a:rPr lang="sk-SK" sz="2800" dirty="0" smtClean="0"/>
              <a:t> – hnedá farba</a:t>
            </a:r>
          </a:p>
          <a:p>
            <a:pPr>
              <a:buNone/>
            </a:pPr>
            <a:r>
              <a:rPr lang="sk-SK" sz="2800" dirty="0" err="1" smtClean="0"/>
              <a:t>Citrín</a:t>
            </a:r>
            <a:r>
              <a:rPr lang="sk-SK" sz="2800" dirty="0" smtClean="0"/>
              <a:t> – žltá farba</a:t>
            </a:r>
          </a:p>
          <a:p>
            <a:pPr>
              <a:buNone/>
            </a:pPr>
            <a:r>
              <a:rPr lang="sk-SK" sz="2800" dirty="0" err="1" smtClean="0"/>
              <a:t>Ruženín</a:t>
            </a:r>
            <a:r>
              <a:rPr lang="sk-SK" sz="2800" dirty="0" smtClean="0"/>
              <a:t> – ružová</a:t>
            </a:r>
          </a:p>
          <a:p>
            <a:pPr>
              <a:buNone/>
            </a:pPr>
            <a:r>
              <a:rPr lang="sk-SK" sz="2800" dirty="0" smtClean="0"/>
              <a:t>Ametyst - fialová</a:t>
            </a:r>
            <a:endParaRPr lang="sk-SK" sz="2400" dirty="0"/>
          </a:p>
        </p:txBody>
      </p:sp>
      <p:pic>
        <p:nvPicPr>
          <p:cNvPr id="10242" name="Picture 2" descr="http://www.nerosty.cz/large/00008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5832" y="2450369"/>
            <a:ext cx="2359822" cy="1772816"/>
          </a:xfrm>
          <a:prstGeom prst="rect">
            <a:avLst/>
          </a:prstGeom>
          <a:noFill/>
        </p:spPr>
      </p:pic>
      <p:pic>
        <p:nvPicPr>
          <p:cNvPr id="10244" name="Picture 4" descr="http://www.vzostup.sk/wp-content/images/kamene/ruzenin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9844" y="19798"/>
            <a:ext cx="2281436" cy="2281436"/>
          </a:xfrm>
          <a:prstGeom prst="rect">
            <a:avLst/>
          </a:prstGeom>
          <a:noFill/>
        </p:spPr>
      </p:pic>
      <p:sp>
        <p:nvSpPr>
          <p:cNvPr id="10246" name="AutoShape 6" descr="data:image/jpeg;base64,/9j/4AAQSkZJRgABAQAAAQABAAD/2wCEAAkGBxMTEhUUExQWFRUXGBoZGBgXGRwYGRoYGx0aHhgaGBcfHSggGBwlHRgaITEiJSkrLy4uHB8zODMsNygtLisBCgoKDg0OGxAQGywlICQsLCwsNzQsLCwsLC8sLzQsLCwsLCwsLCwsLDQsLCwsLDQsLCwsLCwsLDQsLCwsLCwsLP/AABEIAKcBLwMBIgACEQEDEQH/xAAbAAACAwEBAQAAAAAAAAAAAAAABAIDBQYHAf/EAD0QAAEDAgQDBgQFAwMDBQAAAAEAAhEDIQQSMUFRYYEFInGRofAGE7HBBzJC0eEUYvFScqIjgpIVJDNDo//EABkBAAMBAQEAAAAAAAAAAAAAAAACAwQBBf/EAC8RAAICAQQBAQUIAwEAAAAAAAABAhEDBBIhMUEiE1FhgfAFFDJxkaGx4VLB0UL/2gAMAwEAAhEDEQA/APcUIQgAQhCABCEIAEIQgAQhCABCEIAEIQgAQhCABCEIAEIQgAQhCABCEIAEIQgAQhCABV067XEgOaS38wBBInSRsuO+Pu2CxzKLHlp1dlcWm+gkcpMeCT+AaEYl7mmGFhDm3uZbf1PqpPL6tqKrH6bZ0fxb8Q/0jGkNDnvPdB0gRmJ8wOqv+HPiCni2EsBa5sZmnadIO4sfJcZ+J+MzV6VKI+W0uJ45yLAcsnqud7F7Vq4aoH0z/ubs4cCPcKEtQ45GvBaODdjvye2IS/Z+LbVpsqN0e0OHKdimFsTsyPgEIQgAQhCABCEIAEIQgAQhCABCEIAEIQgAQhCABCEIAEIQgAQhCABCEIAELK7U+IsNhyRUqgOEEtF3X0sF5n8Y/Ebq2JzUqpFKnHyi0lt4Bc6LGZJHgFDLnjjXvK48Lmz1XGdqUaT2MqVGtdUJDAd418NRrxV1WvDHOYA8tDrA6uH6Z2M2XiePx9TEP+bWdmcWgcBA0sNNUx2J25Wws/JMBxktPeDj1uD4LN9/ju5XBp+5Pbw+Tq8Z+ILX4Vxpn5OIloyOhxue8aZIh8CdrcFs/BvxOMU0sqZW1m6gH87bd8DrBH7ryfF995eQBLiYaIDZJsBJsAY12V2AxTqFRlRhAewyJuNxfkQSOqnj1U9yb/L+xp6eO2l9fA94UK1UNaXOMNaCSeAFyVwHZX4iOyk16QcdjS7vQtc4+c9Fi9rfGeJrNfTPy2sqWhoOYN4B2a/ORe+i1vVY9tpmdaae6mjI7Zxr8RiH1OJMddB0EDom+zO3K+Ff/wBMjhDhLXcZGus6ELPpAgyNvqqB3TfXmvNeV9o3rGq5NLtLtCrianzKxBcAAIAAAuYHnvKWDOfVRpvtCkXXS775G21werdk41mH7OpVXzlbTBtqZ0A53XM9ofiHVP8A8VJrBxecx8hAHqkPiHtQOw+EoAgtZSZUqXtmyjK0+EknouMZjHPdAAhzob14+Auts80vwxfS5MsMMa3SXb4PZvgjtt2KoE1DNRjocQAJBu0wNNx0XRLi/wANsEWtq1BIY4hrRxyzf1jzXaLXhbcE2ZcySm0gQhCqSBCEIAEIQgAQhCABCEIAEIQgAQhL1MdTa8MLgHHQfS642l2dSb6GFF7gASSABck2AG5JXOYj40w7cQKN3CcpeNM3CNwNzyKU/FCo8YRoa4tDqga8D9QyuMHlIUpZ4qLkuaKRwyclF8Wb/ZvbuHruLaVVr3DYWPiAfzDmLLP+Me2n4amz5dnvJGYiQANeU3HqvKfhzEhuJouB0qM9SB9CV6L+JFRhZRpn87nOc3wY2Xeh9Fl+8ynhk+mjR7CMMsV2mKYD4oxVWtRj5fy8zW1GgRIdZzsxNo1gRput341xzmYKo6k6C6G5gdATBg8dpXnXZ1QH5jD/AKZHiCJHUKv+tqf09aiHHKDJGxykQRwmBcbxsSs8dXJRknyXlp4uSa4o6z8Le0qjm1KD35m0w0sm5AJMieGltl2PanadLDsNSq4NbtxJ4NGpK8NwGMq0vyVHUy4Q4sJFuFlJxJMueXXnvEm5Nzfiqw1eyFVyTnpt078E+2KpfVfUv33OdJ3JdJHKAdPBZtZuYi2l1pVHy2NjCUFOCN5Ft+ixzyNS5NUcaceC2mbBp6clF4I120UnUXGIjwGvvwXxtUEQdtFKSbdopF0qYGra6vZhi8iLep/b1VeHo5iBEk6DmtLAVMhBAHUJoXYskqEa1NzSYjmqdXDnbw4rVxVEDMXGCWvMc7ZfMlZWGdLglfpZT8Q2RaFHtADOAOHncx6Ip3dB3d91EEGpfSAOO37lM5HCAaAvgBKk+l3omZG2itd3f3XE0c28iL2viLQdYUcOwNcTw08Tr6W6lO13AA+Hrt6pCjUvyEmePsobklSOva3bPcvhepTOFpfKMtyjxzfqB5zK1VzH4cYYswNOf1FzuhMD6Lp17+F3ji/geJlVTf5ghCFQmCEIQAIQhAAhCEACEIQBS3FMLzTDgXgSWzcBXLgMJXyYhjwY+bUzOn+5zRt4813OLxTKbcz3Bo96DdZdPqVlUm+KNGbA8bSXNly8/wDiHGCpXe1ugMEzIMAae9k98Z/E4Yz5dF3ecAXPH6Qdh/cfRcjg6kNzHxP7LHrdTCT9nHx9UadLglFb2Z/bFIUalMj9RO8x+VpjhZ5XSfHfaj6z8NR0pvpsq8y506+AnzK4vt7FueQ7YaDhp76LXd2iKwo2g0aIpyYuZOUjkAQL81m31jkl5+v9mjbc034PrcDRpUSWNlwaXB2ri5pbBnYTsItKv/EftXPjW5TIpNa0RpJ7zz5HL0TQYAIFregE++ixO2MMX1RAkfLExqXXu47Wi6lhyunF+f8AQ04W014PtGoG1Jmxj1EJau8h7r2Ijp/kKt7ogHUWI4R/hDjnIjUpWh0yuBHn9lFhvG6edhmwPfVQbhsoM7ERzF0SmkNHH4Fm1E7gaUjnB9+ZStekRJix0TPZ5kEcD9gl3NPcd2r8JbgKJe4NbqfZPTVWY6gBUc2JDSQDvA0Piq6By1DHCR5jgo16pzEkyeJ1PiqKcdteRXF38Bdr48UwzEHLqk3G5VrWmLJFaDsZrslgcTMkCN9z5W+iUbaI6+Ccw2GJbfQGQOcGV9OBMA6W0SSk0i+NpCVJ118p/mK+sZfz9+qrae+SOJ8tlZLkzt8DTHwqaj5kwpFNYWl3XPN4MDgJ3P0SST8DRaFa1AQ0ZiZALtB3uAubDWTxNlRiqcAgCIHsK2rVBcY0kho5BW06gzMc5uYBzZHFgcM3mJHVMpeCssXp3HtXYuG+VQpU92U2jqAJ9U6vEMV2q+tVdVc4h5MiDoP05eQiOi9c+G8Y+rhqVSoIc5t+dyAeoAPVe5gzqb2pdHhZsDgtzfZpoVYxDc+TMM8Zss3y6THCVYtJnBCEIAEIQgDnPir4idhnMa1gcXXJPDSAOMwtH/1qk2lTq1HBmcAgb7TA1MSsj4/wWegDwJHRw+q5ag818G1xnNReQ7/bU7w9ZHRebm1GTFOdc8cfX6m7DhhkjG+Oefr9D0ytiWNYajnAMAmdoWfT7ap1qFV9M/lDgQ614MTyK8+x3azzQpUQ4w3MCJs64LOuo6haPYmMaMJiGNMvbUph+0NdEX3mHGOBCSP2g8kqiuNrb/Oh3o1Bc93+1mdjmF4LGkflAE7mSQJ2JygdQuj7apkMHfJdT+XRYdi6BncR5n/suuVxrspIHFo/4CfUrX7af8qlQpSZDC8yZOZ4LQ4k6uEv1XmSlthJLz9fz/BspuUfr69xzJmpVL3DuAnKCbuO3pcqzFU/+mToQR1mNt5knojDOkyR3Wj04dTbrzU+0XjJfUwTy1t74qTtUkWMd42I81ZhamW3OfJRoguKtoYI5nF2jZnxGyulUaZJu3ZqHEANPEj6yEYHFAG52m9gQLW46EdCkWMLv7ZgSdBzPK/ot/4vZhy2h/T1GuDafynAfmhv5SR1d5pNilGTuqKx4aTXf7HJY2vme50QHGfNTwQ708Pv/EqljCYTWHZDSeK7OSUaQkYu7ZY10u8SncUAHQOAn6/cpTCs73hdWkzmPu6mm7tjv4FGOZDI3n0hGHoFrc3G8clPEMDiBrAgc9h9PVWOdJceDbfZOl6RW+RemSX9I6SramGmTMH3qo5fUx5ewm2M7rjrayWcoxHimzJFPvQeP+U7RIu7ht76BQfTufd9f2UQdBzHv1VGtyVEl6WbWDc0QXkDnHnZTxFVrmubAuRbnABIOo05apX5whocJHHccCP2+i+mmA0mZ0ykbyRrwsdCkU3XQzihGrhSJIuOG4/dJUqQ8lqmpdVVqYdcWJ9fEKykqJ0L1K1iOPvonaNGGxJuLrMqggwQtjDPlgJ13+6606OxdcmXUwRB8JB6W+yvbhR8s22ceoBP7JvGG4PG58Ygn/yDlH5ndA0F1NqmVeRyVMSwFKn8xgrHKyQHEXhtr2XXfGHbfyMbhjSePl02NOVpkAOJkW4sDeniuNxp73hA8gAqGkyHawZvwC0RzSS2r4MzSxxbt/E7v4fxTT2viXPe25c1skCXAhrQ3iYmy9DXhrMSfn0qzhb+o+Y8N5OJLRPhxXteBxbatNtRn5XCRx8DzGi9PSZd1r5mHV41GmvyL0IQthjKMbWyU3OsIBieO3qquycV8yk1x10PiPcpL4oxLW08pE5tOUR+65XE1H5HNDnNnWCQIP8AkjqsObUvHlrxRpx4d8PmPfGnxEwtFCnFSfzkXywRAGxJXNdm9qNpis135ajMoA/1Bwy+GpHkkHgt298F8pMLpm0X03Xn58297zfixKK2kcW6DzFwqMES17iCRNzOhOjZG8BPswv6pvpHDh91RVbBIKxwltVGqUdzsuwRDqzM2mfM7wm/on/iXEfMq1CP0uy9G903/wBwPql+yqOWakAwDlzXEtkkkAiRb/OiWDHTEmHAAnjEkk8bkpZep0EVT3FIMQOGyjVzOOWJJdPTvHoIKnWw5aAeNxzGkxtopAloNrk3P2Tvjk4lfBfQwzWttfW+hLtjybMCOHNU5j+QDxjfcrRwBaYzS3W4Olret/BfQ0CYEE3Ki3Ipa69wi/DnfyS2IpQ2RPBbJaGjSTE+KyaU1jGgnbYSlUWPvSED78E8+i0MEzIg8vYWg7sinJF9rzfTyS+Lod56eTpcE41J8imHIvz18LK0U+6TtKuwmHAyN/U/0vZW4huVp5gHyMfZDbo7Ud1GWyqfmiLQI9E00SHTewaOgDUpRtVkjiek/wArUB7tTkQf/wBGC3/ktCTdEHwUtpA3Hj+5X2o60c01SILRH6beUKjtOBpy9QZ9VknBznRojNRiL1GS8t0ESfCApt7Nd3CXNBeMzAdYnu/+W3mvpaSJm9QgDw0nzWjhsMDkBvAgCb5WjTNqO75K8ZctfL/pKapJ/MzmUcwImLc9eCZqMhsjTQzxTj6AY5wbcAy3mw3E/wDaR6pLEskiD3SZjnzPGLf5TJc0Tu+RdzQdV8aBHJNjC5iQJJNttpKUZQc17mvBteAZ8iDe11dQoXdZHFUQQTsIlTwwhtz/ACdlFw2EjjPjb7qL4MTx+x/ddpS6DlFz4c3WC2bHcePGZ80s06c/urK7jAIEggZvfUqpj4E7hs34i/2XHGzqYs+XOO8k+V9OCue6GAAaiJ9EqZEEag+avq1YmIgz0mJ/bzQk0wdUVCIvoDPvyXrnwOB/RUiHF05jcRBLnSI5G3RePuMHwH+F6P8Ah12u57RhxThlJhLnk3Li6QANhBPktmje3JXwMuqVwv4nbKrEYljBL3Bs6SdfAblWrh+3agNQuIeRJa5sHTTM3L3jeLEHULfmy7FwYccNzHO3e1WVmw1pLWm9QgiOQEbkAXIWPUMnkl2sGYAOc5pu3PJcJmW30uLADdTxtQ0mSBvA5T/heRqpuTdno4YJUkQxOGa6+4ggx5jwKzDZ2g8ALJuniXmxNjrAC+1KY4HTclYo7WjVTXZ8ZTAEzGh/5fX+Ev2jQu3LqRvzWpgsOSOIsL/VOYrDMDRyMzF9x99Fzzfg5vrg5/G1w2mGt0sP+1pknq4f8SrME3M0SIEwfCf5B6J6vhmBpicpsJ3EmFDD4ZrWmJgxJPl0/kLkladDxlQm/D94REDU8xt47q92FikHyDmcQQLxr+bgTBtwWpQoC2bUzP7+KMXgg0X11vPC1tJ1TOvIm4yGxlIgQAZ6e4TGHYHN/uyyCdJsI98FFsix3jbXh9U9h4YwztAgc9PuupHJSM/takGtsbut092WV2VAiRF+oAs3/kQtPtCg9xJc4HaBsOH7qinQbsO9aPHYR4lcSpcjp2M1Xd89PoEviv1cxbyWkOyHgy4iIGhuDA0tBjilMdhS3W9ot1VFjpWxFNN8GQK5a/NMEG3nP1TZ7zQDcc9jxHv6KqrSaOel/raE7SwbzTkNNhPCY+u640qO35Mh7YceH33j0KM1j0+sj1U8Q0yLQdx4FRw1IuDhIGUFxJ4D73TcqqOqn2MsqBrQRxE+Q+5KpxJL3DmR9rqp7pgJqm6SNjHjBI/gJYqufJ1ljwM7Y0ZEdLDr+66bBYd2WjUuS14EakiJIjjYBco3NMD3xWu2o+AQ9wIneDfguxUYJWTyXLonjqwElggE93iBeB4fwkcOG54JDBc3mxjSyaw9EnugZnEAAbi4ueHBQq0IdDhff35J7S9QqXgjSflNjA5JbG1gXCJkAX23P3TdWgCAW2I4LIr05JBmf2VozTVC7ebLHtmSNuY47cT4JZx8oU6L4JbFrXnT95+ytp0xfgEje3orFX2QoVwAQdmnzIgeRcD0SxaS0gA6AW6qdbuiN3X6cfPN5L7QOkdfv913FyuQyUnwKjCEwASTzEdAvtETOfXh9oWpRYZDiDlvfbgPUqvG4UTmmDx5c1fZwQcjNdTgT7C7v8LCP/cAa/8ATn/nsuExBBBvdp0vf/H3XX/hM4mpXOV2XK0Zv0yCbTuYv7CtgVZERzu4M9IqPABJ0Ak9F5L2122TVc1+eznBpz2LSTYwSCCCIO0L0jt2k6pTLA4NaYzEzdvDle265PE/DVCpJB1cbwdTOgJvrqB9F3VZ4qW33EtPDizBwnaZJF4gyDvtEnQ6awt2vWpPZ3tDEjhp1sbdEvS+FGMAJzGTYlrgTpYtOuh8+UqeKwLAA1si0EEOggTsc2548OZOPLlg1/TNUI8lX9LTAc5rnd0cQfsvhe06+iVo1mANAe4AWM52tEHgJA10iDxN046gXQfm0tBqIMRqSAPXRZ0k31+xobaNejTyNkXMaHj7+nNFIBw7w119+ay2Yxo7r3NJmC5hNzYaiCDEaRsptqm4YczZFvGDAJ2IM6ugyNLB5bSSTJ45sgCNdAPH91bgcPl/Na0xCtGOBsGCRMHw4H3ZFLFZnd61tIjl+yScV7zquuj5THfbtDhPMbhaHatK9on9lj9o9oMZWYwiziBI1mSNN+6JO4AJ2Wz85rxOYEETmJA0tvppdNCNxoWXDTMl+CzQd2nXj9tb9VN+BJ3vFhO/7p+rUY1roezugmAZ9RZZmGxpJ1B8IXdiXDBSb5QgxhBIcIP3n9vomsHhJId7nj4p/wCSHCSSOManr4qDQAYFgpqDjyNKdrguYyDJPnwWd2gzMSNNh00+iYdiJeBcjSwv7mPJV1KZtPPb7p8r9KoSHDMSjTLncIWqCc2QH+23T+VCm2TMXAv/ACrKIiTwn1mPVRbvoq2LdpYa7XWmATzEmPQJOj2Y00y6bzoD9v3Wo9uYusYiBHGICodhxAuJN4+xRb6Hi6Rz1WkQSR4wrcHTLnZZg/wn8dgcomeHkVf2D2ZneMzsgguLjsBz081SEXLhdhKaStlVLBWF7jXgP5WuwtaLj3z/AGVGLiJkRpGxPHmEhisTDSRd0kyb9Tx4odsmbFIkjKwX4C+u5CK+DMNDrvgucdddB5AHryV/YOK+WC4gHNsTByxIA4kn6KFbESSTq4z75K0lFQ97JJy3CFSgdAFVjMHIEmDHqtQxHNLVhpb3P+FKLbY7kc1iaZY6Dr9vZUadbuniTbofuFvdpUw+dNPXisFtIkxw02vyVtt9nVIaLGFxOuUNbPhrHCTmPG6+4mmDJBvMAcQZursHSytMai9/UeX0VNZhNm23b4cPBUiknQjZDDEukEzym1vraV8x1QtY7LBIgDca3Sb6VSm4G3G11bLnXJEDbRXXRJmVUY8jK1rnOP5Wi5cZsBzJ+q9h+CuxDg8Iyk5xc+73/wClr3Xc1n9oPnc7rzj4bok47DzcfMnjoCfSAV7ItOmiuWZ9RLpFVakDtJGnKdUo/AD/AEg6C/D2FoIVMmCM3bIxm49HP4/AtJ71NrtCGlsjne99NreCzq3ZDAYDZ/tcRlJJ0jQwLZY4cQuxUSwLFl+z93MZF4apo4mjgyHFrgZiT3j9OPeHO6Zf2Za0Axu0G55naZ9V1X9O3NmgTETyQ+iCFNfZ80ux3q7fRxY7NuC+mwkOMOBytABsSDLSTabfWRVU7Lqh80nPAJMjZoJmzW97xEei6+vgATpI4T6cx+w5qin2XG5uIJtwjYSffFSlgnHiSHWoXZxjmYlgLX/LqEbiS79Xdygti/GDrqjC46sXAGnIkFrhIkd2BldeQS68xZdTieyy5+ZrhldBNocDa9hc8rbjml39iyXEE5r7Q2bHjex9FGndJFlmi1yYAxDHueajaRdmBGd0ttwmYOW2moPFXPxtMANqOczcCMzZ3+W4DSe9fitfCYYVJE3a97XCcpLQbRGsSDrwS2M7FqX70OkNm/eGx14kjoOMp0m1Yb43TEzQbVaRTkNMEGDfdoM309UhhqLm1JeC0ATB1Ji1thzKYxdI5nBxdDAAMx/uDQA0mDmDhf1hWYl+Z2dsyBlMgkiLAkyQTE78PFLtsopeC6jiZBE/z7KhUrDjeQD9AkaWZga/OHB0GGjQ2tPIiDe3BfMTlfkE5TOZxtc7Ak2ICGm+w2o32AASYAHkq672vFtvUewsGpi3n808tI6XiPCPBWYXGWbbvai8zESNOGqs6aojsa5H8up46+/FRdQzCCDxEcl8fUALm9QDrB0t426KRxQBaM0kgGIuJkD1ao+zV8jJvwVNqAGOF+nFXup2ne3lw+iR7SrQA9hBOdjY/wBQe4NJH+2ZIVDu2oMFhF9SABYxMkgQdr77rixWPY+7C5h3pO8aL7XwzT3RMDhYaeasZWDnhotwngLSV8ZU7xaTBbx8JA6rqxOuBXPkVrYYjYXMa30mY1jmkauEcXBhGsXHDXVbeIEACL6XslX0Cfyugx59feiVpxlQylaLnP36dF8pSffBKGpeXEeGnimadVobx8Ot0tMGhpzXNgnRwsQl3klpGkRfaw49AoU8cHAtnL0taNeESvuLI+U7K4Ta2509f5VoquhGigVuETZK1WyR1+yMLJmQbefCforWj/Met08V5B8cC7rH1VbCZPvVWVqUanrMqNMcSN/fmnpnOCVMzrxHrY/RMY/BU8mcRMqHZrQagbz/AJV/bcUmGRYS6f7QCfKy0Qj6WyMn6qM74RpfMx9ETdpe+3BoI6iSF64vP/wp7Kd8t2Le0g1RlpSf/rtJLYtLhxuADvf0Ba8MaiZc0rkCEIViQIQhAAhCEACEIQAIQhAEDSEzAkaGF9yBSQl2R9yO2xWt2ex0SN598Fn4r4dY+e8RJnblNzxj1K2kKUtNil2h45px6Zz7/h1rWQwNJBkSAAbgkTFpj1Sz/h85S2oA6S490FsAkQ0FpBsLTO07ldShSlooPq0UWpmjhanw+Wghr3tB1aSC12shoexwZ+Y8dNN0lU7LGUA6tnKZgN1zHLyGYab2Xo6pdhWEhxY0kaGBN9bqctHKuJFI6peUeduwtfu5X0XhvdzEd6LwTHdJsLCBrxtQa1QEgspkkxLqeoAGxeXbg258V6TUwNM6t8pH0VFbsik4EEGDzn0MhTeky+K+vkUjqoebODoEtJFQvaQY7pY1saAyYcbcdOKgaOHccxa/MdS4gkgSLySQLu0jUcl2j/h2mJLdTe4EdYCqxfYJIGQNzdBvOuQ73SewzR/8/wADe3xt9nH068HOJc0kzHeaDDR3hHIEFKve0Oa5z3NaR3iGuDSY7sPaIAiRr+q0QJ63D/DOUNbk1bc90hu+XNIeROkDyTFX4eMW31AJ4RxjyS+zyf4sb2uP/I5BmJa7/ptxAD2CO8zLIEQSTIJjUxflKrqVDlqZq1J2W472UW1G3TqurxHw28sixMQM8OMwYJcZMab+qza3waYddwmZgNynNxbEkgiQZ4a6IcJPuL/QFkj4aOe7Von5RFUsbJAYWuJc4EG3d4gW36XEcJjW2aM4BygZobfckk66WJ+q1u0vhc5BBL3NOYAwCS28SGt/0xBNpTvZHwo+A5zIEAwTfMPT6boWPdxQ3tIpXZn0qbMxs6MuYvaMzNQSSZlthsIvySLqdRtYimRUbc63cD3oBj80Tpm0Gi6mv2IWbZSd9+QB0MW4rGPYpcWtJyGHEFriCILBO9yHTt9wbdroN6lyZVLH5T3xsASOHH3HgmsTVcYBMAifGd09SwdZrgHfLeDZxLRcbT3rwOt97qHa3Y9UQ6k0EAzkDrQYzZQRF4mPHkqqHvJuS8GcHEETca+qlisULjQj1neJ125pYsqh2VlKoyfzZmEZrhxObcTuOAGwWe6hXJNptpfjvEb+KGmlSOxabtm7gGBjw8uGmkk+W3qui7NwbMTWc1zM9ENGYOBLXSIywdtLciuAFGrIlkWmQCNNr6eMr1T4HwJpYRpdOeoTUdJk978vk0NCtghK6fRLPKKVrs3MPQaxrWMaGtaAGtAgADQAKxCFuMIIQhAAhCEACEIQAIQhAAhCEACEIQAIQhAAhCEACEIQAIQhAAhCEACEIQAIQhAAhCEAfCEpW7Npu2yni2AfpYIQllFS7R1Sa6J4bAsZOVok6k3JjS6nVwzXCCAvqF2l0FszavYFN2rndNfNWUuwqLdiTxJ98UISrHBdIZzk/JbS7Iot0b5k/ROgRYIQmSS6Fbb7PqEIXTh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48" name="AutoShape 8" descr="data:image/jpeg;base64,/9j/4AAQSkZJRgABAQAAAQABAAD/2wCEAAkGBxMTEhUUExQWFRUXGBoZGBgXGRwYGRoYGx0aHhgaGBcfHSggGBwlHRgaITEiJSkrLy4uHB8zODMsNygtLisBCgoKDg0OGxAQGywlICQsLCwsNzQsLCwsLC8sLzQsLCwsLCwsLCwsLDQsLCwsLDQsLCwsLCwsLDQsLCwsLCwsLP/AABEIAKcBLwMBIgACEQEDEQH/xAAbAAACAwEBAQAAAAAAAAAAAAAABAIDBQYHAf/EAD0QAAEDAgQDBgQFAwMDBQAAAAEAAhEDIQQSMUFRYYEFInGRofAGE7HBBzJC0eEUYvFScqIjgpIVJDNDo//EABkBAAMBAQEAAAAAAAAAAAAAAAACAwQBBf/EAC8RAAICAQQBAQUIAwEAAAAAAAABAhEDBBIhMUEiE1FhgfAFFDJxkaGx4VLB0UL/2gAMAwEAAhEDEQA/APcUIQgAQhCABCEIAEIQgAQhCABCEIAEIQgAQhCABCEIAEIQgAQhCABCEIAEIQgAQhCABV067XEgOaS38wBBInSRsuO+Pu2CxzKLHlp1dlcWm+gkcpMeCT+AaEYl7mmGFhDm3uZbf1PqpPL6tqKrH6bZ0fxb8Q/0jGkNDnvPdB0gRmJ8wOqv+HPiCni2EsBa5sZmnadIO4sfJcZ+J+MzV6VKI+W0uJ45yLAcsnqud7F7Vq4aoH0z/ubs4cCPcKEtQ45GvBaODdjvye2IS/Z+LbVpsqN0e0OHKdimFsTsyPgEIQgAQhCABCEIAEIQgAQhCABCEIAEIQgAQhCABCEIAEIQgAQhCABCEIAELK7U+IsNhyRUqgOEEtF3X0sF5n8Y/Ebq2JzUqpFKnHyi0lt4Bc6LGZJHgFDLnjjXvK48Lmz1XGdqUaT2MqVGtdUJDAd418NRrxV1WvDHOYA8tDrA6uH6Z2M2XiePx9TEP+bWdmcWgcBA0sNNUx2J25Wws/JMBxktPeDj1uD4LN9/ju5XBp+5Pbw+Tq8Z+ILX4Vxpn5OIloyOhxue8aZIh8CdrcFs/BvxOMU0sqZW1m6gH87bd8DrBH7ryfF995eQBLiYaIDZJsBJsAY12V2AxTqFRlRhAewyJuNxfkQSOqnj1U9yb/L+xp6eO2l9fA94UK1UNaXOMNaCSeAFyVwHZX4iOyk16QcdjS7vQtc4+c9Fi9rfGeJrNfTPy2sqWhoOYN4B2a/ORe+i1vVY9tpmdaae6mjI7Zxr8RiH1OJMddB0EDom+zO3K+Ff/wBMjhDhLXcZGus6ELPpAgyNvqqB3TfXmvNeV9o3rGq5NLtLtCrianzKxBcAAIAAAuYHnvKWDOfVRpvtCkXXS775G21werdk41mH7OpVXzlbTBtqZ0A53XM9ofiHVP8A8VJrBxecx8hAHqkPiHtQOw+EoAgtZSZUqXtmyjK0+EknouMZjHPdAAhzob14+Auts80vwxfS5MsMMa3SXb4PZvgjtt2KoE1DNRjocQAJBu0wNNx0XRLi/wANsEWtq1BIY4hrRxyzf1jzXaLXhbcE2ZcySm0gQhCqSBCEIAEIQgAQhCABCEIAEIQgAQhL1MdTa8MLgHHQfS642l2dSb6GFF7gASSABck2AG5JXOYj40w7cQKN3CcpeNM3CNwNzyKU/FCo8YRoa4tDqga8D9QyuMHlIUpZ4qLkuaKRwyclF8Wb/ZvbuHruLaVVr3DYWPiAfzDmLLP+Me2n4amz5dnvJGYiQANeU3HqvKfhzEhuJouB0qM9SB9CV6L+JFRhZRpn87nOc3wY2Xeh9Fl+8ynhk+mjR7CMMsV2mKYD4oxVWtRj5fy8zW1GgRIdZzsxNo1gRput341xzmYKo6k6C6G5gdATBg8dpXnXZ1QH5jD/AKZHiCJHUKv+tqf09aiHHKDJGxykQRwmBcbxsSs8dXJRknyXlp4uSa4o6z8Le0qjm1KD35m0w0sm5AJMieGltl2PanadLDsNSq4NbtxJ4NGpK8NwGMq0vyVHUy4Q4sJFuFlJxJMueXXnvEm5Nzfiqw1eyFVyTnpt078E+2KpfVfUv33OdJ3JdJHKAdPBZtZuYi2l1pVHy2NjCUFOCN5Ft+ixzyNS5NUcaceC2mbBp6clF4I120UnUXGIjwGvvwXxtUEQdtFKSbdopF0qYGra6vZhi8iLep/b1VeHo5iBEk6DmtLAVMhBAHUJoXYskqEa1NzSYjmqdXDnbw4rVxVEDMXGCWvMc7ZfMlZWGdLglfpZT8Q2RaFHtADOAOHncx6Ip3dB3d91EEGpfSAOO37lM5HCAaAvgBKk+l3omZG2itd3f3XE0c28iL2viLQdYUcOwNcTw08Tr6W6lO13AA+Hrt6pCjUvyEmePsobklSOva3bPcvhepTOFpfKMtyjxzfqB5zK1VzH4cYYswNOf1FzuhMD6Lp17+F3ji/geJlVTf5ghCFQmCEIQAIQhAAhCEACEIQBS3FMLzTDgXgSWzcBXLgMJXyYhjwY+bUzOn+5zRt4813OLxTKbcz3Bo96DdZdPqVlUm+KNGbA8bSXNly8/wDiHGCpXe1ugMEzIMAae9k98Z/E4Yz5dF3ecAXPH6Qdh/cfRcjg6kNzHxP7LHrdTCT9nHx9UadLglFb2Z/bFIUalMj9RO8x+VpjhZ5XSfHfaj6z8NR0pvpsq8y506+AnzK4vt7FueQ7YaDhp76LXd2iKwo2g0aIpyYuZOUjkAQL81m31jkl5+v9mjbc034PrcDRpUSWNlwaXB2ri5pbBnYTsItKv/EftXPjW5TIpNa0RpJ7zz5HL0TQYAIFregE++ixO2MMX1RAkfLExqXXu47Wi6lhyunF+f8AQ04W014PtGoG1Jmxj1EJau8h7r2Ijp/kKt7ogHUWI4R/hDjnIjUpWh0yuBHn9lFhvG6edhmwPfVQbhsoM7ERzF0SmkNHH4Fm1E7gaUjnB9+ZStekRJix0TPZ5kEcD9gl3NPcd2r8JbgKJe4NbqfZPTVWY6gBUc2JDSQDvA0Piq6By1DHCR5jgo16pzEkyeJ1PiqKcdteRXF38Bdr48UwzEHLqk3G5VrWmLJFaDsZrslgcTMkCN9z5W+iUbaI6+Ccw2GJbfQGQOcGV9OBMA6W0SSk0i+NpCVJ118p/mK+sZfz9+qrae+SOJ8tlZLkzt8DTHwqaj5kwpFNYWl3XPN4MDgJ3P0SST8DRaFa1AQ0ZiZALtB3uAubDWTxNlRiqcAgCIHsK2rVBcY0kho5BW06gzMc5uYBzZHFgcM3mJHVMpeCssXp3HtXYuG+VQpU92U2jqAJ9U6vEMV2q+tVdVc4h5MiDoP05eQiOi9c+G8Y+rhqVSoIc5t+dyAeoAPVe5gzqb2pdHhZsDgtzfZpoVYxDc+TMM8Zss3y6THCVYtJnBCEIAEIQgDnPir4idhnMa1gcXXJPDSAOMwtH/1qk2lTq1HBmcAgb7TA1MSsj4/wWegDwJHRw+q5ag818G1xnNReQ7/bU7w9ZHRebm1GTFOdc8cfX6m7DhhkjG+Oefr9D0ytiWNYajnAMAmdoWfT7ap1qFV9M/lDgQ614MTyK8+x3azzQpUQ4w3MCJs64LOuo6haPYmMaMJiGNMvbUph+0NdEX3mHGOBCSP2g8kqiuNrb/Oh3o1Bc93+1mdjmF4LGkflAE7mSQJ2JygdQuj7apkMHfJdT+XRYdi6BncR5n/suuVxrspIHFo/4CfUrX7af8qlQpSZDC8yZOZ4LQ4k6uEv1XmSlthJLz9fz/BspuUfr69xzJmpVL3DuAnKCbuO3pcqzFU/+mToQR1mNt5knojDOkyR3Wj04dTbrzU+0XjJfUwTy1t74qTtUkWMd42I81ZhamW3OfJRoguKtoYI5nF2jZnxGyulUaZJu3ZqHEANPEj6yEYHFAG52m9gQLW46EdCkWMLv7ZgSdBzPK/ot/4vZhy2h/T1GuDafynAfmhv5SR1d5pNilGTuqKx4aTXf7HJY2vme50QHGfNTwQ708Pv/EqljCYTWHZDSeK7OSUaQkYu7ZY10u8SncUAHQOAn6/cpTCs73hdWkzmPu6mm7tjv4FGOZDI3n0hGHoFrc3G8clPEMDiBrAgc9h9PVWOdJceDbfZOl6RW+RemSX9I6SramGmTMH3qo5fUx5ewm2M7rjrayWcoxHimzJFPvQeP+U7RIu7ht76BQfTufd9f2UQdBzHv1VGtyVEl6WbWDc0QXkDnHnZTxFVrmubAuRbnABIOo05apX5whocJHHccCP2+i+mmA0mZ0ykbyRrwsdCkU3XQzihGrhSJIuOG4/dJUqQ8lqmpdVVqYdcWJ9fEKykqJ0L1K1iOPvonaNGGxJuLrMqggwQtjDPlgJ13+6606OxdcmXUwRB8JB6W+yvbhR8s22ceoBP7JvGG4PG58Ygn/yDlH5ndA0F1NqmVeRyVMSwFKn8xgrHKyQHEXhtr2XXfGHbfyMbhjSePl02NOVpkAOJkW4sDeniuNxp73hA8gAqGkyHawZvwC0RzSS2r4MzSxxbt/E7v4fxTT2viXPe25c1skCXAhrQ3iYmy9DXhrMSfn0qzhb+o+Y8N5OJLRPhxXteBxbatNtRn5XCRx8DzGi9PSZd1r5mHV41GmvyL0IQthjKMbWyU3OsIBieO3qquycV8yk1x10PiPcpL4oxLW08pE5tOUR+65XE1H5HNDnNnWCQIP8AkjqsObUvHlrxRpx4d8PmPfGnxEwtFCnFSfzkXywRAGxJXNdm9qNpis135ajMoA/1Bwy+GpHkkHgt298F8pMLpm0X03Xn58297zfixKK2kcW6DzFwqMES17iCRNzOhOjZG8BPswv6pvpHDh91RVbBIKxwltVGqUdzsuwRDqzM2mfM7wm/on/iXEfMq1CP0uy9G903/wBwPql+yqOWakAwDlzXEtkkkAiRb/OiWDHTEmHAAnjEkk8bkpZep0EVT3FIMQOGyjVzOOWJJdPTvHoIKnWw5aAeNxzGkxtopAloNrk3P2Tvjk4lfBfQwzWttfW+hLtjybMCOHNU5j+QDxjfcrRwBaYzS3W4Olret/BfQ0CYEE3Ki3Ipa69wi/DnfyS2IpQ2RPBbJaGjSTE+KyaU1jGgnbYSlUWPvSED78E8+i0MEzIg8vYWg7sinJF9rzfTyS+Lod56eTpcE41J8imHIvz18LK0U+6TtKuwmHAyN/U/0vZW4huVp5gHyMfZDbo7Ud1GWyqfmiLQI9E00SHTewaOgDUpRtVkjiek/wArUB7tTkQf/wBGC3/ktCTdEHwUtpA3Hj+5X2o60c01SILRH6beUKjtOBpy9QZ9VknBznRojNRiL1GS8t0ESfCApt7Nd3CXNBeMzAdYnu/+W3mvpaSJm9QgDw0nzWjhsMDkBvAgCb5WjTNqO75K8ZctfL/pKapJ/MzmUcwImLc9eCZqMhsjTQzxTj6AY5wbcAy3mw3E/wDaR6pLEskiD3SZjnzPGLf5TJc0Tu+RdzQdV8aBHJNjC5iQJJNttpKUZQc17mvBteAZ8iDe11dQoXdZHFUQQTsIlTwwhtz/ACdlFw2EjjPjb7qL4MTx+x/ddpS6DlFz4c3WC2bHcePGZ80s06c/urK7jAIEggZvfUqpj4E7hs34i/2XHGzqYs+XOO8k+V9OCue6GAAaiJ9EqZEEag+avq1YmIgz0mJ/bzQk0wdUVCIvoDPvyXrnwOB/RUiHF05jcRBLnSI5G3RePuMHwH+F6P8Ah12u57RhxThlJhLnk3Li6QANhBPktmje3JXwMuqVwv4nbKrEYljBL3Bs6SdfAblWrh+3agNQuIeRJa5sHTTM3L3jeLEHULfmy7FwYccNzHO3e1WVmw1pLWm9QgiOQEbkAXIWPUMnkl2sGYAOc5pu3PJcJmW30uLADdTxtQ0mSBvA5T/heRqpuTdno4YJUkQxOGa6+4ggx5jwKzDZ2g8ALJuniXmxNjrAC+1KY4HTclYo7WjVTXZ8ZTAEzGh/5fX+Ev2jQu3LqRvzWpgsOSOIsL/VOYrDMDRyMzF9x99Fzzfg5vrg5/G1w2mGt0sP+1pknq4f8SrME3M0SIEwfCf5B6J6vhmBpicpsJ3EmFDD4ZrWmJgxJPl0/kLkladDxlQm/D94REDU8xt47q92FikHyDmcQQLxr+bgTBtwWpQoC2bUzP7+KMXgg0X11vPC1tJ1TOvIm4yGxlIgQAZ6e4TGHYHN/uyyCdJsI98FFsix3jbXh9U9h4YwztAgc9PuupHJSM/takGtsbut092WV2VAiRF+oAs3/kQtPtCg9xJc4HaBsOH7qinQbsO9aPHYR4lcSpcjp2M1Xd89PoEviv1cxbyWkOyHgy4iIGhuDA0tBjilMdhS3W9ot1VFjpWxFNN8GQK5a/NMEG3nP1TZ7zQDcc9jxHv6KqrSaOel/raE7SwbzTkNNhPCY+u640qO35Mh7YceH33j0KM1j0+sj1U8Q0yLQdx4FRw1IuDhIGUFxJ4D73TcqqOqn2MsqBrQRxE+Q+5KpxJL3DmR9rqp7pgJqm6SNjHjBI/gJYqufJ1ljwM7Y0ZEdLDr+66bBYd2WjUuS14EakiJIjjYBco3NMD3xWu2o+AQ9wIneDfguxUYJWTyXLonjqwElggE93iBeB4fwkcOG54JDBc3mxjSyaw9EnugZnEAAbi4ueHBQq0IdDhff35J7S9QqXgjSflNjA5JbG1gXCJkAX23P3TdWgCAW2I4LIr05JBmf2VozTVC7ebLHtmSNuY47cT4JZx8oU6L4JbFrXnT95+ytp0xfgEje3orFX2QoVwAQdmnzIgeRcD0SxaS0gA6AW6qdbuiN3X6cfPN5L7QOkdfv913FyuQyUnwKjCEwASTzEdAvtETOfXh9oWpRYZDiDlvfbgPUqvG4UTmmDx5c1fZwQcjNdTgT7C7v8LCP/cAa/8ATn/nsuExBBBvdp0vf/H3XX/hM4mpXOV2XK0Zv0yCbTuYv7CtgVZERzu4M9IqPABJ0Ak9F5L2122TVc1+eznBpz2LSTYwSCCCIO0L0jt2k6pTLA4NaYzEzdvDle265PE/DVCpJB1cbwdTOgJvrqB9F3VZ4qW33EtPDizBwnaZJF4gyDvtEnQ6awt2vWpPZ3tDEjhp1sbdEvS+FGMAJzGTYlrgTpYtOuh8+UqeKwLAA1si0EEOggTsc2548OZOPLlg1/TNUI8lX9LTAc5rnd0cQfsvhe06+iVo1mANAe4AWM52tEHgJA10iDxN046gXQfm0tBqIMRqSAPXRZ0k31+xobaNejTyNkXMaHj7+nNFIBw7w119+ay2Yxo7r3NJmC5hNzYaiCDEaRsptqm4YczZFvGDAJ2IM6ugyNLB5bSSTJ45sgCNdAPH91bgcPl/Na0xCtGOBsGCRMHw4H3ZFLFZnd61tIjl+yScV7zquuj5THfbtDhPMbhaHatK9on9lj9o9oMZWYwiziBI1mSNN+6JO4AJ2Wz85rxOYEETmJA0tvppdNCNxoWXDTMl+CzQd2nXj9tb9VN+BJ3vFhO/7p+rUY1roezugmAZ9RZZmGxpJ1B8IXdiXDBSb5QgxhBIcIP3n9vomsHhJId7nj4p/wCSHCSSOManr4qDQAYFgpqDjyNKdrguYyDJPnwWd2gzMSNNh00+iYdiJeBcjSwv7mPJV1KZtPPb7p8r9KoSHDMSjTLncIWqCc2QH+23T+VCm2TMXAv/ACrKIiTwn1mPVRbvoq2LdpYa7XWmATzEmPQJOj2Y00y6bzoD9v3Wo9uYusYiBHGICodhxAuJN4+xRb6Hi6Rz1WkQSR4wrcHTLnZZg/wn8dgcomeHkVf2D2ZneMzsgguLjsBz081SEXLhdhKaStlVLBWF7jXgP5WuwtaLj3z/AGVGLiJkRpGxPHmEhisTDSRd0kyb9Tx4odsmbFIkjKwX4C+u5CK+DMNDrvgucdddB5AHryV/YOK+WC4gHNsTByxIA4kn6KFbESSTq4z75K0lFQ97JJy3CFSgdAFVjMHIEmDHqtQxHNLVhpb3P+FKLbY7kc1iaZY6Dr9vZUadbuniTbofuFvdpUw+dNPXisFtIkxw02vyVtt9nVIaLGFxOuUNbPhrHCTmPG6+4mmDJBvMAcQZursHSytMai9/UeX0VNZhNm23b4cPBUiknQjZDDEukEzym1vraV8x1QtY7LBIgDca3Sb6VSm4G3G11bLnXJEDbRXXRJmVUY8jK1rnOP5Wi5cZsBzJ+q9h+CuxDg8Iyk5xc+73/wClr3Xc1n9oPnc7rzj4bok47DzcfMnjoCfSAV7ItOmiuWZ9RLpFVakDtJGnKdUo/AD/AEg6C/D2FoIVMmCM3bIxm49HP4/AtJ71NrtCGlsjne99NreCzq3ZDAYDZ/tcRlJJ0jQwLZY4cQuxUSwLFl+z93MZF4apo4mjgyHFrgZiT3j9OPeHO6Zf2Za0Axu0G55naZ9V1X9O3NmgTETyQ+iCFNfZ80ux3q7fRxY7NuC+mwkOMOBytABsSDLSTabfWRVU7Lqh80nPAJMjZoJmzW97xEei6+vgATpI4T6cx+w5qin2XG5uIJtwjYSffFSlgnHiSHWoXZxjmYlgLX/LqEbiS79Xdygti/GDrqjC46sXAGnIkFrhIkd2BldeQS68xZdTieyy5+ZrhldBNocDa9hc8rbjml39iyXEE5r7Q2bHjex9FGndJFlmi1yYAxDHueajaRdmBGd0ttwmYOW2moPFXPxtMANqOczcCMzZ3+W4DSe9fitfCYYVJE3a97XCcpLQbRGsSDrwS2M7FqX70OkNm/eGx14kjoOMp0m1Yb43TEzQbVaRTkNMEGDfdoM309UhhqLm1JeC0ATB1Ji1thzKYxdI5nBxdDAAMx/uDQA0mDmDhf1hWYl+Z2dsyBlMgkiLAkyQTE78PFLtsopeC6jiZBE/z7KhUrDjeQD9AkaWZga/OHB0GGjQ2tPIiDe3BfMTlfkE5TOZxtc7Ak2ICGm+w2o32AASYAHkq672vFtvUewsGpi3n808tI6XiPCPBWYXGWbbvai8zESNOGqs6aojsa5H8up46+/FRdQzCCDxEcl8fUALm9QDrB0t426KRxQBaM0kgGIuJkD1ao+zV8jJvwVNqAGOF+nFXup2ne3lw+iR7SrQA9hBOdjY/wBQe4NJH+2ZIVDu2oMFhF9SABYxMkgQdr77rixWPY+7C5h3pO8aL7XwzT3RMDhYaeasZWDnhotwngLSV8ZU7xaTBbx8JA6rqxOuBXPkVrYYjYXMa30mY1jmkauEcXBhGsXHDXVbeIEACL6XslX0Cfyugx59feiVpxlQylaLnP36dF8pSffBKGpeXEeGnimadVobx8Ot0tMGhpzXNgnRwsQl3klpGkRfaw49AoU8cHAtnL0taNeESvuLI+U7K4Ta2509f5VoquhGigVuETZK1WyR1+yMLJmQbefCforWj/Met08V5B8cC7rH1VbCZPvVWVqUanrMqNMcSN/fmnpnOCVMzrxHrY/RMY/BU8mcRMqHZrQagbz/AJV/bcUmGRYS6f7QCfKy0Qj6WyMn6qM74RpfMx9ETdpe+3BoI6iSF64vP/wp7Kd8t2Le0g1RlpSf/rtJLYtLhxuADvf0Ba8MaiZc0rkCEIViQIQhAAhCEACEIQAIQhAEDSEzAkaGF9yBSQl2R9yO2xWt2ex0SN598Fn4r4dY+e8RJnblNzxj1K2kKUtNil2h45px6Zz7/h1rWQwNJBkSAAbgkTFpj1Sz/h85S2oA6S490FsAkQ0FpBsLTO07ldShSlooPq0UWpmjhanw+Wghr3tB1aSC12shoexwZ+Y8dNN0lU7LGUA6tnKZgN1zHLyGYab2Xo6pdhWEhxY0kaGBN9bqctHKuJFI6peUeduwtfu5X0XhvdzEd6LwTHdJsLCBrxtQa1QEgspkkxLqeoAGxeXbg258V6TUwNM6t8pH0VFbsik4EEGDzn0MhTeky+K+vkUjqoebODoEtJFQvaQY7pY1saAyYcbcdOKgaOHccxa/MdS4gkgSLySQLu0jUcl2j/h2mJLdTe4EdYCqxfYJIGQNzdBvOuQ73SewzR/8/wADe3xt9nH068HOJc0kzHeaDDR3hHIEFKve0Oa5z3NaR3iGuDSY7sPaIAiRr+q0QJ63D/DOUNbk1bc90hu+XNIeROkDyTFX4eMW31AJ4RxjyS+zyf4sb2uP/I5BmJa7/ptxAD2CO8zLIEQSTIJjUxflKrqVDlqZq1J2W472UW1G3TqurxHw28sixMQM8OMwYJcZMab+qza3waYddwmZgNynNxbEkgiQZ4a6IcJPuL/QFkj4aOe7Von5RFUsbJAYWuJc4EG3d4gW36XEcJjW2aM4BygZobfckk66WJ+q1u0vhc5BBL3NOYAwCS28SGt/0xBNpTvZHwo+A5zIEAwTfMPT6boWPdxQ3tIpXZn0qbMxs6MuYvaMzNQSSZlthsIvySLqdRtYimRUbc63cD3oBj80Tpm0Gi6mv2IWbZSd9+QB0MW4rGPYpcWtJyGHEFriCILBO9yHTt9wbdroN6lyZVLH5T3xsASOHH3HgmsTVcYBMAifGd09SwdZrgHfLeDZxLRcbT3rwOt97qHa3Y9UQ6k0EAzkDrQYzZQRF4mPHkqqHvJuS8GcHEETca+qlisULjQj1neJ125pYsqh2VlKoyfzZmEZrhxObcTuOAGwWe6hXJNptpfjvEb+KGmlSOxabtm7gGBjw8uGmkk+W3qui7NwbMTWc1zM9ENGYOBLXSIywdtLciuAFGrIlkWmQCNNr6eMr1T4HwJpYRpdOeoTUdJk978vk0NCtghK6fRLPKKVrs3MPQaxrWMaGtaAGtAgADQAKxCFuMIIQhAAhCEACEIQAIQhAAhCEACEIQAIQhAAhCEACEIQAIQhAAhCEACEIQAIQhAAhCEAfCEpW7Npu2yni2AfpYIQllFS7R1Sa6J4bAsZOVok6k3JjS6nVwzXCCAvqF2l0FszavYFN2rndNfNWUuwqLdiTxJ98UISrHBdIZzk/JbS7Iot0b5k/ROgRYIQmSS6Fbb7PqEIXTh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52" name="Picture 12" descr="http://atarot.cz/wp-content/uploads/2009/10/Ametys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9844" y="4581128"/>
            <a:ext cx="2675323" cy="1935150"/>
          </a:xfrm>
          <a:prstGeom prst="rect">
            <a:avLst/>
          </a:prstGeom>
          <a:noFill/>
        </p:spPr>
      </p:pic>
      <p:pic>
        <p:nvPicPr>
          <p:cNvPr id="9" name="Obrázok 8" descr="https://upload.wikimedia.org/wikipedia/commons/thumb/f/f5/Quartz_Saint_Lary_Ari%C3%A8ge.jpg/220px-Quartz_Saint_Lary_Ari%C3%A8ge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527394"/>
            <a:ext cx="2153250" cy="1925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Obrázok 9" descr="citri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174" y="2495641"/>
            <a:ext cx="2268205" cy="1704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k-SK" sz="4800" b="1" i="1" u="sng" dirty="0" smtClean="0"/>
              <a:t>Sklo</a:t>
            </a:r>
            <a:endParaRPr lang="sk-SK" sz="4800" b="1" i="1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772816"/>
            <a:ext cx="8892480" cy="4536504"/>
          </a:xfrm>
        </p:spPr>
        <p:txBody>
          <a:bodyPr>
            <a:normAutofit/>
          </a:bodyPr>
          <a:lstStyle/>
          <a:p>
            <a:r>
              <a:rPr lang="sk-SK" dirty="0" err="1" smtClean="0"/>
              <a:t>Amfoterný</a:t>
            </a:r>
            <a:r>
              <a:rPr lang="sk-SK" dirty="0" smtClean="0"/>
              <a:t> materiál</a:t>
            </a:r>
          </a:p>
          <a:p>
            <a:r>
              <a:rPr lang="sk-SK" dirty="0" smtClean="0"/>
              <a:t>Rovnica výroby skla  SiO</a:t>
            </a:r>
            <a:r>
              <a:rPr lang="sk-SK" sz="2000" dirty="0" smtClean="0"/>
              <a:t>2</a:t>
            </a:r>
            <a:r>
              <a:rPr lang="sk-SK" sz="2800" dirty="0" smtClean="0"/>
              <a:t> +CaCO</a:t>
            </a:r>
            <a:r>
              <a:rPr lang="sk-SK" sz="2000" dirty="0" smtClean="0"/>
              <a:t>3 </a:t>
            </a:r>
            <a:r>
              <a:rPr lang="sk-SK" sz="2800" dirty="0" smtClean="0"/>
              <a:t> +sóda + črepiny(1400 – 1500 °C roztaví sa a vznikne sklo)</a:t>
            </a:r>
          </a:p>
          <a:p>
            <a:r>
              <a:rPr lang="sk-SK" dirty="0" smtClean="0"/>
              <a:t>Druhy skla: - obyčajné tabuľové </a:t>
            </a:r>
            <a:r>
              <a:rPr lang="sk-SK" dirty="0" smtClean="0"/>
              <a:t>sklo(Na</a:t>
            </a:r>
            <a:r>
              <a:rPr lang="sk-SK" sz="2000" dirty="0" smtClean="0"/>
              <a:t>2O</a:t>
            </a:r>
            <a:r>
              <a:rPr lang="sk-SK" sz="2800" dirty="0" smtClean="0"/>
              <a:t> </a:t>
            </a:r>
            <a:r>
              <a:rPr lang="sk-SK" sz="2800" dirty="0" smtClean="0"/>
              <a:t>. </a:t>
            </a:r>
            <a:r>
              <a:rPr lang="sk-SK" sz="2800" dirty="0" err="1" smtClean="0"/>
              <a:t>CaO</a:t>
            </a:r>
            <a:r>
              <a:rPr lang="sk-SK" sz="2800" dirty="0" smtClean="0"/>
              <a:t> . 6SiO</a:t>
            </a:r>
            <a:r>
              <a:rPr lang="sk-SK" sz="2000" dirty="0" smtClean="0"/>
              <a:t>2)</a:t>
            </a:r>
          </a:p>
          <a:p>
            <a:pPr>
              <a:buNone/>
            </a:pPr>
            <a:r>
              <a:rPr lang="sk-SK" sz="2000" dirty="0" smtClean="0"/>
              <a:t>                                </a:t>
            </a:r>
            <a:r>
              <a:rPr lang="sk-SK" sz="2800" dirty="0" smtClean="0"/>
              <a:t>- </a:t>
            </a:r>
            <a:r>
              <a:rPr lang="sk-SK" sz="2400" dirty="0" smtClean="0"/>
              <a:t>chemické </a:t>
            </a:r>
            <a:r>
              <a:rPr lang="sk-SK" sz="2400" dirty="0" smtClean="0"/>
              <a:t>sklo</a:t>
            </a:r>
            <a:r>
              <a:rPr lang="sk-SK" dirty="0" smtClean="0"/>
              <a:t>(Na</a:t>
            </a:r>
            <a:r>
              <a:rPr lang="sk-SK" sz="1800" dirty="0" smtClean="0"/>
              <a:t>2</a:t>
            </a:r>
            <a:r>
              <a:rPr lang="sk-SK" sz="2800" dirty="0" smtClean="0"/>
              <a:t>O</a:t>
            </a:r>
            <a:r>
              <a:rPr lang="sk-SK" sz="2400" dirty="0" smtClean="0"/>
              <a:t> </a:t>
            </a:r>
            <a:r>
              <a:rPr lang="sk-SK" sz="2400" dirty="0" smtClean="0"/>
              <a:t>. </a:t>
            </a:r>
            <a:r>
              <a:rPr lang="sk-SK" sz="2400" dirty="0" err="1" smtClean="0"/>
              <a:t>CaO</a:t>
            </a:r>
            <a:r>
              <a:rPr lang="sk-SK" sz="2400" dirty="0" smtClean="0"/>
              <a:t> . 6SiO</a:t>
            </a:r>
            <a:r>
              <a:rPr lang="sk-SK" sz="1800" dirty="0" smtClean="0"/>
              <a:t>2 </a:t>
            </a:r>
            <a:r>
              <a:rPr lang="sk-SK" sz="2400" dirty="0" smtClean="0"/>
              <a:t> + B</a:t>
            </a:r>
            <a:r>
              <a:rPr lang="sk-SK" sz="2000" dirty="0" smtClean="0"/>
              <a:t>2</a:t>
            </a:r>
            <a:r>
              <a:rPr lang="sk-SK" sz="2400" dirty="0" smtClean="0"/>
              <a:t>O</a:t>
            </a:r>
            <a:r>
              <a:rPr lang="sk-SK" sz="2000" dirty="0" smtClean="0"/>
              <a:t>3</a:t>
            </a:r>
            <a:r>
              <a:rPr lang="sk-SK" sz="1800" dirty="0" smtClean="0"/>
              <a:t>)</a:t>
            </a:r>
          </a:p>
          <a:p>
            <a:pPr>
              <a:buNone/>
            </a:pPr>
            <a:r>
              <a:rPr lang="sk-SK" sz="1800" dirty="0" smtClean="0"/>
              <a:t>                                   </a:t>
            </a:r>
            <a:r>
              <a:rPr lang="sk-SK" sz="2800" dirty="0" smtClean="0"/>
              <a:t> - farebné sklo: modré (</a:t>
            </a:r>
            <a:r>
              <a:rPr lang="sk-SK" sz="2800" dirty="0" err="1" smtClean="0"/>
              <a:t>zluč</a:t>
            </a:r>
            <a:r>
              <a:rPr lang="sk-SK" sz="2800" dirty="0" smtClean="0"/>
              <a:t>. </a:t>
            </a:r>
            <a:r>
              <a:rPr lang="sk-SK" sz="2800" dirty="0" smtClean="0"/>
              <a:t>kobaltu</a:t>
            </a:r>
            <a:r>
              <a:rPr lang="sk-SK" sz="2800" dirty="0" smtClean="0"/>
              <a:t>)</a:t>
            </a:r>
          </a:p>
          <a:p>
            <a:pPr>
              <a:buNone/>
            </a:pPr>
            <a:r>
              <a:rPr lang="sk-SK" sz="2800" dirty="0" smtClean="0"/>
              <a:t>                                                červené( </a:t>
            </a:r>
            <a:r>
              <a:rPr lang="sk-SK" sz="2800" dirty="0" err="1" smtClean="0"/>
              <a:t>zluč</a:t>
            </a:r>
            <a:r>
              <a:rPr lang="sk-SK" sz="2800" dirty="0" smtClean="0"/>
              <a:t>. </a:t>
            </a:r>
            <a:r>
              <a:rPr lang="sk-SK" sz="2800" dirty="0" err="1" smtClean="0"/>
              <a:t>Cu</a:t>
            </a:r>
            <a:r>
              <a:rPr lang="sk-SK" sz="2800" dirty="0" smtClean="0"/>
              <a:t> alebo Au)</a:t>
            </a:r>
          </a:p>
          <a:p>
            <a:pPr>
              <a:buNone/>
            </a:pPr>
            <a:r>
              <a:rPr lang="sk-SK" sz="2800" dirty="0" smtClean="0"/>
              <a:t>                                                  zelené( </a:t>
            </a:r>
            <a:r>
              <a:rPr lang="sk-SK" sz="2800" dirty="0" err="1" smtClean="0"/>
              <a:t>FeO</a:t>
            </a:r>
            <a:r>
              <a:rPr lang="sk-SK" sz="2800" dirty="0" smtClean="0"/>
              <a:t>)                                                    </a:t>
            </a:r>
            <a:endParaRPr lang="sk-SK" dirty="0" smtClean="0"/>
          </a:p>
        </p:txBody>
      </p:sp>
      <p:sp>
        <p:nvSpPr>
          <p:cNvPr id="8194" name="AutoShape 2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196" name="AutoShape 4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198" name="AutoShape 6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00" name="AutoShape 8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02" name="AutoShape 10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04" name="AutoShape 12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06" name="AutoShape 14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08" name="AutoShape 16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10" name="AutoShape 18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12" name="AutoShape 20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214" name="Picture 22" descr="http://www.sklenarstvodk.sk/img/sluzby-sortiment/cire-skl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797152"/>
            <a:ext cx="2411760" cy="1782831"/>
          </a:xfrm>
          <a:prstGeom prst="rect">
            <a:avLst/>
          </a:prstGeom>
          <a:noFill/>
        </p:spPr>
      </p:pic>
      <p:pic>
        <p:nvPicPr>
          <p:cNvPr id="8216" name="Picture 24" descr="http://img.fotoalba.centrum.cz/img21/9036/23859036_4_a2hd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0"/>
            <a:ext cx="3031265" cy="22734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mg2.sws-distribution.sk/hama-tv-stolik-800-mm-hlinik-mliecne-sklo-3-police_i1319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250" y="1268760"/>
            <a:ext cx="3333750" cy="3333750"/>
          </a:xfrm>
          <a:prstGeom prst="rect">
            <a:avLst/>
          </a:prstGeom>
          <a:noFill/>
        </p:spPr>
      </p:pic>
      <p:pic>
        <p:nvPicPr>
          <p:cNvPr id="2050" name="Picture 2" descr="http://uvc.cz/wp-content/uploads/kremenne-300x21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4221088"/>
            <a:ext cx="3073524" cy="2233427"/>
          </a:xfrm>
          <a:prstGeom prst="rect">
            <a:avLst/>
          </a:prstGeom>
          <a:noFill/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/>
          <a:lstStyle/>
          <a:p>
            <a:r>
              <a:rPr lang="sk-SK" dirty="0" smtClean="0"/>
              <a:t>Kremenné sklo – iba z SiO</a:t>
            </a:r>
            <a:r>
              <a:rPr lang="sk-SK" sz="2000" dirty="0" smtClean="0"/>
              <a:t>2 </a:t>
            </a:r>
            <a:endParaRPr lang="sk-SK" sz="2800" dirty="0" smtClean="0"/>
          </a:p>
          <a:p>
            <a:r>
              <a:rPr lang="sk-SK" sz="2800" dirty="0" smtClean="0"/>
              <a:t>                         </a:t>
            </a:r>
            <a:r>
              <a:rPr lang="sk-SK" sz="2400" dirty="0" smtClean="0"/>
              <a:t>- tvrdé </a:t>
            </a:r>
          </a:p>
          <a:p>
            <a:r>
              <a:rPr lang="sk-SK" sz="2400" dirty="0" smtClean="0"/>
              <a:t>                             - v optike(výroba  šošoviek a zrkadiel)</a:t>
            </a:r>
          </a:p>
          <a:p>
            <a:r>
              <a:rPr lang="sk-SK" sz="2400" dirty="0" smtClean="0"/>
              <a:t>Mliečne  sklo(CaF</a:t>
            </a:r>
            <a:r>
              <a:rPr lang="sk-SK" sz="2000" dirty="0" smtClean="0"/>
              <a:t>2)</a:t>
            </a:r>
            <a:endParaRPr lang="sk-SK" sz="2800" dirty="0" smtClean="0"/>
          </a:p>
          <a:p>
            <a:endParaRPr lang="sk-SK" sz="2800" dirty="0" smtClean="0"/>
          </a:p>
          <a:p>
            <a:r>
              <a:rPr lang="sk-SK" sz="2800" b="1" i="1" u="sng" dirty="0" smtClean="0">
                <a:solidFill>
                  <a:srgbClr val="0070C0"/>
                </a:solidFill>
              </a:rPr>
              <a:t>Keramika: </a:t>
            </a:r>
            <a:r>
              <a:rPr lang="sk-SK" sz="2800" dirty="0" smtClean="0"/>
              <a:t>základom je </a:t>
            </a:r>
            <a:r>
              <a:rPr lang="sk-SK" sz="2800" dirty="0" smtClean="0">
                <a:solidFill>
                  <a:srgbClr val="0070C0"/>
                </a:solidFill>
              </a:rPr>
              <a:t>KAOLÍN</a:t>
            </a:r>
            <a:r>
              <a:rPr lang="sk-SK" sz="2800" dirty="0" smtClean="0"/>
              <a:t>(získava sa z minerálu KAOLINIT)</a:t>
            </a:r>
          </a:p>
          <a:p>
            <a:r>
              <a:rPr lang="sk-SK" sz="2800" b="1" i="1" u="sng" dirty="0" smtClean="0">
                <a:solidFill>
                  <a:srgbClr val="0070C0"/>
                </a:solidFill>
              </a:rPr>
              <a:t>Porcelán:</a:t>
            </a:r>
            <a:r>
              <a:rPr lang="sk-SK" sz="2800" dirty="0" smtClean="0">
                <a:solidFill>
                  <a:srgbClr val="0070C0"/>
                </a:solidFill>
              </a:rPr>
              <a:t> </a:t>
            </a:r>
            <a:r>
              <a:rPr lang="sk-SK" sz="2800" dirty="0" err="1" smtClean="0"/>
              <a:t>kadin</a:t>
            </a:r>
            <a:r>
              <a:rPr lang="sk-SK" sz="2800" dirty="0" smtClean="0"/>
              <a:t> + živec + kremeň</a:t>
            </a:r>
          </a:p>
          <a:p>
            <a:pPr>
              <a:buNone/>
            </a:pPr>
            <a:endParaRPr lang="sk-SK" sz="2800" b="1" i="1" u="sng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239</TotalTime>
  <Words>178</Words>
  <Application>Microsoft Office PowerPoint</Application>
  <PresentationFormat>Prezentácia na obrazovke (4:3)</PresentationFormat>
  <Paragraphs>62</Paragraphs>
  <Slides>9</Slides>
  <Notes>9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Calibri</vt:lpstr>
      <vt:lpstr>Constantia</vt:lpstr>
      <vt:lpstr>Times New Roman</vt:lpstr>
      <vt:lpstr>Wingdings 2</vt:lpstr>
      <vt:lpstr>Tok</vt:lpstr>
      <vt:lpstr>p-prvky - Kremík</vt:lpstr>
      <vt:lpstr>Kremík - Si </vt:lpstr>
      <vt:lpstr>Využitie kremíka :</vt:lpstr>
      <vt:lpstr> Výroba Si :</vt:lpstr>
      <vt:lpstr>Zlúčeniny Si:</vt:lpstr>
      <vt:lpstr>Prezentácia programu PowerPoint</vt:lpstr>
      <vt:lpstr>Prezentácia programu PowerPoint</vt:lpstr>
      <vt:lpstr>Sklo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Kremík a výroba skla</dc:title>
  <dc:creator>lensk</dc:creator>
  <cp:lastModifiedBy>Skola</cp:lastModifiedBy>
  <cp:revision>11</cp:revision>
  <dcterms:created xsi:type="dcterms:W3CDTF">2014-12-26T12:22:44Z</dcterms:created>
  <dcterms:modified xsi:type="dcterms:W3CDTF">2021-12-06T16:54:04Z</dcterms:modified>
</cp:coreProperties>
</file>