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/>
        </p:nvGrpSpPr>
        <p:grpSpPr>
          <a:xfrm rot="248467">
            <a:off x="167673" y="2575408"/>
            <a:ext cx="3516640" cy="2424835"/>
            <a:chOff x="-10068" y="2615721"/>
            <a:chExt cx="5488038" cy="2838132"/>
          </a:xfrm>
        </p:grpSpPr>
        <p:sp>
          <p:nvSpPr>
            <p:cNvPr id="5" name="Volný tvar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" name="Volný tvar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" name="Volný tvar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" name="Volný tvar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" name="Volný tvar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" name="Volný tvar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" name="Volný tvar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" name="Volný tvar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" name="Volný tvar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" name="Volný tvar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" name="Volný tvar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" name="Volný tvar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" name="Volný tvar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" name="Volný tvar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" name="Volný tvar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" name="Volný tvar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" name="Volný tvar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" name="Volný tvar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" name="Volný tvar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" name="Volný tvar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" name="Volný tvar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" name="Volný tvar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" name="Volný tvar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" name="Volný tvar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" name="Volný tvar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" name="Volný tvar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" name="Volný tvar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" name="Volný tvar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" name="Volný tvar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" name="Volný tvar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5" name="Volný tvar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6" name="Volný tvar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7" name="Volný tvar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8" name="Volný tvar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9" name="Volný tvar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40" name="Skupina 39"/>
          <p:cNvGrpSpPr/>
          <p:nvPr/>
        </p:nvGrpSpPr>
        <p:grpSpPr>
          <a:xfrm rot="18988672">
            <a:off x="51418" y="189622"/>
            <a:ext cx="387923" cy="587584"/>
            <a:chOff x="11036616" y="1071278"/>
            <a:chExt cx="1030189" cy="1170315"/>
          </a:xfrm>
        </p:grpSpPr>
        <p:sp>
          <p:nvSpPr>
            <p:cNvPr id="41" name="Volný tvar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" name="Volný tvar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" name="Volný tvar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" name="Volný tvar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5" name="Volný tvar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6" name="Volný tvar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7" name="Volný tvar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8" name="Volný tvar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sp>
        <p:nvSpPr>
          <p:cNvPr id="49" name="Volný tvar 500"/>
          <p:cNvSpPr>
            <a:spLocks/>
          </p:cNvSpPr>
          <p:nvPr/>
        </p:nvSpPr>
        <p:spPr bwMode="auto">
          <a:xfrm>
            <a:off x="2463242" y="4664179"/>
            <a:ext cx="6677183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grpSp>
        <p:nvGrpSpPr>
          <p:cNvPr id="50" name="Skupina 49"/>
          <p:cNvGrpSpPr/>
          <p:nvPr/>
        </p:nvGrpSpPr>
        <p:grpSpPr>
          <a:xfrm>
            <a:off x="8575623" y="6542"/>
            <a:ext cx="509347" cy="712528"/>
            <a:chOff x="11231706" y="127529"/>
            <a:chExt cx="679129" cy="712528"/>
          </a:xfrm>
        </p:grpSpPr>
        <p:sp>
          <p:nvSpPr>
            <p:cNvPr id="51" name="Volný tvar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2" name="Volný tvar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3" name="Volný tvar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4" name="Volný tvar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5" name="Volný tvar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6" name="Volný tvar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7" name="Volný tvar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8" name="Volný tvar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sp>
        <p:nvSpPr>
          <p:cNvPr id="59" name="Volný tvar 413"/>
          <p:cNvSpPr>
            <a:spLocks/>
          </p:cNvSpPr>
          <p:nvPr/>
        </p:nvSpPr>
        <p:spPr bwMode="auto">
          <a:xfrm>
            <a:off x="-17524" y="3007512"/>
            <a:ext cx="9141714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60" name="Volný tvar 414"/>
          <p:cNvSpPr>
            <a:spLocks/>
          </p:cNvSpPr>
          <p:nvPr/>
        </p:nvSpPr>
        <p:spPr bwMode="auto">
          <a:xfrm>
            <a:off x="-17524" y="3324747"/>
            <a:ext cx="9141714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grpSp>
        <p:nvGrpSpPr>
          <p:cNvPr id="61" name="Skupina 5"/>
          <p:cNvGrpSpPr>
            <a:grpSpLocks noChangeAspect="1"/>
          </p:cNvGrpSpPr>
          <p:nvPr/>
        </p:nvGrpSpPr>
        <p:grpSpPr bwMode="auto">
          <a:xfrm>
            <a:off x="-1140" y="854146"/>
            <a:ext cx="1411106" cy="2341763"/>
            <a:chOff x="3000" y="1116"/>
            <a:chExt cx="1680" cy="2091"/>
          </a:xfrm>
        </p:grpSpPr>
        <p:sp>
          <p:nvSpPr>
            <p:cNvPr id="62" name="Volný tvar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3" name="Volný tvar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4" name="Volný tvar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5" name="Volný tvar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6" name="Volný tvar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7" name="Volný tvar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8" name="Volný tvar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9" name="Volný tvar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0" name="Volný tvar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1" name="Volný tvar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2" name="Volný tvar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3" name="Volný tvar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4" name="Volný tvar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5" name="Volný tvar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6" name="Volný tvar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7" name="Volný tvar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8" name="Volný tvar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9" name="Volný tvar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0" name="Volný tvar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81" name="Skupina 33"/>
          <p:cNvGrpSpPr>
            <a:grpSpLocks noChangeAspect="1"/>
          </p:cNvGrpSpPr>
          <p:nvPr/>
        </p:nvGrpSpPr>
        <p:grpSpPr bwMode="auto">
          <a:xfrm>
            <a:off x="1286241" y="4544219"/>
            <a:ext cx="1404951" cy="2324202"/>
            <a:chOff x="3359" y="1523"/>
            <a:chExt cx="943" cy="1170"/>
          </a:xfrm>
        </p:grpSpPr>
        <p:sp>
          <p:nvSpPr>
            <p:cNvPr id="82" name="Volný tvar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3" name="Volný tvar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4" name="Volný tvar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5" name="Volný tvar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6" name="Volný tvar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87" name="Skupina 43"/>
          <p:cNvGrpSpPr>
            <a:grpSpLocks noChangeAspect="1"/>
          </p:cNvGrpSpPr>
          <p:nvPr/>
        </p:nvGrpSpPr>
        <p:grpSpPr bwMode="auto">
          <a:xfrm>
            <a:off x="876300" y="5011047"/>
            <a:ext cx="1122760" cy="1857375"/>
            <a:chOff x="3367" y="1523"/>
            <a:chExt cx="943" cy="1170"/>
          </a:xfrm>
        </p:grpSpPr>
        <p:sp>
          <p:nvSpPr>
            <p:cNvPr id="88" name="Volný tvar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9" name="Volný tvar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0" name="Volný tvar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1" name="Volný tvar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2" name="Volný tvar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3" name="Volný tvar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94" name="Skupina 93"/>
          <p:cNvGrpSpPr/>
          <p:nvPr/>
        </p:nvGrpSpPr>
        <p:grpSpPr>
          <a:xfrm>
            <a:off x="-16478" y="4350236"/>
            <a:ext cx="1272587" cy="2518186"/>
            <a:chOff x="-3496" y="4350236"/>
            <a:chExt cx="1696783" cy="2518186"/>
          </a:xfrm>
        </p:grpSpPr>
        <p:sp>
          <p:nvSpPr>
            <p:cNvPr id="95" name="Volný tvar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6" name="Volný tvar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7" name="Volný tvar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8" name="Volný tvar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99" name="Skupina 43"/>
          <p:cNvGrpSpPr>
            <a:grpSpLocks noChangeAspect="1"/>
          </p:cNvGrpSpPr>
          <p:nvPr/>
        </p:nvGrpSpPr>
        <p:grpSpPr bwMode="auto">
          <a:xfrm>
            <a:off x="2183502" y="4572471"/>
            <a:ext cx="1387874" cy="2295951"/>
            <a:chOff x="3367" y="1523"/>
            <a:chExt cx="943" cy="1170"/>
          </a:xfrm>
        </p:grpSpPr>
        <p:sp>
          <p:nvSpPr>
            <p:cNvPr id="100" name="Volný tvar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1" name="Volný tvar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2" name="Volný tvar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3" name="Volný tvar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4" name="Volný tvar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5" name="Volný tvar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106" name="Skupina 105"/>
          <p:cNvGrpSpPr/>
          <p:nvPr/>
        </p:nvGrpSpPr>
        <p:grpSpPr>
          <a:xfrm rot="1576354">
            <a:off x="8344344" y="2895976"/>
            <a:ext cx="772642" cy="1170315"/>
            <a:chOff x="11036616" y="1071278"/>
            <a:chExt cx="1030189" cy="1170315"/>
          </a:xfrm>
        </p:grpSpPr>
        <p:sp>
          <p:nvSpPr>
            <p:cNvPr id="107" name="Volný tvar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8" name="Volný tvar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9" name="Volný tvar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0" name="Volný tvar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1" name="Volný tvar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2" name="Volný tvar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3" name="Volný tvar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4" name="Volný tvar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sp>
        <p:nvSpPr>
          <p:cNvPr id="115" name="Volný tvar 8"/>
          <p:cNvSpPr>
            <a:spLocks/>
          </p:cNvSpPr>
          <p:nvPr/>
        </p:nvSpPr>
        <p:spPr bwMode="auto">
          <a:xfrm>
            <a:off x="3031996" y="5351894"/>
            <a:ext cx="261938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116" name="Volný tvar 115"/>
          <p:cNvSpPr/>
          <p:nvPr/>
        </p:nvSpPr>
        <p:spPr>
          <a:xfrm>
            <a:off x="-21175" y="3533670"/>
            <a:ext cx="9104588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grpSp>
        <p:nvGrpSpPr>
          <p:cNvPr id="117" name="Skupina 116"/>
          <p:cNvGrpSpPr/>
          <p:nvPr/>
        </p:nvGrpSpPr>
        <p:grpSpPr>
          <a:xfrm rot="198573">
            <a:off x="899456" y="2684219"/>
            <a:ext cx="1616019" cy="1686565"/>
            <a:chOff x="1175948" y="2708421"/>
            <a:chExt cx="2159248" cy="1690131"/>
          </a:xfrm>
        </p:grpSpPr>
        <p:sp>
          <p:nvSpPr>
            <p:cNvPr id="118" name="Volný tvar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9" name="Volný tvar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0" name="Volný tvar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1" name="Volný tvar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2" name="Volný tvar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3" name="Volný tvar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4" name="Volný tvar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5" name="Volný tvar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6" name="Volný tvar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7" name="Volný tvar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8" name="Volný tvar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9" name="Volný tvar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0" name="Volný tvar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1" name="Volný tvar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2" name="Volný tvar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3" name="Volný tvar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4" name="Volný tvar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5" name="Volný tvar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6" name="Volný tvar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7" name="Volný tvar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8" name="Volný tvar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9" name="Volný tvar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0" name="Volný tvar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1" name="Volný tvar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2" name="Volný tvar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3" name="Volný tvar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4" name="Volný tvar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5" name="Volný tvar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146" name="Skupina 5"/>
          <p:cNvGrpSpPr>
            <a:grpSpLocks noChangeAspect="1"/>
          </p:cNvGrpSpPr>
          <p:nvPr/>
        </p:nvGrpSpPr>
        <p:grpSpPr bwMode="auto">
          <a:xfrm>
            <a:off x="6875516" y="4138361"/>
            <a:ext cx="2267293" cy="2719639"/>
            <a:chOff x="2887" y="1286"/>
            <a:chExt cx="1903" cy="1712"/>
          </a:xfrm>
        </p:grpSpPr>
        <p:sp>
          <p:nvSpPr>
            <p:cNvPr id="147" name="Volný tvar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8" name="Volný tvar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9" name="Volný tvar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0" name="Volný tvar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1" name="Volný tvar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2" name="Volný tvar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3" name="Volný tvar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4" name="Volný tvar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5" name="Volný tvar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6" name="Volný tvar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7" name="Volný tvar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8" name="Volný tvar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9" name="Volný tvar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0" name="Volný tvar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1" name="Volný tvar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2" name="Volný tvar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3" name="Volný tvar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4" name="Volný tvar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5" name="Volný tvar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6" name="Volný tvar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7" name="Volný tvar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8" name="Volný tvar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9" name="Volný tvar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0" name="Volný tvar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171" name="Skupina 64"/>
          <p:cNvGrpSpPr>
            <a:grpSpLocks noChangeAspect="1"/>
          </p:cNvGrpSpPr>
          <p:nvPr/>
        </p:nvGrpSpPr>
        <p:grpSpPr bwMode="auto">
          <a:xfrm rot="12827499" flipH="1">
            <a:off x="8520313" y="2338535"/>
            <a:ext cx="362814" cy="536662"/>
            <a:chOff x="2052" y="995"/>
            <a:chExt cx="768" cy="852"/>
          </a:xfrm>
        </p:grpSpPr>
        <p:sp>
          <p:nvSpPr>
            <p:cNvPr id="172" name="Volný tvar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3" name="Volný tvar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4" name="Volný tvar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5" name="Volný tvar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6" name="Volný tvar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7" name="Volný tvar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8" name="Volný tvar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9" name="Volný tvar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010966" y="165020"/>
            <a:ext cx="7020314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927497" y="2476917"/>
            <a:ext cx="5187252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Kliknite sem a upravte štýl predlohy podnadpisov.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592667"/>
            <a:ext cx="1971675" cy="5579533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28650" y="592667"/>
            <a:ext cx="5800725" cy="5579533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3000" y="1485900"/>
            <a:ext cx="6858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41810" y="4454034"/>
            <a:ext cx="6858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146429" y="1485900"/>
            <a:ext cx="336042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32877" y="1485900"/>
            <a:ext cx="336042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46429" y="1376018"/>
            <a:ext cx="336042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146429" y="2144114"/>
            <a:ext cx="336042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32877" y="1376018"/>
            <a:ext cx="336042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32877" y="2144114"/>
            <a:ext cx="336042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olný tvar 92"/>
          <p:cNvSpPr>
            <a:spLocks/>
          </p:cNvSpPr>
          <p:nvPr/>
        </p:nvSpPr>
        <p:spPr bwMode="auto">
          <a:xfrm>
            <a:off x="6482633" y="3888585"/>
            <a:ext cx="159761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7" name="Volný tvar 50"/>
          <p:cNvSpPr>
            <a:spLocks/>
          </p:cNvSpPr>
          <p:nvPr/>
        </p:nvSpPr>
        <p:spPr bwMode="auto">
          <a:xfrm>
            <a:off x="5085159" y="4191000"/>
            <a:ext cx="405747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8" name="Volný tvar 51"/>
          <p:cNvSpPr>
            <a:spLocks/>
          </p:cNvSpPr>
          <p:nvPr/>
        </p:nvSpPr>
        <p:spPr bwMode="auto">
          <a:xfrm>
            <a:off x="-94" y="4572001"/>
            <a:ext cx="8561457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grpSp>
        <p:nvGrpSpPr>
          <p:cNvPr id="9" name="Skupina 69"/>
          <p:cNvGrpSpPr>
            <a:grpSpLocks noChangeAspect="1"/>
          </p:cNvGrpSpPr>
          <p:nvPr/>
        </p:nvGrpSpPr>
        <p:grpSpPr bwMode="auto">
          <a:xfrm flipH="1">
            <a:off x="7299178" y="958654"/>
            <a:ext cx="1050614" cy="4001744"/>
            <a:chOff x="3220" y="236"/>
            <a:chExt cx="1347" cy="3848"/>
          </a:xfrm>
        </p:grpSpPr>
        <p:sp>
          <p:nvSpPr>
            <p:cNvPr id="10" name="Volný tvar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" name="Volný tvar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" name="Volný tvar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" name="Volný tvar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" name="Volný tvar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" name="Volný tvar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" name="Volný tvar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" name="Volný tvar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" name="Volný tvar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" name="Volný tvar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" name="Volný tvar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" name="Volný tvar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" name="Volný tvar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" name="Volný tvar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" name="Volný tvar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" name="Volný tvar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" name="Volný tvar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" name="Volný tvar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" name="Volný tvar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" name="Volný tvar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" name="Volný tvar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" name="Volný tvar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" name="Volný tvar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" name="Volný tvar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" name="Volný tvar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5" name="Volný tvar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6" name="Volný tvar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7" name="Volný tvar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8" name="Volný tvar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9" name="Volný tvar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0" name="Volný tvar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1" name="Volný tvar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" name="Volný tvar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" name="Volný tvar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" name="Volný tvar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5" name="Volný tvar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6" name="Volný tvar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7" name="Volný tvar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8" name="Volný tvar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9" name="Volný tvar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0" name="Volný tvar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1" name="Volný tvar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2" name="Volný tvar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3" name="Volný tvar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4" name="Volný tvar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5" name="Volný tvar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6" name="Volný tvar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7" name="Volný tvar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8" name="Volný tvar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9" name="Volný tvar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0" name="Volný tvar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1" name="Volný tvar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2" name="Volný tvar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3" name="Volný tvar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4" name="Volný tvar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5" name="Volný tvar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6" name="Volný tvar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7" name="Volný tvar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8" name="Volný tvar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9" name="Volný tvar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0" name="Volný tvar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1" name="Volný tvar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2" name="Volný tvar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3" name="Volný tvar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4" name="Volný tvar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5" name="Volný tvar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6" name="Volný tvar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7" name="Volný tvar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8" name="Volný tvar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9" name="Volný tvar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0" name="Volný tvar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1" name="Volný tvar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2" name="Volný tvar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3" name="Volný tvar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4" name="Volný tvar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5" name="Volný tvar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6" name="Volný tvar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7" name="Volný tvar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8" name="Volný tvar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9" name="Volný tvar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0" name="Volný tvar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1" name="Volný tvar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2" name="Volný tvar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93" name="Skupina 69"/>
          <p:cNvGrpSpPr>
            <a:grpSpLocks noChangeAspect="1"/>
          </p:cNvGrpSpPr>
          <p:nvPr/>
        </p:nvGrpSpPr>
        <p:grpSpPr bwMode="auto">
          <a:xfrm>
            <a:off x="8171259" y="1248597"/>
            <a:ext cx="941097" cy="3346122"/>
            <a:chOff x="3124" y="236"/>
            <a:chExt cx="1443" cy="3848"/>
          </a:xfrm>
        </p:grpSpPr>
        <p:sp>
          <p:nvSpPr>
            <p:cNvPr id="94" name="Volný tvar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5" name="Volný tvar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6" name="Volný tvar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7" name="Volný tvar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8" name="Volný tvar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9" name="Volný tvar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0" name="Volný tvar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1" name="Volný tvar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2" name="Volný tvar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3" name="Volný tvar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4" name="Volný tvar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5" name="Volný tvar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6" name="Volný tvar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7" name="Volný tvar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8" name="Volný tvar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9" name="Volný tvar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0" name="Volný tvar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1" name="Volný tvar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2" name="Volný tvar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3" name="Volný tvar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4" name="Volný tvar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5" name="Volný tvar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6" name="Volný tvar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7" name="Volný tvar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8" name="Volný tvar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9" name="Volný tvar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0" name="Volný tvar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1" name="Volný tvar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2" name="Volný tvar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3" name="Volný tvar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4" name="Volný tvar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5" name="Volný tvar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6" name="Volný tvar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7" name="Volný tvar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8" name="Volný tvar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9" name="Volný tvar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0" name="Volný tvar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1" name="Volný tvar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2" name="Volný tvar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3" name="Volný tvar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4" name="Volný tvar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5" name="Volný tvar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6" name="Volný tvar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7" name="Volný tvar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8" name="Volný tvar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9" name="Volný tvar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0" name="Volný tvar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1" name="Volný tvar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2" name="Volný tvar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3" name="Volný tvar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4" name="Volný tvar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5" name="Volný tvar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6" name="Volný tvar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7" name="Volný tvar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8" name="Volný tvar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9" name="Volný tvar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0" name="Volný tvar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1" name="Volný tvar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2" name="Volný tvar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3" name="Volný tvar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4" name="Volný tvar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5" name="Volný tvar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6" name="Volný tvar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7" name="Volný tvar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8" name="Volný tvar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9" name="Volný tvar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0" name="Volný tvar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1" name="Volný tvar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2" name="Volný tvar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3" name="Volný tvar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4" name="Volný tvar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5" name="Volný tvar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6" name="Volný tvar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7" name="Volný tvar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8" name="Volný tvar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9" name="Volný tvar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0" name="Volný tvar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1" name="Volný tvar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2" name="Volný tvar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3" name="Volný tvar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4" name="Volný tvar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5" name="Volný tvar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6" name="Volný tvar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177" name="Skupina 69"/>
          <p:cNvGrpSpPr>
            <a:grpSpLocks noChangeAspect="1"/>
          </p:cNvGrpSpPr>
          <p:nvPr/>
        </p:nvGrpSpPr>
        <p:grpSpPr bwMode="auto">
          <a:xfrm>
            <a:off x="6815590" y="2736977"/>
            <a:ext cx="679655" cy="2416549"/>
            <a:chOff x="3124" y="236"/>
            <a:chExt cx="1443" cy="3848"/>
          </a:xfrm>
        </p:grpSpPr>
        <p:sp>
          <p:nvSpPr>
            <p:cNvPr id="178" name="Volný tvar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9" name="Volný tvar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0" name="Volný tvar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1" name="Volný tvar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2" name="Volný tvar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3" name="Volný tvar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4" name="Volný tvar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5" name="Volný tvar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6" name="Volný tvar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7" name="Volný tvar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8" name="Volný tvar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9" name="Volný tvar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0" name="Volný tvar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1" name="Volný tvar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2" name="Volný tvar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3" name="Volný tvar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4" name="Volný tvar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5" name="Volný tvar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6" name="Volný tvar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7" name="Volný tvar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8" name="Volný tvar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9" name="Volný tvar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0" name="Volný tvar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1" name="Volný tvar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2" name="Volný tvar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3" name="Volný tvar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4" name="Volný tvar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5" name="Volný tvar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6" name="Volný tvar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7" name="Volný tvar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8" name="Volný tvar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9" name="Volný tvar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0" name="Volný tvar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1" name="Volný tvar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2" name="Volný tvar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3" name="Volný tvar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4" name="Volný tvar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5" name="Volný tvar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6" name="Volný tvar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7" name="Volný tvar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8" name="Volný tvar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9" name="Volný tvar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0" name="Volný tvar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1" name="Volný tvar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2" name="Volný tvar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3" name="Volný tvar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4" name="Volný tvar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5" name="Volný tvar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6" name="Volný tvar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7" name="Volný tvar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8" name="Volný tvar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9" name="Volný tvar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0" name="Volný tvar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1" name="Volný tvar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2" name="Volný tvar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3" name="Volný tvar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4" name="Volný tvar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5" name="Volný tvar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6" name="Volný tvar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7" name="Volný tvar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8" name="Volný tvar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9" name="Volný tvar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0" name="Volný tvar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1" name="Volný tvar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2" name="Volný tvar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3" name="Volný tvar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4" name="Volný tvar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5" name="Volný tvar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6" name="Volný tvar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7" name="Volný tvar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8" name="Volný tvar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9" name="Volný tvar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0" name="Volný tvar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1" name="Volný tvar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2" name="Volný tvar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3" name="Volný tvar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4" name="Volný tvar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5" name="Volný tvar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6" name="Volný tvar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7" name="Volný tvar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8" name="Volný tvar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9" name="Volný tvar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260" name="Skupina 50"/>
          <p:cNvGrpSpPr>
            <a:grpSpLocks noChangeAspect="1"/>
          </p:cNvGrpSpPr>
          <p:nvPr/>
        </p:nvGrpSpPr>
        <p:grpSpPr bwMode="auto">
          <a:xfrm>
            <a:off x="7885509" y="2438401"/>
            <a:ext cx="1113762" cy="2195929"/>
            <a:chOff x="3369" y="1563"/>
            <a:chExt cx="940" cy="1390"/>
          </a:xfrm>
        </p:grpSpPr>
        <p:sp>
          <p:nvSpPr>
            <p:cNvPr id="261" name="Volný tvar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2" name="Volný tvar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3" name="Volný tvar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4" name="Volný tvar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5" name="Volný tvar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6" name="Volný tvar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7" name="Volný tvar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8" name="Volný tvar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9" name="Volný tvar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0" name="Volný tvar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1" name="Volný tvar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2" name="Volný tvar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3" name="Volný tvar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solidFill>
                  <a:schemeClr val="accent6"/>
                </a:solidFill>
              </a:endParaRPr>
            </a:p>
          </p:txBody>
        </p:sp>
        <p:sp>
          <p:nvSpPr>
            <p:cNvPr id="274" name="Volný tvar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5" name="Volný tvar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6" name="Volný tvar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7" name="Volný tvar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solidFill>
                  <a:schemeClr val="accent6"/>
                </a:solidFill>
              </a:endParaRPr>
            </a:p>
          </p:txBody>
        </p:sp>
        <p:sp>
          <p:nvSpPr>
            <p:cNvPr id="278" name="Volný tvar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9" name="Volný tvar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0" name="Volný tvar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1" name="Volný tvar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2" name="Volný tvar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3" name="Volný tvar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4" name="Volný tvar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Volný tvar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Volný tvar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7" name="Volný tvar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8" name="Volný tvar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289" name="Skupina 5"/>
          <p:cNvGrpSpPr>
            <a:grpSpLocks noChangeAspect="1"/>
          </p:cNvGrpSpPr>
          <p:nvPr/>
        </p:nvGrpSpPr>
        <p:grpSpPr bwMode="auto">
          <a:xfrm>
            <a:off x="5991045" y="2988646"/>
            <a:ext cx="1829681" cy="3074765"/>
            <a:chOff x="2968" y="1107"/>
            <a:chExt cx="1736" cy="2188"/>
          </a:xfrm>
        </p:grpSpPr>
        <p:sp>
          <p:nvSpPr>
            <p:cNvPr id="290" name="Volný tvar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1" name="Ová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2" name="Volný tvar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3" name="Volný tvar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4" name="Volný tvar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5" name="Volný tvar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6" name="Volný tvar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7" name="Volný tvar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8" name="Volný tvar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9" name="Volný tvar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0" name="Volný tvar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1" name="Volný tvar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2" name="Volný tvar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3" name="Volný tvar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4" name="Volný tvar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5" name="Volný tvar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6" name="Volný tvar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7" name="Volný tvar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8" name="Volný tvar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9" name="Volný tvar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sp>
        <p:nvSpPr>
          <p:cNvPr id="310" name="Volný tvar 52"/>
          <p:cNvSpPr>
            <a:spLocks/>
          </p:cNvSpPr>
          <p:nvPr/>
        </p:nvSpPr>
        <p:spPr bwMode="auto">
          <a:xfrm>
            <a:off x="1" y="5181601"/>
            <a:ext cx="8372756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grpSp>
        <p:nvGrpSpPr>
          <p:cNvPr id="311" name="Skupina 29"/>
          <p:cNvGrpSpPr>
            <a:grpSpLocks noChangeAspect="1"/>
          </p:cNvGrpSpPr>
          <p:nvPr/>
        </p:nvGrpSpPr>
        <p:grpSpPr bwMode="auto">
          <a:xfrm flipH="1">
            <a:off x="6893653" y="4800600"/>
            <a:ext cx="2249156" cy="2083312"/>
            <a:chOff x="2481" y="1188"/>
            <a:chExt cx="2735" cy="1900"/>
          </a:xfrm>
        </p:grpSpPr>
        <p:sp>
          <p:nvSpPr>
            <p:cNvPr id="312" name="Volný tvar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3" name="Volný tvar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4" name="Volný tvar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5" name="Volný tvar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6" name="Volný tvar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7" name="Volný tvar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8" name="Volný tvar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9" name="Volný tvar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0" name="Volný tvar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1" name="Volný tvar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2" name="Volný tvar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3" name="Volný tvar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4" name="Volný tvar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5" name="Volný tvar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6" name="Volný tvar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7" name="Volný tvar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8" name="Volný tvar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9" name="Volný tvar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0" name="Volný tvar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1" name="Volný tvar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2" name="Volný tvar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3" name="Volný tvar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4" name="Volný tvar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5" name="Volný tvar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6" name="Volný tvar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7" name="Volný tvar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8" name="Volný tvar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9" name="Volný tvar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0" name="Volný tvar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1" name="Volný tvar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2" name="Volný tvar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3" name="Volný tvar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4" name="Volný tvar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5" name="Volný tvar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6" name="Volný tvar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7" name="Volný tvar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348" name="Skupina 347"/>
          <p:cNvGrpSpPr/>
          <p:nvPr/>
        </p:nvGrpSpPr>
        <p:grpSpPr>
          <a:xfrm>
            <a:off x="-1191" y="3799402"/>
            <a:ext cx="3289808" cy="3084511"/>
            <a:chOff x="-1588" y="4419600"/>
            <a:chExt cx="3504440" cy="2464312"/>
          </a:xfrm>
        </p:grpSpPr>
        <p:grpSp>
          <p:nvGrpSpPr>
            <p:cNvPr id="349" name="Skupina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Volný tvar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6" name="Volný tvar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7" name="Volný tvar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8" name="Volný tvar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9" name="Volný tvar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0" name="Volný tvar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1" name="Volný tvar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2" name="Volný tvar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3" name="Volný tvar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4" name="Volný tvar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5" name="Volný tvar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6" name="Volný tvar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7" name="Volný tvar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8" name="Volný tvar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9" name="Volný tvar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0" name="Volný tvar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1" name="Volný tvar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2" name="Volný tvar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3" name="Volný tvar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4" name="Volný tvar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5" name="Volný tvar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6" name="Volný tvar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7" name="Volný tvar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8" name="Volný tvar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9" name="Volný tvar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0" name="Volný tvar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1" name="Volný tvar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2" name="Volný tvar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3" name="Volný tvar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4" name="Volný tvar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5" name="Volný tvar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6" name="Volný tvar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7" name="Volný tvar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8" name="Volný tvar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9" name="Volný tvar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0" name="Volný tvar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1" name="Volný tvar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2" name="Volný tvar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3" name="Volný tvar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4" name="Volný tvar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5" name="Volný tvar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6" name="Volný tvar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7" name="Volný tvar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8" name="Volný tvar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9" name="Volný tvar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20" name="Volný tvar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21" name="Volný tvar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</p:grpSp>
        <p:grpSp>
          <p:nvGrpSpPr>
            <p:cNvPr id="350" name="Skupina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Volný tvar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7" name="Volný tvar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8" name="Volný tvar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9" name="Volný tvar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0" name="Volný tvar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1" name="Volný tvar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2" name="Volný tvar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3" name="Volný tvar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4" name="Volný tvar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</p:grpSp>
        <p:grpSp>
          <p:nvGrpSpPr>
            <p:cNvPr id="351" name="Skupina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Volný tvar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0" name="Volný tvar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1" name="Volný tvar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2" name="Volný tvar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3" name="Volný tvar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4" name="Volný tvar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5" name="Volný tvar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</p:grpSp>
        <p:grpSp>
          <p:nvGrpSpPr>
            <p:cNvPr id="352" name="Skupina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Volný tvar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54" name="Volný tvar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55" name="Volný tvar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56" name="Volný tvar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57" name="Volný tvar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58" name="Volný tvar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</p:grpSp>
      </p:grpSp>
      <p:grpSp>
        <p:nvGrpSpPr>
          <p:cNvPr id="422" name="Skupina 52"/>
          <p:cNvGrpSpPr>
            <a:grpSpLocks noChangeAspect="1"/>
          </p:cNvGrpSpPr>
          <p:nvPr/>
        </p:nvGrpSpPr>
        <p:grpSpPr bwMode="auto">
          <a:xfrm rot="19948164">
            <a:off x="276934" y="506292"/>
            <a:ext cx="669674" cy="1021771"/>
            <a:chOff x="4634" y="754"/>
            <a:chExt cx="1164" cy="1332"/>
          </a:xfrm>
        </p:grpSpPr>
        <p:sp>
          <p:nvSpPr>
            <p:cNvPr id="423" name="Volný tvar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4" name="Volný tvar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5" name="Volný tvar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6" name="Volný tvar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7" name="Volný tvar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8" name="Volný tvar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9" name="Volný tvar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0" name="Volný tvar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431" name="Skupina 52"/>
          <p:cNvGrpSpPr>
            <a:grpSpLocks noChangeAspect="1"/>
          </p:cNvGrpSpPr>
          <p:nvPr/>
        </p:nvGrpSpPr>
        <p:grpSpPr bwMode="auto">
          <a:xfrm rot="5825446">
            <a:off x="8675798" y="452755"/>
            <a:ext cx="408172" cy="350313"/>
            <a:chOff x="4634" y="754"/>
            <a:chExt cx="1164" cy="1332"/>
          </a:xfrm>
        </p:grpSpPr>
        <p:sp>
          <p:nvSpPr>
            <p:cNvPr id="432" name="Volný tvar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3" name="Volný tvar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4" name="Volný tvar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5" name="Volný tvar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6" name="Volný tvar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7" name="Volný tvar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8" name="Volný tvar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9" name="Volný tvar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440" name="Skupina 66"/>
          <p:cNvGrpSpPr>
            <a:grpSpLocks noChangeAspect="1"/>
          </p:cNvGrpSpPr>
          <p:nvPr/>
        </p:nvGrpSpPr>
        <p:grpSpPr bwMode="auto">
          <a:xfrm>
            <a:off x="17578" y="3048994"/>
            <a:ext cx="291131" cy="364678"/>
            <a:chOff x="3636" y="1964"/>
            <a:chExt cx="413" cy="388"/>
          </a:xfrm>
        </p:grpSpPr>
        <p:sp>
          <p:nvSpPr>
            <p:cNvPr id="441" name="Volný tvar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2" name="Volný tvar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3" name="Volný tvar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4" name="Volný tvar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5" name="Volný tvar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6" name="Volný tvar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7" name="Volný tvar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8" name="Volný tvar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6178" y="828877"/>
            <a:ext cx="4543914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360420" y="457200"/>
            <a:ext cx="500634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Piál 1Zástupný symbol pro obrázek 2"/>
          <p:cNvSpPr>
            <a:spLocks noGrp="1"/>
          </p:cNvSpPr>
          <p:nvPr>
            <p:ph type="pic" idx="1"/>
          </p:nvPr>
        </p:nvSpPr>
        <p:spPr>
          <a:xfrm>
            <a:off x="3360420" y="457200"/>
            <a:ext cx="500634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50"/>
          <p:cNvSpPr>
            <a:spLocks/>
          </p:cNvSpPr>
          <p:nvPr/>
        </p:nvSpPr>
        <p:spPr bwMode="auto">
          <a:xfrm>
            <a:off x="6571059" y="5521528"/>
            <a:ext cx="257157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8" name="Volný tvar 51"/>
          <p:cNvSpPr>
            <a:spLocks/>
          </p:cNvSpPr>
          <p:nvPr/>
        </p:nvSpPr>
        <p:spPr bwMode="auto">
          <a:xfrm>
            <a:off x="1" y="5652179"/>
            <a:ext cx="8561363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9" name="Volný tvar 51"/>
          <p:cNvSpPr>
            <a:spLocks/>
          </p:cNvSpPr>
          <p:nvPr/>
        </p:nvSpPr>
        <p:spPr bwMode="auto">
          <a:xfrm>
            <a:off x="-10311" y="5865036"/>
            <a:ext cx="8561363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grpSp>
        <p:nvGrpSpPr>
          <p:cNvPr id="10" name="Skupina 66"/>
          <p:cNvGrpSpPr>
            <a:grpSpLocks noChangeAspect="1"/>
          </p:cNvGrpSpPr>
          <p:nvPr/>
        </p:nvGrpSpPr>
        <p:grpSpPr bwMode="auto">
          <a:xfrm>
            <a:off x="8735766" y="947577"/>
            <a:ext cx="319984" cy="400819"/>
            <a:chOff x="3636" y="1964"/>
            <a:chExt cx="413" cy="388"/>
          </a:xfrm>
        </p:grpSpPr>
        <p:sp>
          <p:nvSpPr>
            <p:cNvPr id="11" name="Volný tvar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" name="Volný tvar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" name="Volný tvar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" name="Volný tvar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" name="Volný tvar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" name="Volný tvar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" name="Volný tvar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" name="Volný tvar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8481696" y="6212029"/>
            <a:ext cx="656603" cy="645972"/>
            <a:chOff x="7344986" y="5566058"/>
            <a:chExt cx="1750940" cy="1291943"/>
          </a:xfrm>
        </p:grpSpPr>
        <p:sp>
          <p:nvSpPr>
            <p:cNvPr id="20" name="Volný tvar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" name="Volný tvar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" name="Volný tvar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" name="Volný tvar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" name="Volný tvar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" name="Volný tvar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26" name="Skupina 5"/>
          <p:cNvGrpSpPr>
            <a:grpSpLocks noChangeAspect="1"/>
          </p:cNvGrpSpPr>
          <p:nvPr/>
        </p:nvGrpSpPr>
        <p:grpSpPr bwMode="auto">
          <a:xfrm>
            <a:off x="1831" y="2873890"/>
            <a:ext cx="447921" cy="789302"/>
            <a:chOff x="2121" y="1060"/>
            <a:chExt cx="597" cy="789"/>
          </a:xfrm>
        </p:grpSpPr>
        <p:sp>
          <p:nvSpPr>
            <p:cNvPr id="27" name="Volný tvar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" name="Volný tvar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" name="Volný tvar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" name="Volný tvar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" name="Volný tvar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" name="Volný tvar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" name="Volný tvar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34" name="Skupina 16"/>
          <p:cNvGrpSpPr>
            <a:grpSpLocks noChangeAspect="1"/>
          </p:cNvGrpSpPr>
          <p:nvPr/>
        </p:nvGrpSpPr>
        <p:grpSpPr bwMode="auto">
          <a:xfrm>
            <a:off x="104629" y="-13010"/>
            <a:ext cx="1037180" cy="804244"/>
            <a:chOff x="1922" y="1129"/>
            <a:chExt cx="987" cy="574"/>
          </a:xfrm>
        </p:grpSpPr>
        <p:sp>
          <p:nvSpPr>
            <p:cNvPr id="35" name="Volný tvar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6" name="Volný tvar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7" name="Volný tvar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8" name="Volný tvar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9" name="Volný tvar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0" name="Volný tvar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1" name="Volný tvar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" name="Volný tvar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43" name="Skupina 28"/>
          <p:cNvGrpSpPr>
            <a:grpSpLocks noChangeAspect="1"/>
          </p:cNvGrpSpPr>
          <p:nvPr/>
        </p:nvGrpSpPr>
        <p:grpSpPr bwMode="auto">
          <a:xfrm>
            <a:off x="0" y="5007562"/>
            <a:ext cx="515890" cy="1147722"/>
            <a:chOff x="1901" y="2020"/>
            <a:chExt cx="1059" cy="1767"/>
          </a:xfrm>
        </p:grpSpPr>
        <p:sp>
          <p:nvSpPr>
            <p:cNvPr id="44" name="Volný tvar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5" name="Volný tvar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6" name="Volný tvar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7" name="Volný tvar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8" name="Volný tvar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9" name="Volný tvar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0" name="Volný tvar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1" name="Volný tvar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52" name="Skupina 52"/>
          <p:cNvGrpSpPr>
            <a:grpSpLocks noChangeAspect="1"/>
          </p:cNvGrpSpPr>
          <p:nvPr/>
        </p:nvGrpSpPr>
        <p:grpSpPr bwMode="auto">
          <a:xfrm rot="19948164">
            <a:off x="8357436" y="105148"/>
            <a:ext cx="506303" cy="772505"/>
            <a:chOff x="4634" y="754"/>
            <a:chExt cx="1164" cy="1332"/>
          </a:xfrm>
        </p:grpSpPr>
        <p:sp>
          <p:nvSpPr>
            <p:cNvPr id="53" name="Volný tvar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4" name="Volný tvar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5" name="Volný tvar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6" name="Volný tvar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7" name="Volný tvar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8" name="Volný tvar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9" name="Volný tvar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0" name="Volný tvar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61" name="Skupina 64"/>
          <p:cNvGrpSpPr>
            <a:grpSpLocks noChangeAspect="1"/>
          </p:cNvGrpSpPr>
          <p:nvPr/>
        </p:nvGrpSpPr>
        <p:grpSpPr bwMode="auto">
          <a:xfrm flipH="1">
            <a:off x="8086999" y="2958793"/>
            <a:ext cx="771182" cy="1140705"/>
            <a:chOff x="2052" y="995"/>
            <a:chExt cx="768" cy="852"/>
          </a:xfrm>
        </p:grpSpPr>
        <p:sp>
          <p:nvSpPr>
            <p:cNvPr id="62" name="Volný tvar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3" name="Volný tvar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4" name="Volný tvar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5" name="Volný tvar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6" name="Volný tvar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7" name="Volný tvar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8" name="Volný tvar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9" name="Volný tvar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143000" y="78910"/>
            <a:ext cx="6850298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46429" y="1485901"/>
            <a:ext cx="6851142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A8DA1EB-BAB4-4CF8-86A3-A9E059B58469}" type="datetimeFigureOut">
              <a:rPr lang="sk-SK" smtClean="0"/>
              <a:pPr/>
              <a:t>11. 9. 2022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6AF967E-C2CA-478A-B298-6A5426B5124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936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3552">
          <p15:clr>
            <a:srgbClr val="F26B43"/>
          </p15:clr>
        </p15:guide>
        <p15:guide id="5" pos="6720">
          <p15:clr>
            <a:srgbClr val="F26B43"/>
          </p15:clr>
        </p15:guide>
        <p15:guide id="6" pos="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Ľudské sídla a ich okolie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Mgr. </a:t>
            </a:r>
            <a:r>
              <a:rPr lang="sk-SK" smtClean="0"/>
              <a:t>Ivana </a:t>
            </a:r>
            <a:r>
              <a:rPr lang="sk-SK" smtClean="0"/>
              <a:t>Sokolská</a:t>
            </a:r>
            <a:endParaRPr lang="sk-SK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Niektoré živočíchy a rastliny vypestoval človek sám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46429" y="1485901"/>
            <a:ext cx="6851142" cy="2375147"/>
          </a:xfrm>
        </p:spPr>
        <p:txBody>
          <a:bodyPr>
            <a:normAutofit lnSpcReduction="10000"/>
          </a:bodyPr>
          <a:lstStyle/>
          <a:p>
            <a:pPr marL="72000"/>
            <a:r>
              <a:rPr lang="sk-SK" b="1" dirty="0" smtClean="0"/>
              <a:t>šľachtenie </a:t>
            </a:r>
            <a:r>
              <a:rPr lang="sk-SK" dirty="0" smtClean="0"/>
              <a:t>– zámerný výber a rozmnožovanie jedincov s vhodnými vlastnosťami</a:t>
            </a:r>
          </a:p>
          <a:p>
            <a:pPr marL="72000"/>
            <a:r>
              <a:rPr lang="sk-SK" b="1" dirty="0" smtClean="0"/>
              <a:t>kríženie</a:t>
            </a:r>
            <a:r>
              <a:rPr lang="sk-SK" dirty="0" smtClean="0"/>
              <a:t> – zámerné rozmnožovanie jedincov s vhodnými vlastnosťami, aby sa v potomstve spojili prospešné vlastnosti oboch rodičov</a:t>
            </a:r>
          </a:p>
          <a:p>
            <a:pPr marL="72000"/>
            <a:r>
              <a:rPr lang="sk-SK" dirty="0" smtClean="0"/>
              <a:t>vznikajú tak  </a:t>
            </a:r>
            <a:r>
              <a:rPr lang="sk-SK" b="1" dirty="0" smtClean="0"/>
              <a:t>odrody rastlín </a:t>
            </a:r>
            <a:r>
              <a:rPr lang="sk-SK" dirty="0" smtClean="0"/>
              <a:t>a </a:t>
            </a:r>
            <a:r>
              <a:rPr lang="sk-SK" b="1" dirty="0" smtClean="0"/>
              <a:t>plemená živočíchov</a:t>
            </a:r>
            <a:endParaRPr lang="sk-SK" b="1" dirty="0"/>
          </a:p>
        </p:txBody>
      </p:sp>
      <p:pic>
        <p:nvPicPr>
          <p:cNvPr id="24580" name="Picture 4" descr="Súvisiaci obrázok"/>
          <p:cNvPicPr>
            <a:picLocks noChangeAspect="1" noChangeArrowheads="1"/>
          </p:cNvPicPr>
          <p:nvPr/>
        </p:nvPicPr>
        <p:blipFill>
          <a:blip r:embed="rId2" cstate="print"/>
          <a:srcRect t="9861"/>
          <a:stretch>
            <a:fillRect/>
          </a:stretch>
        </p:blipFill>
        <p:spPr bwMode="auto">
          <a:xfrm>
            <a:off x="683568" y="4581128"/>
            <a:ext cx="7620000" cy="1974726"/>
          </a:xfrm>
          <a:prstGeom prst="rect">
            <a:avLst/>
          </a:prstGeom>
          <a:noFill/>
        </p:spPr>
      </p:pic>
      <p:pic>
        <p:nvPicPr>
          <p:cNvPr id="24578" name="Picture 2" descr="http://www.produceforkids.com/sites/default/files/michigan-apple-varieties-fb.jpg"/>
          <p:cNvPicPr>
            <a:picLocks noChangeAspect="1" noChangeArrowheads="1"/>
          </p:cNvPicPr>
          <p:nvPr/>
        </p:nvPicPr>
        <p:blipFill>
          <a:blip r:embed="rId3" cstate="print"/>
          <a:srcRect l="3780" t="34249" r="2981" b="45955"/>
          <a:stretch>
            <a:fillRect/>
          </a:stretch>
        </p:blipFill>
        <p:spPr bwMode="auto">
          <a:xfrm>
            <a:off x="611560" y="3645024"/>
            <a:ext cx="7776864" cy="86409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7200" dirty="0" smtClean="0">
                <a:sym typeface="Wingdings" pitchFamily="2" charset="2"/>
              </a:rPr>
              <a:t></a:t>
            </a:r>
            <a:endParaRPr lang="sk-SK" sz="72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Ľudské sídla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 životným prostredím mnohých organizmov</a:t>
            </a:r>
          </a:p>
          <a:p>
            <a:endParaRPr lang="sk-SK" dirty="0" smtClean="0"/>
          </a:p>
          <a:p>
            <a:pPr>
              <a:buNone/>
            </a:pPr>
            <a:r>
              <a:rPr lang="sk-SK" b="1" i="1" dirty="0" smtClean="0">
                <a:solidFill>
                  <a:schemeClr val="accent1">
                    <a:lumMod val="75000"/>
                  </a:schemeClr>
                </a:solidFill>
              </a:rPr>
              <a:t>Čo nachádzajú organizmy v ľudských sídlach?</a:t>
            </a:r>
          </a:p>
          <a:p>
            <a:r>
              <a:rPr lang="sk-SK" dirty="0" smtClean="0"/>
              <a:t>potravu</a:t>
            </a:r>
          </a:p>
          <a:p>
            <a:r>
              <a:rPr lang="sk-SK" dirty="0" smtClean="0"/>
              <a:t>úkryt</a:t>
            </a:r>
          </a:p>
          <a:p>
            <a:r>
              <a:rPr lang="sk-SK" dirty="0" smtClean="0"/>
              <a:t>miesto na rozmnožovanie</a:t>
            </a:r>
          </a:p>
          <a:p>
            <a:r>
              <a:rPr lang="sk-SK" dirty="0" smtClean="0"/>
              <a:t>ochranu pred dravými živočíchmi</a:t>
            </a:r>
            <a:endParaRPr lang="sk-SK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textu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V domácnostiach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okrasné izbové rastliny</a:t>
            </a:r>
          </a:p>
          <a:p>
            <a:r>
              <a:rPr lang="sk-SK" dirty="0" smtClean="0"/>
              <a:t>akváriové rybky</a:t>
            </a:r>
          </a:p>
          <a:p>
            <a:r>
              <a:rPr lang="sk-SK" dirty="0" smtClean="0"/>
              <a:t>chované druhy vtákov</a:t>
            </a:r>
          </a:p>
          <a:p>
            <a:r>
              <a:rPr lang="sk-SK" dirty="0" smtClean="0"/>
              <a:t>chované druhy cicavcov</a:t>
            </a:r>
          </a:p>
          <a:p>
            <a:r>
              <a:rPr lang="sk-SK" dirty="0" smtClean="0"/>
              <a:t>nežiaduce živočíchy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V okolí ľudských príbytkov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rastliny ovocných a zeleninových záhrad</a:t>
            </a:r>
          </a:p>
          <a:p>
            <a:r>
              <a:rPr lang="sk-SK" dirty="0" smtClean="0"/>
              <a:t>rastliny ovocných sadov a viníc</a:t>
            </a:r>
          </a:p>
          <a:p>
            <a:r>
              <a:rPr lang="sk-SK" dirty="0" smtClean="0"/>
              <a:t>rastliny pestované v skleníku</a:t>
            </a:r>
          </a:p>
          <a:p>
            <a:r>
              <a:rPr lang="sk-SK" dirty="0" smtClean="0"/>
              <a:t>hospodárske zvieratá</a:t>
            </a:r>
          </a:p>
          <a:p>
            <a:r>
              <a:rPr lang="sk-SK" dirty="0" smtClean="0"/>
              <a:t>včely</a:t>
            </a:r>
          </a:p>
          <a:p>
            <a:r>
              <a:rPr lang="sk-SK" dirty="0" smtClean="0"/>
              <a:t>ryby v rybníkoch</a:t>
            </a:r>
            <a:endParaRPr lang="sk-SK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Kde žijú organizmy ľudských sídiel?</a:t>
            </a:r>
            <a:endParaRPr lang="sk-SK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Ktoré organizmy v domácnostiach človek pestuje a ktoré sú nežiaduce?</a:t>
            </a:r>
            <a:endParaRPr lang="sk-SK" dirty="0"/>
          </a:p>
        </p:txBody>
      </p:sp>
      <p:pic>
        <p:nvPicPr>
          <p:cNvPr id="1026" name="Picture 2" descr="Výsledok vyh&amp;lcaron;adávania obrázkov pre dopyt myš domová"/>
          <p:cNvPicPr>
            <a:picLocks noChangeAspect="1" noChangeArrowheads="1"/>
          </p:cNvPicPr>
          <p:nvPr/>
        </p:nvPicPr>
        <p:blipFill>
          <a:blip r:embed="rId2" cstate="print"/>
          <a:srcRect l="4444" t="4817" r="11111" b="3652"/>
          <a:stretch>
            <a:fillRect/>
          </a:stretch>
        </p:blipFill>
        <p:spPr bwMode="auto">
          <a:xfrm>
            <a:off x="467544" y="1412776"/>
            <a:ext cx="2736304" cy="2736304"/>
          </a:xfrm>
          <a:prstGeom prst="rect">
            <a:avLst/>
          </a:prstGeom>
          <a:noFill/>
        </p:spPr>
      </p:pic>
      <p:pic>
        <p:nvPicPr>
          <p:cNvPr id="1028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 l="16395" t="20038" r="14382" b="18025"/>
          <a:stretch>
            <a:fillRect/>
          </a:stretch>
        </p:blipFill>
        <p:spPr bwMode="auto">
          <a:xfrm>
            <a:off x="467544" y="4221088"/>
            <a:ext cx="2736304" cy="2448272"/>
          </a:xfrm>
          <a:prstGeom prst="rect">
            <a:avLst/>
          </a:prstGeom>
          <a:noFill/>
        </p:spPr>
      </p:pic>
      <p:pic>
        <p:nvPicPr>
          <p:cNvPr id="1030" name="Picture 6" descr="Výsledok vyh&amp;lcaron;adávania obrázkov pre dopyt andulk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4869160"/>
            <a:ext cx="1885950" cy="1752600"/>
          </a:xfrm>
          <a:prstGeom prst="rect">
            <a:avLst/>
          </a:prstGeom>
          <a:noFill/>
        </p:spPr>
      </p:pic>
      <p:pic>
        <p:nvPicPr>
          <p:cNvPr id="1032" name="Picture 8" descr="Výsledok vyh&amp;lcaron;adávania obrázkov pre dopyt cykláme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5" y="1412776"/>
            <a:ext cx="2968945" cy="3168352"/>
          </a:xfrm>
          <a:prstGeom prst="rect">
            <a:avLst/>
          </a:prstGeom>
          <a:noFill/>
        </p:spPr>
      </p:pic>
      <p:pic>
        <p:nvPicPr>
          <p:cNvPr id="1034" name="Picture 10" descr="Výsledok vyh&amp;lcaron;adávania obrázkov pre dopyt angorské morské prasiatko"/>
          <p:cNvPicPr>
            <a:picLocks noChangeAspect="1" noChangeArrowheads="1"/>
          </p:cNvPicPr>
          <p:nvPr/>
        </p:nvPicPr>
        <p:blipFill>
          <a:blip r:embed="rId6" cstate="print"/>
          <a:srcRect t="12335" b="11889"/>
          <a:stretch>
            <a:fillRect/>
          </a:stretch>
        </p:blipFill>
        <p:spPr bwMode="auto">
          <a:xfrm>
            <a:off x="5148063" y="4653136"/>
            <a:ext cx="3362413" cy="1910906"/>
          </a:xfrm>
          <a:prstGeom prst="rect">
            <a:avLst/>
          </a:prstGeom>
          <a:noFill/>
        </p:spPr>
      </p:pic>
      <p:pic>
        <p:nvPicPr>
          <p:cNvPr id="1036" name="Picture 12" descr="Výsledok vyh&amp;lcaron;adávania obrázkov pre dopyt šváb"/>
          <p:cNvPicPr>
            <a:picLocks noChangeAspect="1" noChangeArrowheads="1"/>
          </p:cNvPicPr>
          <p:nvPr/>
        </p:nvPicPr>
        <p:blipFill>
          <a:blip r:embed="rId7" cstate="print"/>
          <a:srcRect l="11433" r="8537"/>
          <a:stretch>
            <a:fillRect/>
          </a:stretch>
        </p:blipFill>
        <p:spPr bwMode="auto">
          <a:xfrm>
            <a:off x="6372200" y="1844824"/>
            <a:ext cx="2016224" cy="1936626"/>
          </a:xfrm>
          <a:prstGeom prst="rect">
            <a:avLst/>
          </a:prstGeom>
          <a:noFill/>
        </p:spPr>
      </p:pic>
      <p:pic>
        <p:nvPicPr>
          <p:cNvPr id="1038" name="Picture 14" descr="Výsledok vyh&amp;lcaron;adávania obrázkov pre dopyt komár pisk&amp;lcaron;avý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1628800"/>
            <a:ext cx="3810000" cy="2571751"/>
          </a:xfrm>
          <a:prstGeom prst="rect">
            <a:avLst/>
          </a:prstGeom>
          <a:noFill/>
        </p:spPr>
      </p:pic>
      <p:pic>
        <p:nvPicPr>
          <p:cNvPr id="1040" name="Picture 16" descr="Výsledok vyh&amp;lcaron;adávania obrázkov pre dopyt svokrin jazyk"/>
          <p:cNvPicPr>
            <a:picLocks noChangeAspect="1" noChangeArrowheads="1"/>
          </p:cNvPicPr>
          <p:nvPr/>
        </p:nvPicPr>
        <p:blipFill>
          <a:blip r:embed="rId9" cstate="print"/>
          <a:srcRect l="31720" r="27749"/>
          <a:stretch>
            <a:fillRect/>
          </a:stretch>
        </p:blipFill>
        <p:spPr bwMode="auto">
          <a:xfrm>
            <a:off x="4572000" y="1772816"/>
            <a:ext cx="1656184" cy="4086226"/>
          </a:xfrm>
          <a:prstGeom prst="rect">
            <a:avLst/>
          </a:prstGeom>
          <a:noFill/>
        </p:spPr>
      </p:pic>
      <p:pic>
        <p:nvPicPr>
          <p:cNvPr id="1042" name="Picture 18" descr="Výsledok vyh&amp;lcaron;adávania obrázkov pre dopyt mucha domová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99592" y="4221088"/>
            <a:ext cx="3672408" cy="2197299"/>
          </a:xfrm>
          <a:prstGeom prst="rect">
            <a:avLst/>
          </a:prstGeom>
          <a:noFill/>
        </p:spPr>
      </p:pic>
      <p:pic>
        <p:nvPicPr>
          <p:cNvPr id="1044" name="Picture 20" descr="Súvisiaci obrázok"/>
          <p:cNvPicPr>
            <a:picLocks noChangeAspect="1" noChangeArrowheads="1"/>
          </p:cNvPicPr>
          <p:nvPr/>
        </p:nvPicPr>
        <p:blipFill>
          <a:blip r:embed="rId11" cstate="print"/>
          <a:srcRect l="19384" r="8365"/>
          <a:stretch>
            <a:fillRect/>
          </a:stretch>
        </p:blipFill>
        <p:spPr bwMode="auto">
          <a:xfrm>
            <a:off x="6228184" y="2924944"/>
            <a:ext cx="2432065" cy="336614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7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0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textu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Ovocné záhrady</a:t>
            </a:r>
            <a:endParaRPr lang="sk-SK" dirty="0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Zeleninové záhrady</a:t>
            </a:r>
            <a:endParaRPr lang="sk-SK" dirty="0"/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Pomenuj rastliny pestované v okolí ľudských sídiel</a:t>
            </a:r>
            <a:endParaRPr lang="sk-SK" dirty="0"/>
          </a:p>
        </p:txBody>
      </p:sp>
      <p:pic>
        <p:nvPicPr>
          <p:cNvPr id="19458" name="Picture 2" descr="Výsledok vyh&amp;lcaron;adávania obrázkov pre dopyt jaho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1428750" cy="1428750"/>
          </a:xfrm>
          <a:prstGeom prst="rect">
            <a:avLst/>
          </a:prstGeom>
          <a:noFill/>
        </p:spPr>
      </p:pic>
      <p:pic>
        <p:nvPicPr>
          <p:cNvPr id="19460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204864"/>
            <a:ext cx="1301130" cy="1301130"/>
          </a:xfrm>
          <a:prstGeom prst="rect">
            <a:avLst/>
          </a:prstGeom>
          <a:noFill/>
        </p:spPr>
      </p:pic>
      <p:pic>
        <p:nvPicPr>
          <p:cNvPr id="19464" name="Picture 8" descr="Súvisiaci obráz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573016"/>
            <a:ext cx="1905000" cy="1905000"/>
          </a:xfrm>
          <a:prstGeom prst="rect">
            <a:avLst/>
          </a:prstGeom>
          <a:noFill/>
        </p:spPr>
      </p:pic>
      <p:pic>
        <p:nvPicPr>
          <p:cNvPr id="19466" name="Picture 10" descr="Súvisiaci obrázo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3501008"/>
            <a:ext cx="1428750" cy="1257301"/>
          </a:xfrm>
          <a:prstGeom prst="rect">
            <a:avLst/>
          </a:prstGeom>
          <a:noFill/>
        </p:spPr>
      </p:pic>
      <p:pic>
        <p:nvPicPr>
          <p:cNvPr id="19468" name="Picture 12" descr="Výsledok vyh&amp;lcaron;adávania obrázkov pre dopyt cibu&amp;lcaron;k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2348880"/>
            <a:ext cx="1584176" cy="1208500"/>
          </a:xfrm>
          <a:prstGeom prst="rect">
            <a:avLst/>
          </a:prstGeom>
          <a:noFill/>
        </p:spPr>
      </p:pic>
      <p:pic>
        <p:nvPicPr>
          <p:cNvPr id="19470" name="Picture 14" descr="Súvisiaci obrázok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4208" y="2348880"/>
            <a:ext cx="1656184" cy="1464067"/>
          </a:xfrm>
          <a:prstGeom prst="rect">
            <a:avLst/>
          </a:prstGeom>
          <a:noFill/>
        </p:spPr>
      </p:pic>
      <p:pic>
        <p:nvPicPr>
          <p:cNvPr id="19472" name="Picture 16" descr="Výsledok vyh&amp;lcaron;adávania obrázkov pre dopyt kapust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3717032"/>
            <a:ext cx="1771625" cy="1593349"/>
          </a:xfrm>
          <a:prstGeom prst="rect">
            <a:avLst/>
          </a:prstGeom>
          <a:noFill/>
        </p:spPr>
      </p:pic>
      <p:sp>
        <p:nvSpPr>
          <p:cNvPr id="19474" name="AutoShape 18" descr="Výsledok vyh&amp;lcaron;adávania obrázkov pre dopyt kapusta"/>
          <p:cNvSpPr>
            <a:spLocks noChangeAspect="1" noChangeArrowheads="1"/>
          </p:cNvSpPr>
          <p:nvPr/>
        </p:nvSpPr>
        <p:spPr bwMode="auto">
          <a:xfrm>
            <a:off x="155575" y="-1957388"/>
            <a:ext cx="5962650" cy="4086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9476" name="AutoShape 20" descr="Výsledok vyh&amp;lcaron;adávania obrázkov pre dopyt kapusta"/>
          <p:cNvSpPr>
            <a:spLocks noChangeAspect="1" noChangeArrowheads="1"/>
          </p:cNvSpPr>
          <p:nvPr/>
        </p:nvSpPr>
        <p:spPr bwMode="auto">
          <a:xfrm>
            <a:off x="155575" y="-1957388"/>
            <a:ext cx="5962650" cy="4086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9478" name="Picture 22" descr="Súvisiaci obrázok"/>
          <p:cNvPicPr>
            <a:picLocks noChangeAspect="1" noChangeArrowheads="1"/>
          </p:cNvPicPr>
          <p:nvPr/>
        </p:nvPicPr>
        <p:blipFill>
          <a:blip r:embed="rId9" cstate="print"/>
          <a:srcRect l="13889" r="8333" b="9000"/>
          <a:stretch>
            <a:fillRect/>
          </a:stretch>
        </p:blipFill>
        <p:spPr bwMode="auto">
          <a:xfrm>
            <a:off x="6444208" y="3861048"/>
            <a:ext cx="2016224" cy="2000016"/>
          </a:xfrm>
          <a:prstGeom prst="rect">
            <a:avLst/>
          </a:prstGeom>
          <a:noFill/>
        </p:spPr>
      </p:pic>
      <p:sp>
        <p:nvSpPr>
          <p:cNvPr id="25" name="BlokTextu 24"/>
          <p:cNvSpPr txBox="1"/>
          <p:nvPr/>
        </p:nvSpPr>
        <p:spPr>
          <a:xfrm>
            <a:off x="755576" y="616530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 smtClean="0">
                <a:solidFill>
                  <a:schemeClr val="accent3">
                    <a:lumMod val="50000"/>
                  </a:schemeClr>
                </a:solidFill>
              </a:rPr>
              <a:t>Ku každému typu pestovania si nakresli jeden druh rastliny!</a:t>
            </a:r>
            <a:endParaRPr lang="sk-SK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9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textu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Ovocné záhrady a vinice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sk-SK" dirty="0" err="1" smtClean="0"/>
              <a:t>Sklenníky</a:t>
            </a:r>
            <a:endParaRPr lang="sk-SK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Pomenuj rastliny pestované v okolí ľudských sídiel</a:t>
            </a:r>
            <a:endParaRPr lang="sk-SK" dirty="0"/>
          </a:p>
        </p:txBody>
      </p:sp>
      <p:pic>
        <p:nvPicPr>
          <p:cNvPr id="20482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276872"/>
            <a:ext cx="1705372" cy="1705372"/>
          </a:xfrm>
          <a:prstGeom prst="rect">
            <a:avLst/>
          </a:prstGeom>
          <a:noFill/>
        </p:spPr>
      </p:pic>
      <p:pic>
        <p:nvPicPr>
          <p:cNvPr id="20484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861048"/>
            <a:ext cx="2619375" cy="1743076"/>
          </a:xfrm>
          <a:prstGeom prst="rect">
            <a:avLst/>
          </a:prstGeom>
          <a:noFill/>
        </p:spPr>
      </p:pic>
      <p:pic>
        <p:nvPicPr>
          <p:cNvPr id="20486" name="Picture 6" descr="Výsledok vyh&amp;lcaron;adávania obrázkov pre dopyt uhork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2276872"/>
            <a:ext cx="1849388" cy="1849388"/>
          </a:xfrm>
          <a:prstGeom prst="rect">
            <a:avLst/>
          </a:prstGeom>
          <a:noFill/>
        </p:spPr>
      </p:pic>
      <p:pic>
        <p:nvPicPr>
          <p:cNvPr id="20488" name="Picture 8" descr="Súvisiaci obrázok"/>
          <p:cNvPicPr>
            <a:picLocks noChangeAspect="1" noChangeArrowheads="1"/>
          </p:cNvPicPr>
          <p:nvPr/>
        </p:nvPicPr>
        <p:blipFill>
          <a:blip r:embed="rId5" cstate="print"/>
          <a:srcRect t="24192" b="30449"/>
          <a:stretch>
            <a:fillRect/>
          </a:stretch>
        </p:blipFill>
        <p:spPr bwMode="auto">
          <a:xfrm>
            <a:off x="6516216" y="5301208"/>
            <a:ext cx="2381250" cy="1080120"/>
          </a:xfrm>
          <a:prstGeom prst="rect">
            <a:avLst/>
          </a:prstGeom>
          <a:noFill/>
        </p:spPr>
      </p:pic>
      <p:pic>
        <p:nvPicPr>
          <p:cNvPr id="20490" name="Picture 10" descr="Súvisiaci obrázok"/>
          <p:cNvPicPr>
            <a:picLocks noChangeAspect="1" noChangeArrowheads="1"/>
          </p:cNvPicPr>
          <p:nvPr/>
        </p:nvPicPr>
        <p:blipFill>
          <a:blip r:embed="rId6" cstate="print"/>
          <a:srcRect l="18882" t="22680" r="20639" b="16841"/>
          <a:stretch>
            <a:fillRect/>
          </a:stretch>
        </p:blipFill>
        <p:spPr bwMode="auto">
          <a:xfrm>
            <a:off x="251520" y="4221088"/>
            <a:ext cx="1728192" cy="1728192"/>
          </a:xfrm>
          <a:prstGeom prst="rect">
            <a:avLst/>
          </a:prstGeom>
          <a:noFill/>
        </p:spPr>
      </p:pic>
      <p:pic>
        <p:nvPicPr>
          <p:cNvPr id="20492" name="Picture 12" descr="Výsledok vyh&amp;lcaron;adávania obrázkov pre dopyt hrušk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55776" y="2348880"/>
            <a:ext cx="1584176" cy="1584176"/>
          </a:xfrm>
          <a:prstGeom prst="rect">
            <a:avLst/>
          </a:prstGeom>
          <a:noFill/>
        </p:spPr>
      </p:pic>
      <p:pic>
        <p:nvPicPr>
          <p:cNvPr id="20494" name="Picture 14" descr="Výsledok vyh&amp;lcaron;adávania obrázkov pre dopyt vini&amp;ccaron;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528" y="2420888"/>
            <a:ext cx="2181910" cy="1672605"/>
          </a:xfrm>
          <a:prstGeom prst="rect">
            <a:avLst/>
          </a:prstGeom>
          <a:noFill/>
        </p:spPr>
      </p:pic>
      <p:pic>
        <p:nvPicPr>
          <p:cNvPr id="20496" name="Picture 16" descr="Výsledok vyh&amp;lcaron;adávania obrázkov pre dopyt brosky&amp;ncaron;a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23728" y="4365104"/>
            <a:ext cx="2421088" cy="1597918"/>
          </a:xfrm>
          <a:prstGeom prst="rect">
            <a:avLst/>
          </a:prstGeom>
          <a:noFill/>
        </p:spPr>
      </p:pic>
      <p:sp>
        <p:nvSpPr>
          <p:cNvPr id="15" name="BlokTextu 14"/>
          <p:cNvSpPr txBox="1"/>
          <p:nvPr/>
        </p:nvSpPr>
        <p:spPr>
          <a:xfrm>
            <a:off x="827584" y="63093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 smtClean="0">
                <a:solidFill>
                  <a:schemeClr val="accent3">
                    <a:lumMod val="50000"/>
                  </a:schemeClr>
                </a:solidFill>
              </a:rPr>
              <a:t>Ku každému typu pestovania si nakresli jeden druh rastliny!</a:t>
            </a:r>
            <a:endParaRPr lang="sk-SK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  <p:bldP spid="6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Pomenuj hospodárske zvieratá na obrázkoch</a:t>
            </a:r>
            <a:endParaRPr lang="sk-SK" dirty="0"/>
          </a:p>
        </p:txBody>
      </p:sp>
      <p:pic>
        <p:nvPicPr>
          <p:cNvPr id="21506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067050" cy="4086226"/>
          </a:xfrm>
          <a:prstGeom prst="rect">
            <a:avLst/>
          </a:prstGeom>
          <a:noFill/>
        </p:spPr>
      </p:pic>
      <p:pic>
        <p:nvPicPr>
          <p:cNvPr id="21508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908720"/>
            <a:ext cx="2381250" cy="3333750"/>
          </a:xfrm>
          <a:prstGeom prst="rect">
            <a:avLst/>
          </a:prstGeom>
          <a:noFill/>
        </p:spPr>
      </p:pic>
      <p:sp>
        <p:nvSpPr>
          <p:cNvPr id="21510" name="AutoShape 6" descr="Výsledok vyh&amp;lcaron;adávania obrázkov pre dopyt ka&amp;ccaron;ica domáca chov"/>
          <p:cNvSpPr>
            <a:spLocks noChangeAspect="1" noChangeArrowheads="1"/>
          </p:cNvSpPr>
          <p:nvPr/>
        </p:nvSpPr>
        <p:spPr bwMode="auto">
          <a:xfrm>
            <a:off x="155575" y="-708025"/>
            <a:ext cx="1638300" cy="1485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1512" name="AutoShape 8" descr="Výsledok vyh&amp;lcaron;adávania obrázkov pre dopyt ka&amp;ccaron;ica domáca chov"/>
          <p:cNvSpPr>
            <a:spLocks noChangeAspect="1" noChangeArrowheads="1"/>
          </p:cNvSpPr>
          <p:nvPr/>
        </p:nvSpPr>
        <p:spPr bwMode="auto">
          <a:xfrm>
            <a:off x="155575" y="-708025"/>
            <a:ext cx="1638300" cy="1485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1514" name="Picture 10" descr="Súvisiaci obráz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4293096"/>
            <a:ext cx="2160240" cy="2215789"/>
          </a:xfrm>
          <a:prstGeom prst="rect">
            <a:avLst/>
          </a:prstGeom>
          <a:noFill/>
        </p:spPr>
      </p:pic>
      <p:pic>
        <p:nvPicPr>
          <p:cNvPr id="21516" name="Picture 12" descr="Výsledok vyh&amp;lcaron;adávania obrázkov pre dopyt králik domác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980728"/>
            <a:ext cx="2466975" cy="1847851"/>
          </a:xfrm>
          <a:prstGeom prst="rect">
            <a:avLst/>
          </a:prstGeom>
          <a:noFill/>
        </p:spPr>
      </p:pic>
      <p:pic>
        <p:nvPicPr>
          <p:cNvPr id="21518" name="Picture 14" descr="Výsledok vyh&amp;lcaron;adávania obrázkov pre dopyt morka domáca"/>
          <p:cNvPicPr>
            <a:picLocks noChangeAspect="1" noChangeArrowheads="1"/>
          </p:cNvPicPr>
          <p:nvPr/>
        </p:nvPicPr>
        <p:blipFill>
          <a:blip r:embed="rId6" cstate="print"/>
          <a:srcRect l="34163" r="5226"/>
          <a:stretch>
            <a:fillRect/>
          </a:stretch>
        </p:blipFill>
        <p:spPr bwMode="auto">
          <a:xfrm>
            <a:off x="5940152" y="3212976"/>
            <a:ext cx="2745170" cy="283235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Človek si skrášľuje svoje životné prostredie 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46429" y="1485901"/>
            <a:ext cx="6851142" cy="2015107"/>
          </a:xfrm>
        </p:spPr>
        <p:txBody>
          <a:bodyPr/>
          <a:lstStyle/>
          <a:p>
            <a:r>
              <a:rPr lang="sk-SK" dirty="0" smtClean="0"/>
              <a:t>vysádza okrasné záhrady a parky</a:t>
            </a:r>
          </a:p>
          <a:p>
            <a:r>
              <a:rPr lang="sk-SK" dirty="0" smtClean="0"/>
              <a:t>v nich okrasné byliny a dreviny</a:t>
            </a:r>
          </a:p>
          <a:p>
            <a:r>
              <a:rPr lang="sk-SK" dirty="0" smtClean="0"/>
              <a:t>žijú tu napr. drozdy, vrabce, škorce, ktoré zabraňujú premnoženiu nežiaduceho hmyzu</a:t>
            </a:r>
            <a:endParaRPr lang="sk-SK" dirty="0"/>
          </a:p>
        </p:txBody>
      </p:sp>
      <p:pic>
        <p:nvPicPr>
          <p:cNvPr id="22530" name="Picture 2" descr="Výsledok vyh&amp;lcaron;adávania obrázkov pre dopyt škorec"/>
          <p:cNvPicPr>
            <a:picLocks noChangeAspect="1" noChangeArrowheads="1"/>
          </p:cNvPicPr>
          <p:nvPr/>
        </p:nvPicPr>
        <p:blipFill>
          <a:blip r:embed="rId2" cstate="print"/>
          <a:srcRect l="32869" t="19384" r="15479" b="4841"/>
          <a:stretch>
            <a:fillRect/>
          </a:stretch>
        </p:blipFill>
        <p:spPr bwMode="auto">
          <a:xfrm>
            <a:off x="755576" y="3501008"/>
            <a:ext cx="2357843" cy="2304256"/>
          </a:xfrm>
          <a:prstGeom prst="rect">
            <a:avLst/>
          </a:prstGeom>
          <a:noFill/>
        </p:spPr>
      </p:pic>
      <p:pic>
        <p:nvPicPr>
          <p:cNvPr id="22532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 l="23760" t="11513" r="7121"/>
          <a:stretch>
            <a:fillRect/>
          </a:stretch>
        </p:blipFill>
        <p:spPr bwMode="auto">
          <a:xfrm>
            <a:off x="3275856" y="3501008"/>
            <a:ext cx="3168352" cy="2283052"/>
          </a:xfrm>
          <a:prstGeom prst="rect">
            <a:avLst/>
          </a:prstGeom>
          <a:noFill/>
        </p:spPr>
      </p:pic>
      <p:pic>
        <p:nvPicPr>
          <p:cNvPr id="22534" name="Picture 6" descr="Súvisiaci obráz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3501008"/>
            <a:ext cx="2304256" cy="230425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2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Niektoré živočíchy spolužitím s človekom zdomácneli:</a:t>
            </a:r>
            <a:endParaRPr lang="sk-SK" dirty="0"/>
          </a:p>
        </p:txBody>
      </p:sp>
      <p:pic>
        <p:nvPicPr>
          <p:cNvPr id="23554" name="Picture 2" descr="Výsledok vyh&amp;lcaron;adávania obrázkov pre dopyt vl&amp;ccaron;iak"/>
          <p:cNvPicPr>
            <a:picLocks noChangeAspect="1" noChangeArrowheads="1"/>
          </p:cNvPicPr>
          <p:nvPr/>
        </p:nvPicPr>
        <p:blipFill>
          <a:blip r:embed="rId2" cstate="print"/>
          <a:srcRect l="11392" t="18389" r="1618"/>
          <a:stretch>
            <a:fillRect/>
          </a:stretch>
        </p:blipFill>
        <p:spPr bwMode="auto">
          <a:xfrm>
            <a:off x="467544" y="1412776"/>
            <a:ext cx="4837196" cy="2300115"/>
          </a:xfrm>
          <a:prstGeom prst="rect">
            <a:avLst/>
          </a:prstGeom>
          <a:noFill/>
        </p:spPr>
      </p:pic>
      <p:pic>
        <p:nvPicPr>
          <p:cNvPr id="23556" name="Picture 4" descr="Výsledok vyh&amp;lcaron;adávania obrázkov pre dopyt ma&amp;ccaron;ka domác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3662798"/>
            <a:ext cx="3888432" cy="291632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odzimní prezentac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ck_to_School_Design_16x9_TP102895236.potx" id="{4B19BAF1-BB14-4982-891F-237AF2249E7B}" vid="{BCE0222C-9D8D-45B5-8FD6-66152404FE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Podzimní prezentace</Template>
  <TotalTime>64</TotalTime>
  <Words>222</Words>
  <Application>Microsoft Office PowerPoint</Application>
  <PresentationFormat>Prezentácia na obrazovke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Podzimní prezentace</vt:lpstr>
      <vt:lpstr>Ľudské sídla a ich okolie</vt:lpstr>
      <vt:lpstr>Ľudské sídla</vt:lpstr>
      <vt:lpstr>Kde žijú organizmy ľudských sídiel?</vt:lpstr>
      <vt:lpstr>Ktoré organizmy v domácnostiach človek pestuje a ktoré sú nežiaduce?</vt:lpstr>
      <vt:lpstr>Pomenuj rastliny pestované v okolí ľudských sídiel</vt:lpstr>
      <vt:lpstr>Pomenuj rastliny pestované v okolí ľudských sídiel</vt:lpstr>
      <vt:lpstr>Pomenuj hospodárske zvieratá na obrázkoch</vt:lpstr>
      <vt:lpstr>Človek si skrášľuje svoje životné prostredie :</vt:lpstr>
      <vt:lpstr>Niektoré živočíchy spolužitím s človekom zdomácneli:</vt:lpstr>
      <vt:lpstr>Niektoré živočíchy a rastliny vypestoval človek sám</vt:lpstr>
      <vt:lpstr>Ďakujem za pozornosť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Ľudské sídla a ich okolie</dc:title>
  <dc:creator>Michaela Sekerešová</dc:creator>
  <cp:lastModifiedBy>sokol</cp:lastModifiedBy>
  <cp:revision>9</cp:revision>
  <dcterms:created xsi:type="dcterms:W3CDTF">2017-09-06T18:57:02Z</dcterms:created>
  <dcterms:modified xsi:type="dcterms:W3CDTF">2022-09-11T07:45:20Z</dcterms:modified>
</cp:coreProperties>
</file>