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24. 2. 2015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Enzýmy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nov.jergym.cz/alkaloid/prirlatk/enzym2_soubory/indpr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384763"/>
            <a:ext cx="4283968" cy="2473235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r>
              <a:rPr lang="sk-SK" dirty="0" smtClean="0"/>
              <a:t>- </a:t>
            </a:r>
            <a:r>
              <a:rPr lang="sk-SK" dirty="0" err="1" smtClean="0"/>
              <a:t>Biokatalyzátory</a:t>
            </a:r>
            <a:r>
              <a:rPr lang="sk-SK" dirty="0" smtClean="0"/>
              <a:t>, ktoré urýchľujú a regulujú premenu látok na produkty.</a:t>
            </a:r>
          </a:p>
          <a:p>
            <a:r>
              <a:rPr lang="sk-SK" dirty="0" smtClean="0"/>
              <a:t>- sú bielkovinovej povahy. </a:t>
            </a:r>
          </a:p>
          <a:p>
            <a:r>
              <a:rPr lang="sk-SK" dirty="0" smtClean="0"/>
              <a:t>- reakcie enzýmov :</a:t>
            </a:r>
          </a:p>
          <a:p>
            <a:r>
              <a:rPr lang="sk-SK" dirty="0" smtClean="0"/>
              <a:t>   10</a:t>
            </a:r>
            <a:r>
              <a:rPr lang="sk-SK" baseline="30000" dirty="0" smtClean="0"/>
              <a:t>6- 12 </a:t>
            </a:r>
            <a:r>
              <a:rPr lang="sk-SK" dirty="0" smtClean="0"/>
              <a:t>x rýchlejšie ako chemicky </a:t>
            </a:r>
            <a:r>
              <a:rPr lang="sk-SK" dirty="0" err="1" smtClean="0"/>
              <a:t>katalyzované</a:t>
            </a:r>
            <a:r>
              <a:rPr lang="sk-SK" dirty="0" smtClean="0"/>
              <a:t>.</a:t>
            </a:r>
          </a:p>
          <a:p>
            <a:r>
              <a:rPr lang="sk-SK" dirty="0" smtClean="0"/>
              <a:t>   iba do 50°C, najčastejšie v neutrálnom prostredí</a:t>
            </a:r>
          </a:p>
          <a:p>
            <a:r>
              <a:rPr lang="sk-SK" dirty="0" smtClean="0"/>
              <a:t>   nevznikajú vedľajšie produkty</a:t>
            </a:r>
          </a:p>
          <a:p>
            <a:r>
              <a:rPr lang="sk-SK" dirty="0" smtClean="0"/>
              <a:t>   </a:t>
            </a:r>
            <a:r>
              <a:rPr lang="sk-SK" dirty="0" err="1" smtClean="0"/>
              <a:t>katalyzujú</a:t>
            </a:r>
            <a:r>
              <a:rPr lang="sk-SK" dirty="0" smtClean="0"/>
              <a:t> iba danú reakciu, nikdy nie inú, preto sú                 </a:t>
            </a:r>
          </a:p>
          <a:p>
            <a:pPr>
              <a:buNone/>
            </a:pPr>
            <a:r>
              <a:rPr lang="sk-SK" dirty="0" smtClean="0"/>
              <a:t>	   špecifické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Delia sa na jednoduché, ktoré sú zložené len z bielkoviny a na zložené z viacerých zložiek.</a:t>
            </a:r>
          </a:p>
          <a:p>
            <a:r>
              <a:rPr lang="sk-SK" dirty="0" smtClean="0"/>
              <a:t>Väčšinou sú dvojzložkové.</a:t>
            </a:r>
          </a:p>
          <a:p>
            <a:r>
              <a:rPr lang="sk-SK" dirty="0" smtClean="0"/>
              <a:t>Bielkovinová </a:t>
            </a:r>
            <a:r>
              <a:rPr lang="sk-SK" dirty="0" smtClean="0"/>
              <a:t>zložka (</a:t>
            </a:r>
            <a:r>
              <a:rPr lang="sk-SK" dirty="0" err="1" smtClean="0"/>
              <a:t>apoenzým</a:t>
            </a:r>
            <a:r>
              <a:rPr lang="sk-SK" dirty="0" smtClean="0"/>
              <a:t>) + nebielkovinová  </a:t>
            </a:r>
            <a:r>
              <a:rPr lang="sk-SK" dirty="0" smtClean="0"/>
              <a:t>zložka(</a:t>
            </a:r>
            <a:r>
              <a:rPr lang="sk-SK" dirty="0" err="1" smtClean="0"/>
              <a:t>kofaktor</a:t>
            </a:r>
            <a:r>
              <a:rPr lang="sk-SK" dirty="0" smtClean="0"/>
              <a:t>).</a:t>
            </a:r>
          </a:p>
          <a:p>
            <a:r>
              <a:rPr lang="sk-SK" dirty="0" err="1" smtClean="0"/>
              <a:t>Apoenzým</a:t>
            </a:r>
            <a:r>
              <a:rPr lang="sk-SK" dirty="0" smtClean="0"/>
              <a:t> + </a:t>
            </a:r>
            <a:r>
              <a:rPr lang="sk-SK" dirty="0" err="1" smtClean="0"/>
              <a:t>kofaktor</a:t>
            </a:r>
            <a:r>
              <a:rPr lang="sk-SK" dirty="0" smtClean="0"/>
              <a:t>     </a:t>
            </a:r>
            <a:r>
              <a:rPr lang="sk-SK" dirty="0" err="1" smtClean="0"/>
              <a:t>holoenzým</a:t>
            </a:r>
            <a:r>
              <a:rPr lang="sk-SK" dirty="0" smtClean="0"/>
              <a:t> (enzým je aktívny iba keď sú zložky spolu)</a:t>
            </a:r>
          </a:p>
          <a:p>
            <a:r>
              <a:rPr lang="sk-SK" dirty="0" err="1" smtClean="0"/>
              <a:t>Kofaktor</a:t>
            </a:r>
            <a:r>
              <a:rPr lang="sk-SK" dirty="0" smtClean="0"/>
              <a:t> - anorganický: kov Mg</a:t>
            </a:r>
            <a:r>
              <a:rPr lang="sk-SK" baseline="30000" dirty="0" smtClean="0"/>
              <a:t>2+ </a:t>
            </a:r>
            <a:r>
              <a:rPr lang="sk-SK" dirty="0" smtClean="0"/>
              <a:t>Zn</a:t>
            </a:r>
            <a:r>
              <a:rPr lang="sk-SK" baseline="30000" dirty="0" smtClean="0"/>
              <a:t>2+</a:t>
            </a:r>
            <a:r>
              <a:rPr lang="sk-SK" dirty="0" smtClean="0"/>
              <a:t> </a:t>
            </a:r>
            <a:r>
              <a:rPr lang="sk-SK" dirty="0" err="1" smtClean="0"/>
              <a:t>Fe</a:t>
            </a:r>
            <a:r>
              <a:rPr lang="sk-SK" b="1" baseline="30000" dirty="0" smtClean="0"/>
              <a:t> 2+ </a:t>
            </a:r>
            <a:r>
              <a:rPr lang="sk-SK" dirty="0" err="1" smtClean="0"/>
              <a:t>Cu</a:t>
            </a:r>
            <a:r>
              <a:rPr lang="sk-SK" b="1" baseline="30000" dirty="0" smtClean="0"/>
              <a:t> 2+</a:t>
            </a:r>
          </a:p>
          <a:p>
            <a:pPr>
              <a:buNone/>
            </a:pPr>
            <a:r>
              <a:rPr lang="sk-SK" b="1" dirty="0" smtClean="0"/>
              <a:t>					</a:t>
            </a:r>
            <a:r>
              <a:rPr lang="sk-SK" dirty="0" err="1" smtClean="0"/>
              <a:t>metaloenzým</a:t>
            </a:r>
            <a:endParaRPr lang="sk-SK" dirty="0" smtClean="0"/>
          </a:p>
          <a:p>
            <a:r>
              <a:rPr lang="sk-SK" dirty="0" smtClean="0"/>
              <a:t>       	        - organický: organická molekula - </a:t>
            </a:r>
            <a:r>
              <a:rPr lang="sk-SK" dirty="0" err="1" smtClean="0"/>
              <a:t>koenzým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                     (derivát vitamínu)</a:t>
            </a:r>
          </a:p>
          <a:p>
            <a:pPr>
              <a:buNone/>
            </a:pPr>
            <a:r>
              <a:rPr lang="sk-SK" dirty="0" smtClean="0"/>
              <a:t>Ak je </a:t>
            </a:r>
            <a:r>
              <a:rPr lang="sk-SK" dirty="0" err="1" smtClean="0"/>
              <a:t>koenzým</a:t>
            </a:r>
            <a:r>
              <a:rPr lang="sk-SK" dirty="0" smtClean="0"/>
              <a:t> takto naviazaný na </a:t>
            </a:r>
            <a:r>
              <a:rPr lang="sk-SK" dirty="0" err="1" smtClean="0"/>
              <a:t>apoenzým</a:t>
            </a:r>
            <a:r>
              <a:rPr lang="sk-SK" dirty="0" smtClean="0"/>
              <a:t>, ľahko sa </a:t>
            </a:r>
          </a:p>
          <a:p>
            <a:pPr>
              <a:buNone/>
            </a:pPr>
            <a:r>
              <a:rPr lang="sk-SK" dirty="0" smtClean="0"/>
              <a:t>oddelí</a:t>
            </a:r>
            <a:r>
              <a:rPr lang="sk-SK" dirty="0" smtClean="0"/>
              <a:t>.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779912" y="29249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3779912" y="30689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err="1" smtClean="0"/>
              <a:t>Prostetická</a:t>
            </a:r>
            <a:r>
              <a:rPr lang="sk-SK" dirty="0" smtClean="0"/>
              <a:t> skupina = pevne naviazaný </a:t>
            </a:r>
            <a:r>
              <a:rPr lang="sk-SK" dirty="0" err="1" smtClean="0"/>
              <a:t>koenzým</a:t>
            </a:r>
            <a:r>
              <a:rPr lang="sk-SK" dirty="0" smtClean="0"/>
              <a:t> na            			        bielkovinovú časť.</a:t>
            </a:r>
          </a:p>
          <a:p>
            <a:r>
              <a:rPr lang="sk-SK" dirty="0" smtClean="0"/>
              <a:t>                                               Väzba </a:t>
            </a:r>
            <a:r>
              <a:rPr lang="sk-SK" dirty="0" err="1" smtClean="0"/>
              <a:t>enzým+substrát</a:t>
            </a:r>
            <a:r>
              <a:rPr lang="sk-SK" dirty="0" smtClean="0"/>
              <a:t> je             				      veľmi slabá(vodík. väzby).</a:t>
            </a:r>
          </a:p>
          <a:p>
            <a:r>
              <a:rPr lang="sk-SK" dirty="0" smtClean="0"/>
              <a:t>                                               Sú 2 hypotézy pripájania:</a:t>
            </a:r>
          </a:p>
          <a:p>
            <a:r>
              <a:rPr lang="sk-SK" dirty="0" smtClean="0"/>
              <a:t>                                               1. Zámok a kľúč, miesto   </a:t>
            </a:r>
          </a:p>
          <a:p>
            <a:r>
              <a:rPr lang="sk-SK" dirty="0" smtClean="0"/>
              <a:t>                                               naviazania je nemenné.</a:t>
            </a:r>
          </a:p>
          <a:p>
            <a:r>
              <a:rPr lang="sk-SK" dirty="0" smtClean="0"/>
              <a:t>                                               2. Indukované </a:t>
            </a:r>
            <a:r>
              <a:rPr lang="sk-SK" dirty="0" err="1" smtClean="0"/>
              <a:t>prisôsobenie</a:t>
            </a:r>
            <a:r>
              <a:rPr lang="sk-SK" dirty="0" smtClean="0"/>
              <a:t>           				      miesto </a:t>
            </a:r>
            <a:r>
              <a:rPr lang="sk-SK" dirty="0" err="1" smtClean="0"/>
              <a:t>enz</a:t>
            </a:r>
            <a:r>
              <a:rPr lang="sk-SK" dirty="0" smtClean="0"/>
              <a:t>. sa prispôsobí </a:t>
            </a:r>
          </a:p>
          <a:p>
            <a:pPr>
              <a:buNone/>
            </a:pPr>
            <a:r>
              <a:rPr lang="sk-SK" dirty="0" smtClean="0"/>
              <a:t>                                                  substrátu po naviazaní. Druhá teória je platná po experimentálnom overení.</a:t>
            </a:r>
            <a:endParaRPr lang="sk-SK" dirty="0"/>
          </a:p>
        </p:txBody>
      </p:sp>
      <p:pic>
        <p:nvPicPr>
          <p:cNvPr id="3074" name="Picture 2" descr="http://canov.jergym.cz/alkaloid/prirlatk/enzym2_soubory/str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4581525" cy="3371851"/>
          </a:xfrm>
          <a:prstGeom prst="rect">
            <a:avLst/>
          </a:prstGeom>
          <a:noFill/>
        </p:spPr>
      </p:pic>
      <p:pic>
        <p:nvPicPr>
          <p:cNvPr id="3076" name="Picture 4" descr="http://lep.wz.cz/skola/obr/biologie-obr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477745"/>
            <a:ext cx="7630244" cy="1380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smtClean="0"/>
              <a:t>Enzýmová </a:t>
            </a:r>
            <a:r>
              <a:rPr lang="sk-SK" dirty="0" err="1" smtClean="0"/>
              <a:t>špečifickosť</a:t>
            </a:r>
            <a:r>
              <a:rPr lang="sk-SK" dirty="0" smtClean="0"/>
              <a:t>: </a:t>
            </a:r>
          </a:p>
          <a:p>
            <a:r>
              <a:rPr lang="sk-SK" dirty="0" smtClean="0"/>
              <a:t>- substrátová: </a:t>
            </a:r>
            <a:r>
              <a:rPr lang="sk-SK" dirty="0" err="1" smtClean="0"/>
              <a:t>katalyzuje</a:t>
            </a:r>
            <a:r>
              <a:rPr lang="sk-SK" dirty="0" smtClean="0"/>
              <a:t> iba jeden substrát, za ktorý zodpovedá </a:t>
            </a:r>
            <a:r>
              <a:rPr lang="sk-SK" dirty="0" err="1" smtClean="0"/>
              <a:t>apoenzým</a:t>
            </a:r>
            <a:r>
              <a:rPr lang="sk-SK" dirty="0" smtClean="0"/>
              <a:t>.</a:t>
            </a:r>
          </a:p>
          <a:p>
            <a:r>
              <a:rPr lang="sk-SK" dirty="0" smtClean="0"/>
              <a:t>- špecifickosť účinku: </a:t>
            </a:r>
            <a:r>
              <a:rPr lang="sk-SK" dirty="0" err="1" smtClean="0"/>
              <a:t>katalyzuje</a:t>
            </a:r>
            <a:r>
              <a:rPr lang="sk-SK" dirty="0" smtClean="0"/>
              <a:t> iba konkrétny typ reakcie, zodpovedá zaň </a:t>
            </a:r>
            <a:r>
              <a:rPr lang="sk-SK" dirty="0" err="1" smtClean="0"/>
              <a:t>koenzým</a:t>
            </a:r>
            <a:endParaRPr lang="sk-SK" dirty="0"/>
          </a:p>
        </p:txBody>
      </p:sp>
      <p:pic>
        <p:nvPicPr>
          <p:cNvPr id="2050" name="Picture 2" descr="http://fch.upol.cz/vyzkum/f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427984" cy="3063098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thumb/a/a8/GLO1_Homo_sapiens.gif/300px-GLO1_Homo_sapi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24017"/>
            <a:ext cx="3649588" cy="2603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smtClean="0"/>
              <a:t>Enzýmy znižujú aktivačnú energiu E(A)</a:t>
            </a:r>
          </a:p>
          <a:p>
            <a:r>
              <a:rPr lang="sk-SK" dirty="0" smtClean="0"/>
              <a:t>E(A)= minimálna energia, ktorú musia mať častice na to, aby sa zrazili a došlo tak k chemickej reakcii.</a:t>
            </a:r>
            <a:endParaRPr lang="sk-SK" dirty="0"/>
          </a:p>
        </p:txBody>
      </p:sp>
      <p:pic>
        <p:nvPicPr>
          <p:cNvPr id="1026" name="Picture 2" descr="http://oskole.sk/userfiles/image/novy/obrazky%20OSKOLE/chemia/enzymy,%20vitaminy,%20hormo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1916832"/>
            <a:ext cx="6048672" cy="3130248"/>
          </a:xfrm>
          <a:prstGeom prst="rect">
            <a:avLst/>
          </a:prstGeom>
          <a:noFill/>
        </p:spPr>
      </p:pic>
      <p:pic>
        <p:nvPicPr>
          <p:cNvPr id="1028" name="Picture 4" descr="http://fblt.cz/wp-content/uploads/2013/12/Aktiva%C4%8Dn%C3%AD-energie-c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3311168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Mechanizmus katalýzy: </a:t>
            </a:r>
          </a:p>
          <a:p>
            <a:r>
              <a:rPr lang="sk-SK" dirty="0" err="1" smtClean="0"/>
              <a:t>enzým+substrát=enzým-substrátový</a:t>
            </a:r>
            <a:r>
              <a:rPr lang="sk-SK" dirty="0" smtClean="0"/>
              <a:t> komplex (produkt + enzým)</a:t>
            </a:r>
          </a:p>
          <a:p>
            <a:r>
              <a:rPr lang="sk-SK" dirty="0" smtClean="0"/>
              <a:t>Pôsobenie enzýmov možno pozorovať aj mimo bunky (v skúmavke).</a:t>
            </a:r>
          </a:p>
          <a:p>
            <a:r>
              <a:rPr lang="sk-SK" dirty="0" smtClean="0"/>
              <a:t>Faktory katalýzy: </a:t>
            </a:r>
          </a:p>
          <a:p>
            <a:pPr>
              <a:buFontTx/>
              <a:buChar char="-"/>
            </a:pPr>
            <a:r>
              <a:rPr lang="sk-SK" dirty="0" smtClean="0"/>
              <a:t>1.koncentrácia substrátu – musí tam byť rovnováha</a:t>
            </a:r>
          </a:p>
          <a:p>
            <a:pPr>
              <a:buFontTx/>
              <a:buChar char="-"/>
            </a:pPr>
            <a:r>
              <a:rPr lang="sk-SK" dirty="0" smtClean="0"/>
              <a:t>2.koncentrácia enzýmov</a:t>
            </a:r>
          </a:p>
          <a:p>
            <a:pPr>
              <a:buFontTx/>
              <a:buChar char="-"/>
            </a:pPr>
            <a:r>
              <a:rPr lang="sk-SK" dirty="0" smtClean="0"/>
              <a:t>3.vplyv teploty – do 50°C, čím vyššia tým rýchlosť klesá       </a:t>
            </a:r>
          </a:p>
          <a:p>
            <a:pPr>
              <a:buNone/>
            </a:pPr>
            <a:r>
              <a:rPr lang="sk-SK" dirty="0" smtClean="0"/>
              <a:t>                                dôsledok denaturácie bielkovín.</a:t>
            </a:r>
          </a:p>
          <a:p>
            <a:pPr>
              <a:buNone/>
            </a:pPr>
            <a:r>
              <a:rPr lang="sk-SK" dirty="0" smtClean="0"/>
              <a:t>                              - pri 0°C sa rozklad zastavuje, potraviny   		        zostávajú dlhšie čerstvé (chladnička) </a:t>
            </a:r>
          </a:p>
          <a:p>
            <a:pPr>
              <a:buNone/>
            </a:pPr>
            <a:r>
              <a:rPr lang="sk-SK" dirty="0" smtClean="0"/>
              <a:t>- 4.vplyv pH: citlivé na zmeny pH, najaktívnejšie sú pri neutrálnom pH 7,4 (fyziologické). Výnimkou je pepsín, ktorý je aktívny pri pH 2.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err="1" smtClean="0"/>
              <a:t>Aktivátory</a:t>
            </a:r>
            <a:r>
              <a:rPr lang="sk-SK" dirty="0" smtClean="0"/>
              <a:t>: zvyšujú účinky enzýmov(Mg</a:t>
            </a:r>
            <a:r>
              <a:rPr lang="sk-SK" baseline="30000" dirty="0" smtClean="0"/>
              <a:t>2+ </a:t>
            </a:r>
            <a:r>
              <a:rPr lang="sk-SK" dirty="0" smtClean="0"/>
              <a:t>)  </a:t>
            </a:r>
          </a:p>
          <a:p>
            <a:pPr>
              <a:buNone/>
            </a:pPr>
            <a:r>
              <a:rPr lang="sk-SK" dirty="0" smtClean="0"/>
              <a:t> neúčinná forma </a:t>
            </a:r>
            <a:r>
              <a:rPr lang="sk-SK" dirty="0" smtClean="0"/>
              <a:t>enzýmu(</a:t>
            </a:r>
            <a:r>
              <a:rPr lang="sk-SK" dirty="0" err="1" smtClean="0"/>
              <a:t>proenzým</a:t>
            </a:r>
            <a:r>
              <a:rPr lang="sk-SK" smtClean="0"/>
              <a:t> = zymogén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/>
              <a:t>trypsinogén</a:t>
            </a:r>
            <a:r>
              <a:rPr lang="sk-SK" dirty="0" smtClean="0"/>
              <a:t>                  </a:t>
            </a:r>
            <a:r>
              <a:rPr lang="sk-SK" dirty="0" err="1" smtClean="0"/>
              <a:t>trypsín</a:t>
            </a:r>
            <a:r>
              <a:rPr lang="sk-SK" dirty="0" smtClean="0"/>
              <a:t>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Inhibítory: znižujú účinok enzýmov</a:t>
            </a:r>
          </a:p>
          <a:p>
            <a:pPr marL="514350" indent="-514350">
              <a:buNone/>
            </a:pPr>
            <a:r>
              <a:rPr lang="sk-SK" dirty="0" smtClean="0"/>
              <a:t>1.nekompetitívna inhibícia – štruktúrna zmena enzýmov</a:t>
            </a:r>
          </a:p>
          <a:p>
            <a:pPr marL="514350" indent="-514350">
              <a:buNone/>
            </a:pPr>
            <a:r>
              <a:rPr lang="sk-SK" dirty="0" smtClean="0"/>
              <a:t>2.kompetitívna inhibícia - konkurenčná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339752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339752" y="17728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tenké črevo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611560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neúčinná forma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851920" y="2420888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účinná forma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276</Words>
  <Application>Microsoft Office PowerPoint</Application>
  <PresentationFormat>Prezentácia na obrazovke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Tok</vt:lpstr>
      <vt:lpstr>Enzýmy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cp:lastModifiedBy>Gymgl</cp:lastModifiedBy>
  <cp:revision>14</cp:revision>
  <dcterms:created xsi:type="dcterms:W3CDTF">2015-01-22T18:50:59Z</dcterms:created>
  <dcterms:modified xsi:type="dcterms:W3CDTF">2015-02-24T19:35:38Z</dcterms:modified>
</cp:coreProperties>
</file>