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7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6" r:id="rId18"/>
    <p:sldId id="271" r:id="rId19"/>
    <p:sldId id="277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6C680-ED56-446C-86D5-251116CBA13C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E476-3986-4334-9F63-9BE7C888DB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682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6961-0CEC-4CEC-A542-550AF4915020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6961-0CEC-4CEC-A542-550AF4915020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 descr="http://upload.wikimedia.org/wikipedia/commons/a/a4/Pre-mRNA-1ysv-tub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690014">
            <a:off x="6035006" y="-336383"/>
            <a:ext cx="2028825" cy="3743325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829761"/>
          </a:xfrm>
        </p:spPr>
        <p:txBody>
          <a:bodyPr/>
          <a:lstStyle/>
          <a:p>
            <a:r>
              <a:rPr lang="sk-SK" dirty="0" smtClean="0"/>
              <a:t>Nukleové kyseliny</a:t>
            </a:r>
            <a:endParaRPr lang="sk-SK" dirty="0"/>
          </a:p>
        </p:txBody>
      </p:sp>
      <p:pic>
        <p:nvPicPr>
          <p:cNvPr id="19458" name="Picture 2" descr="http://rack.2.mshcdn.com/media/ZgkyMDEzLzA2LzEzLzU0L2RuYS40NjE1MC5qcGcKcAl0aHVtYgk5NTB4NTM0IwplCWpwZw/3b6190d2/275/d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12395">
            <a:off x="1264640" y="3830530"/>
            <a:ext cx="4001346" cy="225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2" name="AutoShape 6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9464" name="AutoShape 8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169987" y="5229200"/>
            <a:ext cx="7772400" cy="1199704"/>
          </a:xfrm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RNDr. Lenka </a:t>
            </a:r>
            <a:r>
              <a:rPr lang="sk-SK" b="1" dirty="0" err="1" smtClean="0">
                <a:solidFill>
                  <a:schemeClr val="bg1"/>
                </a:solidFill>
              </a:rPr>
              <a:t>Škarbeková</a:t>
            </a:r>
            <a:endParaRPr lang="sk-SK" b="1" dirty="0" smtClean="0">
              <a:solidFill>
                <a:schemeClr val="bg1"/>
              </a:solidFill>
            </a:endParaRPr>
          </a:p>
          <a:p>
            <a:r>
              <a:rPr lang="sk-SK" b="1" dirty="0" smtClean="0">
                <a:solidFill>
                  <a:schemeClr val="bg1"/>
                </a:solidFill>
              </a:rPr>
              <a:t>GEL-ŠKA-CHE-IIIA-49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357188" y="357188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Nukleozid</a:t>
                      </a:r>
                      <a:r>
                        <a:rPr lang="sk-SK" sz="2400" baseline="0" dirty="0" smtClean="0"/>
                        <a:t> = sacharidová zložka + báza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142976" y="857232"/>
            <a:ext cx="785818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2000232" y="928670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Vzniká odštiepením zvyškov H₃PO₄ z </a:t>
            </a:r>
            <a:r>
              <a:rPr lang="sk-SK" dirty="0" err="1" smtClean="0"/>
              <a:t>nukleotidu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214414" y="185736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adenozín</a:t>
            </a:r>
            <a:endParaRPr lang="sk-SK" dirty="0"/>
          </a:p>
        </p:txBody>
      </p:sp>
      <p:pic>
        <p:nvPicPr>
          <p:cNvPr id="18436" name="Picture 4" descr="Adenosi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1928826" cy="1766401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 flipH="1">
            <a:off x="3571868" y="18573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guanozín</a:t>
            </a:r>
            <a:endParaRPr lang="sk-SK" dirty="0"/>
          </a:p>
        </p:txBody>
      </p:sp>
      <p:pic>
        <p:nvPicPr>
          <p:cNvPr id="18438" name="Picture 6" descr="G chemical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357430"/>
            <a:ext cx="1857388" cy="1555375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6000760" y="19288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tymidín</a:t>
            </a:r>
            <a:endParaRPr lang="sk-SK" dirty="0"/>
          </a:p>
        </p:txBody>
      </p:sp>
      <p:pic>
        <p:nvPicPr>
          <p:cNvPr id="18440" name="Picture 8" descr="T chemical struc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428868"/>
            <a:ext cx="1285884" cy="1478028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142976" y="450057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cytidín</a:t>
            </a:r>
            <a:endParaRPr lang="sk-SK" dirty="0"/>
          </a:p>
        </p:txBody>
      </p:sp>
      <p:pic>
        <p:nvPicPr>
          <p:cNvPr id="18442" name="Picture 10" descr="C chemical struc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4857760"/>
            <a:ext cx="1615907" cy="1857364"/>
          </a:xfrm>
          <a:prstGeom prst="rect">
            <a:avLst/>
          </a:prstGeom>
          <a:noFill/>
        </p:spPr>
      </p:pic>
      <p:sp>
        <p:nvSpPr>
          <p:cNvPr id="20" name="BlokTextu 19"/>
          <p:cNvSpPr txBox="1"/>
          <p:nvPr/>
        </p:nvSpPr>
        <p:spPr>
          <a:xfrm>
            <a:off x="3929058" y="442913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uridín</a:t>
            </a:r>
            <a:endParaRPr lang="sk-SK" dirty="0"/>
          </a:p>
        </p:txBody>
      </p:sp>
      <p:pic>
        <p:nvPicPr>
          <p:cNvPr id="18444" name="Picture 12" descr="U chemical struc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4929198"/>
            <a:ext cx="1500198" cy="1724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1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v jadre, v </a:t>
            </a:r>
            <a:r>
              <a:rPr lang="sk-SK" dirty="0" err="1" smtClean="0"/>
              <a:t>chloroplastoch</a:t>
            </a:r>
            <a:r>
              <a:rPr lang="sk-SK" dirty="0" smtClean="0"/>
              <a:t> a </a:t>
            </a:r>
            <a:r>
              <a:rPr lang="sk-SK" dirty="0" err="1" smtClean="0"/>
              <a:t>mitochondriách</a:t>
            </a:r>
            <a:r>
              <a:rPr lang="sk-SK" dirty="0" err="1" smtClean="0"/>
              <a:t>→________________organely</a:t>
            </a:r>
            <a:r>
              <a:rPr lang="sk-SK" dirty="0" smtClean="0"/>
              <a:t>, </a:t>
            </a:r>
            <a:r>
              <a:rPr lang="sk-SK" dirty="0" smtClean="0"/>
              <a:t>v DNA vírusoch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DNA - deoxyribonukleová kyselina 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 rot="5400000">
            <a:off x="3464711" y="3536157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Martin\Didaktika\Moderné IKT\Deoxyribóz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44196"/>
            <a:ext cx="2952328" cy="2275753"/>
          </a:xfrm>
          <a:prstGeom prst="rect">
            <a:avLst/>
          </a:prstGeom>
          <a:noFill/>
        </p:spPr>
      </p:pic>
      <p:graphicFrame>
        <p:nvGraphicFramePr>
          <p:cNvPr id="14" name="Tabuľka 13"/>
          <p:cNvGraphicFramePr>
            <a:graphicFrameLocks noGrp="1"/>
          </p:cNvGraphicFramePr>
          <p:nvPr/>
        </p:nvGraphicFramePr>
        <p:xfrm>
          <a:off x="857192" y="2786058"/>
          <a:ext cx="8072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526"/>
              </a:tblGrid>
              <a:tr h="711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/>
                        <a:t>DNA= </a:t>
                      </a:r>
                      <a:r>
                        <a:rPr lang="sk-SK" sz="2400" u="sng" dirty="0" smtClean="0"/>
                        <a:t>2-deoxy-D-ribóza </a:t>
                      </a:r>
                      <a:r>
                        <a:rPr lang="sk-SK" sz="2400" dirty="0" smtClean="0"/>
                        <a:t>+ A,T,C,G + zv. H₃PO₄ </a:t>
                      </a:r>
                    </a:p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 descr="https://creatia2013.files.wordpress.com/2013/03/dn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286256"/>
            <a:ext cx="2895600" cy="2190750"/>
          </a:xfrm>
          <a:prstGeom prst="rect">
            <a:avLst/>
          </a:prstGeom>
          <a:noFill/>
        </p:spPr>
      </p:pic>
      <p:sp>
        <p:nvSpPr>
          <p:cNvPr id="2" name="AutoShape 2" descr="data:image/jpeg;base64,/9j/4AAQSkZJRgABAQAAAQABAAD/2wCEAAkGBxQTEhUTExQWFRQXGB0bFxgYGBwcHBsgHBgWHRocHR0hHyggGBsmHB4XIjEhJSkrLy4uGB8zODMsNygtLisBCgoKDg0OGxAQGywkICQsLCw0LCwsLywsLDQsLCwsNCwvNDQsLCwtLCwsLCwsLTQsLDQsLCwsLCwsLCwvLCwsLP/AABEIALABHgMBEQACEQEDEQH/xAAcAAACAgMBAQAAAAAAAAAAAAAABgQFAgMHAQj/xABOEAACAQIDBQUDCQMIBwgDAAABAgMAEQQSIQUGMUFREyJhcYEUkaEHMkJSYnKxwfAjM9EVJEOCkrLC8SU0U5Oi4eMWc3SjtNLi9FRjZP/EABsBAQADAQEBAQAAAAAAAAAAAAACAwQFAQYH/8QAQhEAAgECAwMJBQYEBAcBAAAAAAECAxEEITESQVEFE2FxgZGh0fAUIjKxwQYVUnLh8SMzQqIkNUNiNFNjgpLS4hb/2gAMAwEAAhEDEQA/AO40AUAUAUBXbZ25h8KqmeQJmNkWxZmI4hUUFnPkDQHuxttQYpWaB8wU5WBVkZTYGzKwDKbEHUc6AlYvECON5DchFLG3GwBJt40BV4beSN/YrK/88jLx3C90CISWfvaGxA0vrQF1QBQBQBQBQBQBQBQBQBQBQBQBQBQBQBQBQBQBQBQBQBQBQBQBQBQBQBQBQBQBQBQCfslQ22saZNXjgw6wX5Rv2pkK+cgsfuigJG/+1JYYoEhLq+IxCQlowpdVKu7ZA3dzkIVF+Ga/KgKrBviFOLQri/ZWwrspxWUskguCqsGLMrKQbHgUNuNqA17I47v/APhm/wDSR0B0GgCgCgNWInVBmY2HkT7gNTXqTeh5KSirsiDbEfRv7NS5uRT7RAkYfGI+inXpUXFrUsjUjLRkivCYUAUAUAUAUAUAUAUAUAUAUAUAUAUAUAUAUAUAUAUAUAUAUAUBjI4UEk2A1JoG7C3jtnQYyVZCZYMQgIjmifI+Um5UnUMOeRgRzHOpyg4lUKsZuyN77qxNC8M0s84ZlfPJKc6MlirRsuXsiCAe6Br5moFpjgcPHCJFfEYjEhxlPasGAGugyqo1vqdSdNamqcnuKnXgt5FwuxcIqYZFkmHsjXhYu2ZRw7MtazR5e7Y8gNabEuAVaD3jRFIGF1II6g3FQLU7mTNbU6UBAxO1VXRe8fDh76nGm2UTrxjpmVE07Obsbn4DyrRGKijFUqObuzXUiAAkajQjga8aueptO6GTBYjOgbnz86ySVnY6cJbUbm+vCYUAUAUAUAUAUAUAUAUAUAUAUBzdcJPjNq7Ri9txUCwdgYlikAUZ4VJupBBFxewtxNAVeO3mxj7LkBmK4mDHDDGZO7nsR3iALa31FrG3DWgJq71zy4vZ8EjNDiI55IsZEpIViEUo1ucbDvL5njxIHm/O8GJ9qlOFlKx7OSN5UDWEzO6s0Z5MoiBPO3eHE0B0nAYtJokljN0kUOp6hgCPgaA30AUAUAUAUAUBC2vEWjNuRBt1t+r+lTg7SKq6bg7FEkmUhvqkH3fxGnrWiSumYKbtNM2zYtn4sSL6DhpfThXkYpIlUqyk7XyNN6mVHmYda8k1FXlkj2MXJ2SueGYKM2cLfnmAv/Gs8sRQuk5I0Qw9fPZiwaYMRdg3TvXqVOtRm7QaPKtGtFXmmZVeZzzMKWABhXid1c9lFxdmGavTwm7GxWV8h4Nw89T6c/UrVNWO814aWeyX9UGwKAKAKAKAKAKAKAKAKAKAKAKATMduXOcZiMVh8e+H9oydoqwoxsiBAA7Hu8CbgA60Bsl3Bh9iTBxyMgWVZWkYBndgbktw1Og8ABQEza26Mc2Nw+NDFJIb3AAIkGuUHoRdrHx8rAQcB8nWEHaNiUXFTSyvIZHSxGc3yrqcoHLXnQFzunsQ4LCphjKZhHfKzCxsWJAOp4XI8rUBcUAUAUAUAUAUBG2jJljY+H+fwvUoq7K6rtBi0xAFj099bEmzmEKbGDxPgB+hVNTF0qayd30FkY8TCEljcDU8jflyBsR424nrwthWLm6nObvoTjDayRlNIpNgc4IGULzYmwLXHXgNfmk1hr154qpbduXrx7jtU6cMLScnrvfHoXyLD+R47DtnLMb27xAv9kfmeNbqWEhFaXObVxFWbzk10Rdv1frJaFVi4DhpVVSWRrG3np7+hqFbCwcXKOTXcVUeUa1CvGlUe1GWjeqvlrvXG5OnW3l6/q1aOTsU5/w5djNePwsYLnIK3FEVFAJOuvUnx4dOJrrXOZYl7P1bUDTr6Dh61zsZNwpZNq/Dz1RpppOea9fubMRC5IygEcNCB7h/Cubha6p1Lybaet3ftNlaNOpS2Vk1pl4GiKQ5gODXFr8jcFb/ANYKbeFduUVKN07o5ibg78ByifMobqAffWI6Sd1czoehQBQBQBQBQBQBQBQBQBQBQGE0yopZ2CqouWYgAAcSSdAKARsf8qOHzmLCQz41xx7FDl99ixHiFI8aAjD5RcWus2yMUic2XOxHmDEoHqRQDFuxvvg8d3YZLSc4pBlfTjYXs1ueUm1AMdAFAFAFAFAFAFAVm35LRr4sPwJqykryM+J+AW2bma6GhhMViQ3bW5y6X6G9+puct/BQOFcqrhPfbWjLoyTRpgnCSKnMn3X0HvOnrVWJppU5Qvna9ug3YHDyb516fP8AbUmYuM5lcKWVHVtNWsL3sPPU+YrnYVqNVbWWvr6GnlFN4d2TdmnZdDT+XyJGO2cJnWUSEWFraEccwPgdefhXdp1tmLVjkZSzRD20uedCLkIO8QNLgk2v1Og9ay1qsYU5Z5vJFCw8sRi4KKyVm3uVncyxsllPW4HnqBWLApqrFo+nxEVOk4v1vIztXcSvJpa319dB89G1rs9jxBQ5gfPy6W51OtSjVhsTyPITcXdHp3nXW8VyeJvWCXJE9013GlYhb0UuOx7T4hHVcrEqBbidef64Ct2Hw/s9JxbvqyqpPbdy1xm0ZElfs5HAzHQMbXB10OnG/KrY0oSirooVWcckwTejEr9MN95R/htR4Wm+JasTMad39vLiAQRlkUar1H1l6j8L+ROOrRdN9BrpVVNFxVJaFAFAFAFAFAFAFAFAR8fjY4Y3llYJGgLMx5AfifDnQHMog+2pkOKc4fAsScNhs2V8Rk1Ltbl/A5eGcgdL2bs6LDoI4Y0jQcFUADzPU+J1NASqAWN7Nx8PjRnt2OIGqTx6OCOBNrZwD11HIg60BX7pbyTRz/ydtGwxIF4ZfozrrqD9awPnY6Ag0A70AUAUAUAUAUBS7zt3EHVvwFXUPjM+J+FdfmLN+pv+vwrac/rMlb9XqM21axJFdtIFWEigcMre+4+NU4iDUucS6DscnVIzg8PN79pddrPwPcNtWUPaQx5PjY8bWNyfh4Vx6uEk5brdB2GqTpp01La6Vw46JerEmPa8erWkyroCLqBflfSs06MopxTy6iPsm1JSajtWds7vMlYfa0ct8gsVte/G2vO+opQw+0yNeE6KvNd5pxExPC2nC9diOHdCntrJnK55Yiqqbvb5miGe5seIAubWHPh7quoScoNW369JTjcPCk1Z9hqxmq/jW+N7+vIwtL1+5pgwIkzPfs0Btwvr9VRfU269ai5yj7ur9dAnKKzJEapCC0YOfgHY3IvpoBovnqbX1qLTlqUOq5ZIikWq9Kx6aXNenpls/HGGVJR9E6jqODD1F/W1Qqw24tFtOWzJM6ujggEG4IuD1vXHOmZUAUAUAUAUAUAUAUBzvboO1doexAn2LCEPiiD+8k+jFfoNb+T8CqmgMsbsxcTtYqzdnFho49FOU6AMiqRYrq17jkNLUI7x/Eyn6Q94oSuZBh1oCt3h2ymEhMzgsLgBRa5J8/U+lDxuwubZwsO2cHngJTEQtmhY91o5FsQCR9E93UXHA8V0BO5Z7ibxHG4YNIMuIiYxYhLWyyLo2nIHjblqORoejHQBQBQBQBQCtvPjB2qINQgOe32wBbzy3/tCtVCDs2c/GVUpRj2lQ+ht+j0I8DWtO6uVGGalrqzPT1vgetQjKOa1tk7ZntmsyG+DXl3fukVVKlTel12PyNtPlKtHJtS6/wB0L5xdsX7NlUg/TOp1jL8OtXLk3/Cuupb7Wt9b/Q2/ebebjZdfr9i/wmDCHQ3NraAgfrxqinDm87d+X1ZkxWLeISTyV7218bJW9Zm52F7A3sdbcPfVqTlrv9afqZs4ZrLh59nkAN9BUoxjHs+pXNuXvMiyrKJltZoSpDjQWa5IYG2Zriwtw0PnT3m7lHOQSfEl30A4AcAOA6/5nWvbbzPKTlqaJzqB01/Ifn7qlHUlTW8gY7GLHbNfvGwABJJ9Km5Jal8Yt6HrmpBGez9nyTvkjFzzPJR1Y8vz5VCpVjTV2WU6bm7I6pgsOI40jGoRQov0UAD8K5Dd3c6SVlY3V4ehQBQBQBQBQBQFJvptwYLBzYj6SraMcbu2iacxcgnwBoCPuDsE4PBoj6zP+0nY6kyPq1zztot+eW9AKG+mGhTaYfExl4ZEUtYsLaZMwKkElcoJHQ8L2qE6cZ/Ei/D42thm+ala+uS3daLHE7A2KouXT+rMzn3Ak1ZDkyU/hpvxLpfaDER+Kqu6PkR229s2BFjhWZ1XRQqrYeZex/OuZV5Kw0qstqDvezzeq7flkZfvGdVuV2777W8vAXMdvBJK2SJAgbQKoDOfUKDf7oBr2HJOFhLaSfe7CWKqPI6D8nGzZYMMyypkzSFlB+dYqg1HLhwOtdEriVm019g2xFiBph8faGboJl/dN5twt4yE0PR+oAoAoCJtHaMcC5pDboBxPkKlGDk7IrqVY01eQs4vfFiCI48vRibkeNrWv760LDrezDLHv+lFNHJm1531vrrz151qVrZGBtt3ZtSUjSwI6H8jxHoa8cd5KNRxMs6/VPo9vxU/jT3uJYq3QbJ8QrWuradGH/trNh8KqCag9eJbPF7TV1oRmA5XHqD/AIRV+xxK3iHuy6hRcf6VHL/65rsxy5Of5vI0Rnend+sx/wBjY0R5kclbkG48uHlrXzHKGHnVtOGa0L6E0smTpFjIOitcWuFHjqTa9/4Vy4yrRaSbSXSXtReuZSzIFJUc9fTSw/P3dK+gotzipy1OXiJ2ewtDVVxlCgNHZlpMqglmsFA58f8AnXu0optl9KLlkhkwm53Ayyf1UH+I8R6CsksW/wClHQjhUviZbQbu4Zf6FW+/d/716odab1bL1SgtEWUMKqLKoUdAAB7hVZYZ0AUAUAUAUAUAUAUAi72D2ramBwXFIr4uYfcOWL/juCOje8B6oBb38wEEmGLTuIymsb2uQx+iBxa9tQOl+Vx6m07ojJJqzOQRYlwrKDo3HQE+Wa2YDqAQD0q2derUdpSbv0lMYQh8KSL/AHN3cjxbEPOEyn92tu0YAakX0CjhcA8+FVSTi3FqzTt3EqbU1dHU9k7EgwwtDGqnm3Fj5sdT5cK8LUrFjQ9Fr5RdkHE7PnRb9oi9pERxDx94ZTyJAK3+1QE/dTawxeDgxGl5IwWtwDDRx6MGHpQFtQGueUIrM2gUEnyAvXqV3Y8lJRV2J2zMIcdM8spORdLA+5QeQA4nx8a1TlzUbI5lKDxE3OenrI17x7IWJxlUrGwFjckX5jW+vP8AyNSoz2lZ6kcXQ2GnFZFci2FhWgxmVAFAFARZEl7VSGXsrd5SvevrqDfyrzO5JOGznqLTn/So/X9Aa6y/y5/m8jSv+H9cRyWTSxAYdDy8jxX0rkNb0Z41HEwVUGoU/wBZrj3BRf3++vXtPUsdfgj1jc3OpPGiVihu55XoCgLvdFwJmFtWTj91hp/xH3VlxKyTOhgJZuI21kOkFAFAFAFAFAFAFAFAFAFAI+5H7fH7TxfECYYZPAQqA9vAkqaAeKA5D8o2PaTHNETZIgqjiQuZVZnIH3gP6oryUlFXZOlQnXnsQ167fMt9g7V2RBGEErFz86RkkzE+YWwX7PDz1NY66w2Ijs1Vddp0Icl42nnGHc0/qRdvbsLKfaMHMNQGCspS/RlYKBc6cQOt6op1sPRWxCsst0pLu7CMHTa2a1K/+6OT8mGxN8sXh+5iYnlQaXIIcW+1wf1Ov1q208RTkvjjfoaZirQUZvYUtnpVn5HRdkbTjxMSyxG6t1FiCOII5EVeVkygEf5MB2PtuB0Hs2KbswOUcnej9/ePrQDxQFTvUSMLJb7PuLrf4VZR+NGfFX5p29ZkXckj2c245zf3L+VqnX+IrwNub7S+kQMCGAIPEEXBqg2FbLsCA65LfdZgPde3wqxVZreUSw1J6x+hgu7kHNWP9ZvyIr3np8TxYSiv6fmSo9kwDhEnmVBPvOtQc5PVlqpQWiXcenZUB/oYv7C/wptS4h04PVLuM0wEQ4RIPJQPyrxtvUkopaI5lNGP+0qLYW6W0/1NuVd+P+Tv831RW/5h0PGbChcaKEPVNPhwPqK4caso6M8qYenPVCntDAvC+V/6rDgw6j8xy9xO2nUU0cmtQlSeenEjVYUhQBQFtuuP5wPBWP4D8SKz4n4e024H+Y+r6ocqxHVCgCgKXaO9WEgJDzLmHELdiPA5QbetVSr046s6FDkrF11eEHbi8vna/YV4+UDB82cDqUNqr9rpmv8A/P43gu8udmbdw+I/cyqx45eDf2TY/CrYVYT+FnPxGBxGH/mwa6d3esixqwyBQBQBQGrFThEZzwVSx8gCaAU/klgK7Mhd/nzNJK56l5Gsf7IWgHGgOZ47bzYLauKdkukgS41F7IoVlNjwsQf+VVznKOkblFSpKDyjfuGEbbnlUMuz+0VhcHtUIIPAjumqnVq/8vxRXz9bdSfejQ2MxNj/AKLjAHMyx8OvzRattHCYStTUq7UZcHDa8dM9SXtOJWlP+5CztTfHMrxjDopIIzLKSBpxBU2b00qmtybyfH+WlJ/kUf1LaeJrv4lb/uuNHyWwlcFcjRpGI8RZVuPC4I9KkSjoOFCQkYD9lt/EIBYYnCRyk9Wjfsx65b0A70BqxeHEiMjcGBB9a9Ts7kZxUouL3iPE8+AkN1uh4/VboQeRrY9mqjlJ1MNLTLwZP/7a/wD6f/M/+NV+zdJd94f7fH9CXg974mNnVk8fnD4a/Coyw8loWQx0HrkMEUgYBlIIPAg3BqlqxsTTV0Z14ehQFdtTbuHwxUTzJEWBKhja9rXt5XHvq2lQq1b83FytwTfyPG0tTl0u2YP5fXE9qnYD+kv3f9VZeP3tPOvoo4at91OnsS2trSzvqt2pVdbdzqmytsQYkMYJVkCkBipvYngK+cq0alJ2qRcX0potTT0JGKwqSLldQw/WoPEHxFQTad0eSipKzF3G7ssNYmzD6raH0PA+tvOtMMT+Iw1MDvg+xlPNgJU+dG4/qkj3i4+NXqrB7zHLDVY/0/Uwjw7sbKjE+Ck/5V66kVvIqhUekWNW7uyjEC7/AD20txyjpfqefkKx1qm28tDq4ahzUc9WXNUmk04vEpEjSSMFRRck8v10ryUlFXZZSpTqzUIK7YmNNiNon5zYfB8gPnyjqTyHw+9xGX362ekfFnZqVMNyV7qSqVv7Y/r49W/dhIMPCQsMAGts5sWPTvG5NzwF+fKuhDBRhG6scLFcp4rEv+JNvo0Xcsi5llKqSdQBfXUc78uFheoxjtNIxJ2zKLEbJw+JOseSTiskYCknqLGz621I91Rr4KFr/ujqYTlrF4fJS2o/hlmvNdhs2ftybCOsONbPE+keI8fqyfx9bkXIyKpKk9mppx8zqyw1DlCm62EWzNfFT+sfXRZOybnWo4YUAUBQ7+TZNnYxuB9nkA9UIH40Bt3Nw/Z4DCJzGHiv59mt/jegLmgF3fDdhMYgbMI5UByueFuav1X8OPUEeNXOXYDbWJwpeOKWwuQcrK8Z+0twRr1Fr1qp1KEYe9Byl12XhmZpxq7XuysurMxkx+JxbrE0ryFjojPZSeWhIUetZnm7lqvoPGwPk6RbPimzn/ZrcL6nQt5aDzrwmoj3HGFAVQAoFgALAAcAByFCRlQCTvC2TbezG/2seIjPkqBx8SPfQDtQBQBQGKoBwAFDyxrxGFSQWdVYeIvXqk1oeShGStJXKJ9mTYZi+F78Z+dEx/D9X86u24zVp68TI6M6LvSzXD166zcu08VJpHhsh5tI2g9LAn0rzYgtZdxLna0vhhbrLqHNlGa2a2ttBfna/Kqnbcale2eovb/bu+24VlUftk78R8QNV8mFx52PKtvJ2MeFrqpu0fV+mp5OO0rHBIYWdlRVJdiFVbalibAWPA301r7+daEKbqN+6le/R60Mlnex9DbpbCXB4ZIRYt86Rh9JzbMfLgB4AV+d4vEyxNaVWW/wW5eus2RVlYuazHoUAUAUAUAUAk7ak9txfs1z7Ph7NNb6bngnpw9H5gGssv4tTY3LU7lKa5OwftH+pUyj0Le/XRuuMIhta2lhYDgBpwty/Wlaz5dtt3bzK7a2EJYyBiBZQbE6a2vx0AvfkOOo41pozVtlriRaIs2KaRCoYHJxtrfu+RuTxHobjS9ipRi03v8AXQealpgcKUUhyCS19CTyAJ193561nqzUmrErHuOwCTRtE+qHQjmLcCOhGhqicFJWZfhsRUw9VVabs16t1Mgbl451MmBmN5IPmN9ePSxHlcejAcjWehJpunLVfI7/ACnSp1YQxtFe7PVcJb+/Pub3oaq0nGCgFP5VpMuycWfsKPfIg/OgGTZyWijHRFHuUUBIoDl+/O2ZsTiTgoAxVTYqvF2Gpv8AZXhY6XBJ5WEG75GWx9y8nexEbSn6gzKo8yFJb4DzrnVMXiVK0aDa47S+WfzL40YWzl4FLvDsBkkIgwuIycxkd11HJsgPvv58q0U8ROUbyg0+Bpp4CFRX52K63Yl7D3yxWEYRTo7x2+ZJcSKOqlgDbjodNLAirY1Np2s12EK+DdGO1zkJflldnUtlbSjxESyxG6N6EdQRyIqwykugEvfVbbQ2S/MTSr/aiF/woB0oAoAoAoAoAoAoAoAoBSwm6EKbSfGhlsRdY+kjXEj+o+Luela5cqynhVhtpWTvru3LqT+mljzmrS2rDWJAeBHvrFGUZaMk01qZVI8CgCgPL0B7QEbaeLEMMkp4IjNbrYE2qM5bMWy7D0nWqxpre0u8VNzsIy4ZXOrykyOfrZ+HwsfMmqsNG0LvV5l/L9fnMY4R+GCUUurXxy7C/ic8PxGv4+XvrQcUwx7gIc1gtje5tyPxqUE3JKOoYr7JhyTXc90a/NN73utza1hY6+ddOvPap2is/WhBajczaaa35iuVoWGlWI4+p5cOP66UPCi3iPY4rCYofX7KTldXva/l3z7qy1/dnGfYfR8jy5/DV8K+G2uteeQ61pOSRYdoxPK8KyKZY7Z0v3lBAIJHGxBGvCpOElFSayej4gWvlbW+yMV91PhLGaiBpwRvGh+yPwFAbqA4/tXHvBtLElZWw4ZrMyxq5sQpBs1tDodDyHGoTUno7F1GtRp35yntdN2rdwz4aLFOodNsxsp4fzeIe+7XB8DVdp/j8EaVi8E/9H+9lt7S8cYMmNiOUd5yY1uetgulzyrPLD4u941lb8i8zM6lJ/0+Ijb27yriF7IftbfNkIC2PPKMob32HganSpYlSvOomuiNvqyuc6bWUfEc/k1gZcCuZcoZmZfFTax9dbdRY862EI6DTQ9Ezff/AF3ZQ/8A6HPujoBzoAoAoAoAoAoAoBf2xthi/YQW7T6TckHWubiMU3lDTjx6jZSoK21PuKKGV1Zo4lZnJs1ybmxOrEHujooItzPKs9KjOrpp67xicTTo2vm9yWvkl0vsNWI2HO3fazHpm+GtbVgoJZt9yOfLlTEr4acbfmd/kkRoMU0ZyupNjzuHU/ZPly/jVdTBzh78Hcsw3LFKtPm6q2JaZ6P10rtG3AbUIAzHMhFw2twOvMng2h15Uo4trKWhuqYdPOOTJ+I23hkF3xEKDjdpFX8TXThCVTKCv1ZmF5alZid+dnpqcVGfuXf+4DetUOTsVLSnLtTXzI7ceJzf5Q96YsRPh5sHLIHjV1ZwHjIuyFQCQCQbNceFfQ8kcmThGpHE01Z2tez0vwbtqVVJrLZZu2F8qWIisuJQTp9YWSQf4W8rL50xX2dhLOhK3Q8136rxPI1uI7bzbXE2ypJ41dVcLYSKVaxkRToeVibEXB4gkV8djYOnGUXbLLJ3R3eQ4qeOp36X3RbLLAQKscQvbKigeigD8v0anBWil0HExUnOvOT3yb8WSCp4316VIoKXa0/aOFW/duD3c2txwAOhBGhs2vLnW2jDYjeW/s9eB4yPtaF0WNYrSSkE5bXAUAZm+4CQLAd4sPMRjWTk1x6bd57s5GjA4iYSRK07MzPYxZIxGVszO4sDKhXqzlblRqSDVdens+9fUkmmtDzfHe72Fo4xF2gdSb58lrEC3zDf4VpwOA9q2vfUbW133v5HlhP2/wDKF7TAYfZwhJBDdte1j07MeI41rrfZ3nI7PPRXrrOhybjfYq6rbO1k1bS9+8uR8sJ//DH+/wD+lVn3D/1o+u0zc70CRt7brYjFvi0BhdipXK5JUqipo4CnW3Qca7+BwMKeG5mbU1d9RVKV5XLjG7/SzYGfCYlRIXjISVbBrixGdeBGnzha1uB41xeUeQ40ourRlZLc38n595ZCrfJnY93J+0wmHkH04Y296Ka+aLixoBc3w3cgxCdq7iGRBpNoAB0fhmX1BHIi5v5KKkrPQhOEZq0tDkLSsr6MHCnjqVa3gQDY+IvVXs1H8KM3stH8KPMLB2sgW6Kzn5zkKo824AeHwrRGnKNNWT2Vpw8tScIwi9mNl0HTt3/k/his85Ez8ctv2Y9Pp+unhUS9RHQUJBQCRvYS219kIOAOJc+kS2PwPvoB3oAoAoAoAoAoCu2ziXVLRi7Hrw6a87C99OlY8ZV2Y7K1ZfQhtSzE/G4px37CO6htOLvoATr81Sb2528a5sIbTUVvdjZOUacHOWiu+xZlzg07HC5lF2EZc35nKSL8zyrtqKhC0dxw8L/HqwdT+tq/bb5LJdBBwm0ULoIy5YsBqxOcE2YkXsth3hlAtltoLiralB04qV+Hbf1c0Qrus505xSSTeSS2badObtF3bvfPOzFPfLY2MbEuxmAic/sxnYELpoQF5Ekca7GExeCp0kpUtqW9vR5u297rbjk4mrRptOcbt9C3dZDwm4ryoGkxOn1cjPzPC7dQeVUz+0VLDzcKWGhF8br6RXzOrhKXtVJVNp2d8up24l9sb5L8M4JeaYkHgmQA3HihPXnU6f2nxdVNWiux/Vk6uFjTazGCD5M9nrxjd/vSuP7pAqEuWcbL+vwXkV83HgL3ylbpxRQQex4e0jThLICWYGOQ68SRdRx4ca2ck8ozVeTxFR7Oy9W7ardx10zI1IZZIm7l/JukWWbGBZJeKx8UTpm/2jD3DlewNV8o8tTxF6dL3YeL6+C6O/gIU0s2M+/EGfAzjoob+wyv+VfO4hXps6/I9TYxtN9Nu9NfU17LxBkghZecakjzUX9b/gaspu8E+g5WOpuniakOEn8zLHYzLGbmxOgPv16cieVaKMHKRkuQtlREtnBDcRmygC9uVgANCb6cuJq7ESstm1gjKbBzduZYpEUtEsbLLGWXuNIylbOpB77Zgb3GThbXISTysyuMBhmZ3cvJp3hlvY65VUC6J4Dnqcx1rdTgpQy373f9vW4i2MkcpHHnblblx/XurCe3KPf5ycJ2f0pZERR1N8w/CsuL/l24s7/2cX+N5x6RjJv5fUcUWwA6C1aTnN3dzmG8W4uIxu0p5NIoCU/aNqWtFGCEUG51BFzYedrV9DguV4YTCKEVed31Lr/TvRTKntSuM8G5OGgwk8MSXeWF42kbV2zIRx+iPBQB4VyMVja2JltVXfo3LqXp8WTjFR0Pfkwxgl2VhGHKPJ/u2Kf4aykhpoDlm9+NnxuMOEiUlYzYKNBcWzO55AHQeltWtQg83Ytdj7l9iczwidvt5co8lz2Prf0rnyrY1PKnFr836F8adL8T7ik3i3VnMh7DBMi/ZlTIdOUdyUsdONtNAK1UsRiHTUZQaXDauvLpLoYPCSW06qjL8j+aI2z9tY7ZzKjowQ8I5L5bfYb6PpcC9yDU4zk3ZxsRrYenThtQqqXRZp+J0/d7bKYuBZkBF9GU8VI4jx5G/QjyqZmTuWdD0SZiZN4EX6MGBZr9Gkly2/s2+NAO1AFAFAFAFAFAVO2Ie8rk6cLet/icvurm42L2lLot67zXhnk0Lm00dklsNCysdOK6jz0sCfX0zUWoVIt7mSxUHPDzhHVxkl12LXCSRzw5RfLlyNyI0sRfyPGu7G8H0o+foVIVKacdNCBs/dtImVwxOU9NfDW/v61Nzi9I+ujga54irOOzKTa+duO99pG3rYF0A1a2oHjw9eNeQ3s4nKDvKKWvqxJwyhUy6d1svmQCW/4mNcKc+cqSnxPr8FQ5ijCm9yLvYPF/IdfH9XrVg9We4rRFxW8xBQBQGueEOrIwurAgjwIsa8aurMlCbhJSjqsxM3NYosmFkb9ph3I15qSSreV7+hHWqMM7JweqOjy/SUqkMXD4aiT6msmvl23JO0ps73ViMmhst7H3aeBv5X4V1aMXGOa1PnmW0ENkFzY2F/Ppx5WA8hWWbvLI9NjKTwNuh/XDnUQVW2UJI+ctxckXHC2h63Fx6DlWvDvI8ZJ2XMHjyrYZdDa9ufC/H4EXqmtBxlnvCKrEg4naEMHFMP8AtZOmbQoPMHL6E9KwT9+qo8Mz6bAx9l5OqV38VT3Y9W9/PuQ61pOOFAFAJHyYnshjcGdPZ8W+UdI5O9H7+8aAd6A4/vDNJh9pT5nmjV2DHsWysykd0i+jWNxY8wdRXnNSqNKN78EW08VGgntQi1xlfzRfYYQuoYbWxK35O9mHmCBVn3fiOE+79Cz71w/4Kfj/AOxZjaOHjQZtohso45izNbibBrk+Qrmzws3NpVpJrd7uXRoUrF0pt7Ki+p/qJm8e9HbKYlu0f1pL305hcxC+Z18BUqWEqRleVWTXDJfQ8nWi1ZRQ9/J1gpIsGBIuQs5YA6GxC2uOR0OnS1bSEdBnoeiPuQe22htTFXuvbJh08OxSz28CSp/zoB4oAoAoAoAoAoCPjsPnQrz5VVVp7cSynPZlcX7sLakEXNjwPW/MDxt08jy5079ZuyeZFYlGJAyhmvpwuD1U/ivnXsa9WKtfvM/sFCTbSs+jLw06zfh5piLGxJ4Eh108e6NanVxcm1su2XRr5FVDBKMXzrvm7W4bu3j4GDYQK2YlcxtrbUnQGxN2HHrVLrVais27FtLB0IS2owV+LzfezEcLaW+Gp6e/j77miVjaMOxsOUS5vdjfXjbl68a6eHp7Mc95z689qWW4n1oKAoAoAoBS3u2c8ci46BbugyzJ9dOvmPyB+jY5q0XGXOR7eo7PJ9WniKMsDXdlLOL/AAy/XzW+4bLZZ8kqNmW9yed+nG6m/EDhy43PQhiIyp3jv9eBwMVhauGqulVVmvHpXQXUrW4capKDCGTlbl7vDWgRhtCHMniOGul7G1+R66jQgGp057LDKPG7V9lQ2GaWSwjj712a1r21OW5A9LCq8ViFFLjuOlyXydPGVM8oLOUuC8/lqXG6WxTh4i0hzTynPK3jrZfIXPqTyqmjTcFd6vU28pYyOIqKNNWhBWivr2/Kxe1cc0KAKARmPsu3geEePgt5ywf9Ow8294DzQFHvbsrDTQ5sSQgT5stwGW/Q876d3W+ml7V6m07o8kk1ZnGcSFWQ9m+ZAe6xXLe3Mqb2Hgfhwq3n6v433so5uHBdxjh8ryAM4QMdXykgX1vZRr5D4VRzkXJq+ZpWFqKlzuzaPHcda3Y3QwsQSZSMQ3FZCQV80UaDXmbkda9IpIaqHpA2/tMYbDTYhuEUbNbqQNB5k2HrQFJ8mOzWh2dBnuZJQZpCRYkyHML+OUqD5UA1UAUAUAUAUAUAUBX7S2fn7y/O9wP/AD8fC1U1KW1mtS6nV2cnoL+NQi1wdOPEHgLX4a/hfx1wVYtam6nJPQ8B046Dz+zy8ND+rmonY2YdGY91SSOIGvxuB6nxqSg5ZLM8clHNlxgdk21ksx5DkP48vjxvW2jhlHOWpiq4hvKJa1rMwUAUAUAUAUAp7S3YkikOIwDBHPz4W/dv5fVPh7iut80qMovap9247NLlCjiKaoY6O0lpJfEvP1dPIiPvV2emLhlw7DnlzJ6MOPpccdTT2nZ+NNFU+QJVPewlSNRcL2l3eduoyl3zwlriXX/u3v8AFfPnUvaqXEpX2d5Rbtzf90fM8O358R3cHhnIP9LKMqDoR9brxv4HnHn5Typx7WaI8jUMP72Mqr8sc3+nd2otd392RC3bzuZ8SeLngvgo5aaX91gbVKnR2XtSd2RxnKPOQVChHYprct/X667vMYavOWFAFAFAJ/yobPdsIMTD++wcizp4hD3wfDLckc8oFAMmx9opiII54/mSIGHhccD4g6HxFAc23oGIx+0Gw8Y7sRsATZVFhmdvMnztYeYg82T9mblYvDtnT2V25GTMbfdBSynx4+NboPB7KUlO/RYzyjiE/dce25r2vuhip2ztFh1kv3miJUt5gmxPja/jXLqOttvYS2bu173tuvuvxsRaxXCPiVOXG7LYMLqrHgRmiY+Nm0bTwNhxtekJVW7SirdZKnKspWnFW6GdG3T28MZB2uXIwbK63uLgKdDzFmBq41J3F35Rn9qmwuy1/p3Ek9uUMZub9MzA2PVPGh6PaiwsNAKA9oAoAoAoAoDXiZciM9r5VJt5C9ALmG30ik2dJj1Rv2UZeSImzqQgfKfNSrBuBDA86AYVxSFmXOuZQGZbi6hs2UkcQDlaxPHKelARcZtvDRRLNLPCkT2ySNIoVri4ysTZrjXTlQEPA7VEuLkhURtCMPDMjrrm7V5xcEGxXKikEdTrXlke3ZM2dtvDTsywzxSsnzgjqxXUjUA6C9xfwr08N6Y+IiNhIhWW3ZEMLSXUsMhv3+6C2nIE0Bowu28NJK0Ec8TypfNGrqWFiA1wDcWJAPS4oCwoCt25thcMqkq8kkjhIoktnkYgmwuQAAAxLEgAAkmgK3ae8M8MEksmGMRRogC8iMhEkqo2qm4Kg3NwBw1OtgLnCbThlQyRTRyIt8zI6sotxuQbC1AYQ7Zw7I8qzwtGhs7iRSqnozA2X1oDYu0YTF2wljMNr9pnXJa9r5r2tfxoCMN4MIVVvasOVc5VPapZj9UG9mPgKA2Y2fDQAPK0MIJsGcogJPAAm2tebKJurNqzb7zZj9pwwoJJpo4kPB5HVVN+GpIFekDzFbVgjRZJJokja2V2dVVr8LMTY35WoD3G7ThhQPLLHGh4M7qqn1JAoDCPbGHZ1jWeIu4zIgkUsw6qL3I8RQGeI2pBHIkTzRJK/wAyNnUO33VJu3pQEugPGUEWOoPEUBz/AHPl/k7Gy7LkNoZCZcEx4ZWuXiv1BufRifnCgKveaebB4+R3QPFMQ4BAGcAAWDkEqy8LeRtrVFTk+ni5pSV3uza+qQ590U3uLjC7e2eygs0kZ5qUBt6qpB99WL7MS3Qf/n/9Ff3rT3y/tfkQ8VLstyZDi8St/qCRR00AjrNGFKnJ0FJ3TatdvNa5+kX0eWoX5uOy30wv9BV27i4mukEmJaPmZpbhrdEA01sbk38BV6opb33mmfKUpK2xDr2EdC3L/mezmlxH7NAWkNxYhbKBpxubaDjqBVpijoR/k5wjzvNtWcWkxWkKn6EAtkA+9YE20OUN9I0PR5oAoAoAoAoAoCPtFSYpABclGsBz7poDm+2935xseOTDxt252fHBiIMpzSL2IA7tr9rExJA42Mi8SLAMGPnOGxuIkkimaOfDQqjRQyS9+JsTmVhGrFTaRCCRY666UBXbFifCjZ008EzImz0hOSJ5HhktGXDRqC4zAAEgadnY2vQEja2FlmmxnYpIhxWzUSBmR0AcHFXRyQOycdpHo1jqbcDQBuzhhJNCzNi1kghdBHLheyRAwRWTtBEqPYhSArEHLcXFAQtjF8mycKYJ1lwkgE94ZBGoTCYiLMJcvZspYrazG+YUBZ7tSvHiBBB27YT9ozLPhpIjAS2YBJWVRKpYt3e8RxzWFAOdALW9aNHNhMWEeSOB3EqopZlWSMr2iqNWytluACbM2lARN6Npx4vCSJAJJCJMOSOxkAIOJiJtmQBrAEkC9hqbUBE3r2cc+0uyiP7XZZXuIbO49qCjQd57MBbjYjwoCZvDhQgwMjQl4Ipc06JGWI/YOschjUEuEcrwBIuG+jQFRjsIZYsZJDC6wS4vBsiGNlLlJ8P20ojIBCkAXJAv2ZbgbkCzxOx0OL2leAFJMHCPmaO387DAaatbs7gfZ8KAh4Nuxlw0+LjkeNtnxRo3YvKY5BmaZWVVZkZwY9SNezI4gAgRoMF2OGwsjNJh5o2xJw6nDyTqsUsuZYpERSVITsgFDKwykDQEUBMixRWeHF43DOiSYJFVVieUQyZnaaMqqsyFlMVrjXs8vEAEDDYezJF/k4PEyoJsUyoy/uo3E5hRvqWQotjw0XlQGp9kZcJKEgIZdqK6Wj7wHt0RLLpfLkLajTLflQGnaWz7y46DEPLH7TLdWXCvNnUpGsZSVVORkItlNspXNzvQHSVGnWgPaAXd9t2RjoAFbs54mzwSjQo44ajXKbC/kDxAoCn3d27HtBHwG0IwmMj0kjbTMQP3kZHO2vd5G4upBIE3Yu4OHgk7RiZiDeMOBZbcCbfObx4eF6WR4kXe2djR4iF4mAXMNGAF1I1BHkffwoevMp9kbnYXCDtpDnZBmMkpAVLakgcFtxubkdaHiikL08rbcxAjTMuy4HvI2o9occFHPIPgNdCVyj06SiAAAAAAWAHADpQGVAFAFAFAFAFAFAFAFAFAFAFAFAFAFAFAFAFAFAFAFAFAFAFAFAFAFAFAFAFALe9+50OOAYlop0/dzx6OtjcX4Zlvra4I1sQTegF1NobbwXclw6bQjHzZI2yyeGbS5NvsH7xoD0b/AOPfuxbHxGbrJnRR6tEAfeKAxXdPH7RYNtWURQAg+ywG1yNe+wJ/vN4FTQHQMFhEhjWOJAkaiyqosAKA30AUAUB//9k="/>
          <p:cNvSpPr>
            <a:spLocks noChangeAspect="1" noChangeArrowheads="1"/>
          </p:cNvSpPr>
          <p:nvPr/>
        </p:nvSpPr>
        <p:spPr bwMode="auto">
          <a:xfrm>
            <a:off x="155575" y="-2065338"/>
            <a:ext cx="69913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70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upload.wikimedia.org/wikipedia/commons/thumb/e/e2/Eukaryote_DNA-en.svg/2000px-Eukaryote_DNA-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691401" cy="474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baktériách → kruhový chromozóm, ribozómy, RNA vírusy- HIV, vírus chrípky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RNA - ribonukleová kyselina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571472" y="2714620"/>
          <a:ext cx="7429552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52"/>
              </a:tblGrid>
              <a:tr h="57150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RNA= </a:t>
                      </a:r>
                      <a:r>
                        <a:rPr lang="sk-SK" sz="2400" u="sng" dirty="0" smtClean="0"/>
                        <a:t>D – ribóza </a:t>
                      </a:r>
                      <a:r>
                        <a:rPr lang="sk-SK" sz="2400" dirty="0" smtClean="0"/>
                        <a:t>+ A, U ,C, G + zv. H₃PO₄ 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 rot="5400000">
            <a:off x="2464579" y="3536157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Martin\Didaktika\Moderné IKT\Ribóz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929066"/>
            <a:ext cx="3581408" cy="2737627"/>
          </a:xfrm>
          <a:prstGeom prst="rect">
            <a:avLst/>
          </a:prstGeom>
          <a:noFill/>
        </p:spPr>
      </p:pic>
      <p:pic>
        <p:nvPicPr>
          <p:cNvPr id="8" name="Picture 4" descr="http://evolution.berkeley.edu/evolibrary/images/interviews/rnastructur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02575">
            <a:off x="5300186" y="3836715"/>
            <a:ext cx="3571900" cy="2109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5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DNA- má 2-deoxyribózu, </a:t>
            </a:r>
            <a:r>
              <a:rPr lang="sk-SK" dirty="0" err="1" smtClean="0"/>
              <a:t>Tymín</a:t>
            </a:r>
            <a:r>
              <a:rPr lang="sk-SK" dirty="0" smtClean="0"/>
              <a:t>, dvojvláknová, milión nukleotidov, dlhé reťazce</a:t>
            </a:r>
          </a:p>
          <a:p>
            <a:r>
              <a:rPr lang="sk-SK" dirty="0" smtClean="0"/>
              <a:t>RNA- má </a:t>
            </a:r>
            <a:r>
              <a:rPr lang="sk-SK" dirty="0" err="1" smtClean="0"/>
              <a:t>D-ribózu</a:t>
            </a:r>
            <a:r>
              <a:rPr lang="sk-SK" dirty="0" smtClean="0"/>
              <a:t>, </a:t>
            </a:r>
            <a:r>
              <a:rPr lang="sk-SK" dirty="0" err="1" smtClean="0"/>
              <a:t>Uracil</a:t>
            </a:r>
            <a:r>
              <a:rPr lang="sk-SK" dirty="0" smtClean="0"/>
              <a:t>, jednovláknová, 100-100 nukleotidov, krátke reťazce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Rozdiely DNA, RNA </a:t>
            </a:r>
            <a:endParaRPr lang="sk-SK" dirty="0"/>
          </a:p>
        </p:txBody>
      </p:sp>
      <p:pic>
        <p:nvPicPr>
          <p:cNvPr id="4" name="Obrázok 3" descr="dna 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500438"/>
            <a:ext cx="4000528" cy="3000396"/>
          </a:xfrm>
          <a:prstGeom prst="rect">
            <a:avLst/>
          </a:prstGeom>
        </p:spPr>
      </p:pic>
      <p:pic>
        <p:nvPicPr>
          <p:cNvPr id="5" name="Obrázok 4" descr="rna 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3643314"/>
            <a:ext cx="3071834" cy="30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Primárna </a:t>
            </a:r>
          </a:p>
          <a:p>
            <a:r>
              <a:rPr lang="sk-SK" dirty="0" smtClean="0"/>
              <a:t>– poradie </a:t>
            </a:r>
            <a:r>
              <a:rPr lang="sk-SK" dirty="0" err="1" smtClean="0"/>
              <a:t>nukleotidov</a:t>
            </a:r>
            <a:r>
              <a:rPr lang="sk-SK" dirty="0" smtClean="0"/>
              <a:t> v </a:t>
            </a:r>
            <a:r>
              <a:rPr lang="sk-SK" dirty="0" err="1" smtClean="0"/>
              <a:t>polynukleotidovom</a:t>
            </a:r>
            <a:r>
              <a:rPr lang="sk-SK" dirty="0" smtClean="0"/>
              <a:t> reťazci </a:t>
            </a:r>
          </a:p>
          <a:p>
            <a:r>
              <a:rPr lang="sk-SK" dirty="0" smtClean="0"/>
              <a:t>          C-T-A-C-C-A-T-T</a:t>
            </a:r>
          </a:p>
          <a:p>
            <a:r>
              <a:rPr lang="sk-SK" dirty="0" smtClean="0"/>
              <a:t>          5‵ koniec               3‵koniec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Štruktúra nukleových kyselín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086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500042"/>
            <a:ext cx="8643998" cy="6072230"/>
          </a:xfrm>
        </p:spPr>
        <p:txBody>
          <a:bodyPr/>
          <a:lstStyle/>
          <a:p>
            <a:r>
              <a:rPr lang="sk-SK" b="1" dirty="0" smtClean="0"/>
              <a:t>Sekundárna</a:t>
            </a:r>
          </a:p>
          <a:p>
            <a:r>
              <a:rPr lang="sk-SK" dirty="0" smtClean="0"/>
              <a:t>DNA- dvojitá </a:t>
            </a:r>
            <a:r>
              <a:rPr lang="sk-SK" dirty="0" smtClean="0"/>
              <a:t>pravotočivá </a:t>
            </a:r>
            <a:r>
              <a:rPr lang="sk-SK" dirty="0" smtClean="0"/>
              <a:t>závitnica (2 oproti sebe vedené </a:t>
            </a:r>
            <a:r>
              <a:rPr lang="sk-SK" dirty="0" err="1" smtClean="0"/>
              <a:t>polynkuleotid</a:t>
            </a:r>
            <a:r>
              <a:rPr lang="sk-SK" dirty="0" smtClean="0"/>
              <a:t>. Vláknami spojené vodíkovými väzbami. </a:t>
            </a:r>
          </a:p>
          <a:p>
            <a:r>
              <a:rPr lang="sk-SK" dirty="0" smtClean="0"/>
              <a:t>RNA- jednovláknová – má jednoduché (</a:t>
            </a:r>
            <a:r>
              <a:rPr lang="sk-SK" dirty="0" err="1" smtClean="0"/>
              <a:t>mRNA</a:t>
            </a:r>
            <a:r>
              <a:rPr lang="sk-SK" dirty="0" smtClean="0"/>
              <a:t>) a </a:t>
            </a:r>
            <a:r>
              <a:rPr lang="sk-SK" dirty="0" err="1" smtClean="0"/>
              <a:t>zrojné</a:t>
            </a:r>
            <a:r>
              <a:rPr lang="sk-SK" dirty="0" smtClean="0"/>
              <a:t> časti (</a:t>
            </a:r>
            <a:r>
              <a:rPr lang="sk-SK" dirty="0" err="1" smtClean="0"/>
              <a:t>tRNA</a:t>
            </a:r>
            <a:r>
              <a:rPr lang="sk-SK" dirty="0" smtClean="0"/>
              <a:t>, </a:t>
            </a:r>
            <a:r>
              <a:rPr lang="sk-SK" dirty="0" err="1" smtClean="0"/>
              <a:t>rRNA</a:t>
            </a:r>
            <a:r>
              <a:rPr lang="sk-SK" dirty="0" smtClean="0"/>
              <a:t>) v miestach kde sa </a:t>
            </a:r>
            <a:r>
              <a:rPr lang="sk-SK" dirty="0" err="1" smtClean="0"/>
              <a:t>približuju</a:t>
            </a:r>
            <a:r>
              <a:rPr lang="sk-SK" dirty="0" smtClean="0"/>
              <a:t> komplementárne bázy </a:t>
            </a:r>
          </a:p>
          <a:p>
            <a:endParaRPr lang="sk-SK" dirty="0" smtClean="0"/>
          </a:p>
          <a:p>
            <a:r>
              <a:rPr lang="sk-SK" dirty="0" err="1" smtClean="0"/>
              <a:t>Komplementarita</a:t>
            </a:r>
            <a:r>
              <a:rPr lang="sk-SK" dirty="0" smtClean="0"/>
              <a:t> </a:t>
            </a:r>
            <a:r>
              <a:rPr lang="sk-SK" dirty="0" smtClean="0"/>
              <a:t>= doplnkovosť – párovanie báz </a:t>
            </a:r>
          </a:p>
        </p:txBody>
      </p:sp>
      <p:pic>
        <p:nvPicPr>
          <p:cNvPr id="4098" name="Picture 2" descr="http://cronodon.com/images/DNA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94" y="4365229"/>
            <a:ext cx="3205782" cy="24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051720" y="1556792"/>
            <a:ext cx="6573416" cy="4525963"/>
          </a:xfrm>
          <a:solidFill>
            <a:srgbClr val="FFFFCC"/>
          </a:solidFill>
        </p:spPr>
        <p:txBody>
          <a:bodyPr>
            <a:normAutofit fontScale="92500" lnSpcReduction="20000"/>
          </a:bodyPr>
          <a:lstStyle/>
          <a:p>
            <a:pPr marL="109728" indent="0" algn="ctr">
              <a:lnSpc>
                <a:spcPct val="200000"/>
              </a:lnSpc>
              <a:buNone/>
            </a:pPr>
            <a:r>
              <a:rPr lang="sk-SK" dirty="0" smtClean="0"/>
              <a:t>              DNA             RNA</a:t>
            </a:r>
          </a:p>
          <a:p>
            <a:pPr algn="ctr">
              <a:lnSpc>
                <a:spcPct val="200000"/>
              </a:lnSpc>
            </a:pPr>
            <a:r>
              <a:rPr lang="sk-SK" b="1" dirty="0" smtClean="0"/>
              <a:t>A</a:t>
            </a:r>
            <a:r>
              <a:rPr lang="sk-SK" dirty="0" smtClean="0"/>
              <a:t>      -     ________   -  __________</a:t>
            </a:r>
          </a:p>
          <a:p>
            <a:pPr algn="ctr">
              <a:lnSpc>
                <a:spcPct val="200000"/>
              </a:lnSpc>
            </a:pPr>
            <a:r>
              <a:rPr lang="sk-SK" b="1" dirty="0" smtClean="0"/>
              <a:t>T</a:t>
            </a:r>
            <a:r>
              <a:rPr lang="sk-SK" dirty="0" smtClean="0"/>
              <a:t>      -     ________   -  __________</a:t>
            </a:r>
          </a:p>
          <a:p>
            <a:pPr algn="ctr">
              <a:lnSpc>
                <a:spcPct val="200000"/>
              </a:lnSpc>
            </a:pPr>
            <a:r>
              <a:rPr lang="sk-SK" b="1" dirty="0" smtClean="0"/>
              <a:t>C</a:t>
            </a:r>
            <a:r>
              <a:rPr lang="sk-SK" dirty="0" smtClean="0"/>
              <a:t>      -     ________   -  __________</a:t>
            </a:r>
          </a:p>
          <a:p>
            <a:pPr algn="ctr">
              <a:lnSpc>
                <a:spcPct val="200000"/>
              </a:lnSpc>
            </a:pPr>
            <a:r>
              <a:rPr lang="sk-SK" b="1" dirty="0" smtClean="0"/>
              <a:t>U</a:t>
            </a:r>
            <a:r>
              <a:rPr lang="sk-SK" dirty="0" smtClean="0"/>
              <a:t>      -     ________   -  __________</a:t>
            </a:r>
          </a:p>
          <a:p>
            <a:pPr algn="ctr">
              <a:lnSpc>
                <a:spcPct val="200000"/>
              </a:lnSpc>
            </a:pPr>
            <a:r>
              <a:rPr lang="sk-SK" b="1" dirty="0" smtClean="0"/>
              <a:t>G</a:t>
            </a:r>
            <a:r>
              <a:rPr lang="sk-SK" dirty="0" smtClean="0"/>
              <a:t>      -     ________   -  __________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sk-SK" dirty="0" smtClean="0"/>
              <a:t>	</a:t>
            </a:r>
            <a:r>
              <a:rPr lang="sk-SK" sz="3600" dirty="0" smtClean="0"/>
              <a:t>ÚLOHA: Doplňte bázy na základe </a:t>
            </a:r>
            <a:r>
              <a:rPr lang="sk-SK" sz="3600" dirty="0" err="1" smtClean="0"/>
              <a:t>komplementarity</a:t>
            </a:r>
            <a:r>
              <a:rPr lang="sk-SK" sz="3600" dirty="0" smtClean="0"/>
              <a:t> v DNA a RNA</a:t>
            </a:r>
            <a:r>
              <a:rPr lang="sk-SK" sz="4900" dirty="0" smtClean="0"/>
              <a:t>:</a:t>
            </a:r>
            <a:r>
              <a:rPr lang="sk-SK" dirty="0" smtClean="0"/>
              <a:t>  </a:t>
            </a:r>
            <a:endParaRPr lang="sk-SK" dirty="0"/>
          </a:p>
        </p:txBody>
      </p:sp>
      <p:sp>
        <p:nvSpPr>
          <p:cNvPr id="4" name="AutoShape 2" descr="data:image/jpeg;base64,/9j/4AAQSkZJRgABAQAAAQABAAD/2wCEAAkGBxERERQUEBQVFRUXGRYXGBUYFxkXGBcYFBcYHBcVGBUaHCoiGBwlHBQUIjIiJSkrLi4uFx8zODMsNygtLisBCgoKDg0OGxAQGzcmICQsLCwsNCwsLCw0LCwsLCwsLCwsLCwsLCwsLCwsLCwsLCwsLCwsLCwsLCwsLCwsLCwsLP/AABEIAQEAxAMBEQACEQEDEQH/xAAcAAEAAgMBAQEAAAAAAAAAAAAABQYDBAcCAQj/xABIEAABAwICBQUMBwcDBQEAAAABAAIDBBEFEgYhMUFRE1JhcYEHFRYiMlNUkZKh0dIUI0Jik7HhF3KCorLB4jPC8ERjZHPTQ//EABsBAQACAwEBAAAAAAAAAAAAAAAEBQIDBgEH/8QAOhEAAgIBAgQEBAQEBQQDAAAAAAECAwQRIQUSMVETFCJSFUFhoQYycZFTgbHhM0JjkvAWI2LRQ6LB/9oADAMBAAIRAxEAPwDuKAIAgCAIDSxLE2QjxtZ3NG39FptujWtyRRjTuei6FIxvF5Ztps3c0bO3iqq7IlYdDiYkKd9NWVyokdxPrKhtss4JdjXgo5pjZl7byXWH5rKumyzoR8riONir1vfsWbCNFIJoS5kz3StcWuzWDWubtaWX1biDfYQVaYltOJZ/3VqzlOL5d+fS40vkX0+f6my3Ruq5zfaKvvj+N2OFl+H8xv8AN9zyMBrY3Z2FpI12z7bbl78cxbHyNdTZDguZV60+n1LHozjzahgB1OGrXtvwKxycfk9UejLnAzvFXJLqifUMtAgCAIAgCAIAgCAIAgCAIAgCA+E22oCFrscFy2LXxdu7FCtyUtoljThPTmmV2tcXEk6yVBm9d2W1SUVoiLMLpHhjAXOOwD8zwHStcYSm9IkidsKo802TkGggez66VzXHzdtXRcg3U6rAS3mU+VxWc1y17LueT3NoPSKj1s+RTlCKWiOfnixm9ZNtkrhWiUVOzJG+TWbucSMznGwzONtZsAOxQb+GwulzSkydTb4UeWKN3vIPOSe74LR8Gq9zN3m5dkVfSinracF0bs0evxra29dvzU/E4HizktZPVFLxDiWXSnpFOL+fYqGC1joZWOvvAPUTtXXyrTr5Tk6LnG3nXc7PSy52NdxHv3rnJx5ZNHb1T54KRlWBsCAIAgCAIAgCAIAgCAIAgMVTUNjaXvIa0aySsZSUVqzKEJTkoxW5ScV0jdUEtj8WP1F3XwHQqq/Kdj0j0OhxeHqlc093/QxU7wBdxAA1kk2AA4lao7m20joa81j8tLqiBs+pIu0W2iJv23dOxTqMKdu/yKzL4nVirRvfsXLBvotMzLHmJNs0jhd7zxcf7DUNysoYUoLRIoreLQtesmyQ77xcT6ln5aZp+IUmr4S09yBmOUlps3VcbRdaZrlejLTGonkQ54rb6n3wkg4P9n9VjzIk/Drfp+48JIOD/Z/VOYfDrfp+55fpFAQQQ8g6iMv6opadDx8Nta0ehR8cwiOSZrqXMGuN3NIsGcSDw2q4xM3mjyyOX4pwGeO/Fjpo3uuxb9BsSbUQSOYbtbNKwHiGnb/ftVfk/nLHEWlSRY1oJIQBAEAQBAEAQBAEAQBAEBy/S3H3VE5jYfqozYAfacNRce29lR5eQ7J8q6I6vhuCqq1OX5n9iLmr46dhklOVo9ZPADeVpri5PREqxpG3g+i1VireUqy6mpTYxxC2eTg+S+xvRvVtj46jpKW5QZuZs4Qe/fsWqPQUNAa2plAAsAGssB0aldxz5RWiijlJ8KhOXM5PU9eBP/lS+yz4L34jP2ow+DV+5jwJ/wDKl9lnwT4jP2ofB6/cyPf3M4ySRVTC5JtZu0m53cbntUC1+JLmOo4dxK7CpVUd0u55/Zk30ub2WfBa+Qnf9QX+1D9mTfS5/ZZ8E5B/1Bf7Ua9d3PoYWF8tbM1oFySGDUOxZQpcnojXZ+Jba1rKKOc45pCyJr4KJ73NdcPnf5T281oA8VvTtKs6aFWvqc7xHiludJOeyXRI6d3EoyMMB50shHYQP9pUTJ/Oe469Bf1oN4QBAEAQBAEAQBAEAQBAauKSlkMrhtDHEdgKwsekGzbTHmsivqjhTq1sTDJIdQ954Bc1XFzlod3Y1BFo0D0RdUubW4gDYHNBTnY0DY9437AQO1WtLph1e5zGdmSk+WB1QSBSvN1dyo5WOUHFPN1dxys1ZMVha4sLxmFrjWbXvbYOhbYWxn0ZrlJR6nzvtBz/AHO+Cz1Rj40O477Qc/3O+CaoeNDuO+8HP9zvgvVv0PHdBfMgNKNPaWkaQ13KSW1Mb/c7lKqxZS3fQjXZsVtDc4zpRpTU1ziZXWZujHkjpPFT4wUVoivc5TesiEw/D5amZkMLcz3kAD8yTuAXk5KK1Ztri5PRH6Z0XwZtFSRU7deRtieLjrc7tJKqpy5palvCPLHQlVgZBAEAQBAEAQBAEAQBAEBqYsLwSj7j/wCkrC38j/Q20f4sf1RxrQrRx2JTmQkCCnIAuCQ+WwNrX2N1HtCqaMSUqvS9GzouJ5yhLlOsDDajzrfZPxWr4Rb/ABCk8xX7R3uqPPD2T8U+EW/xB5iv2jvdUeeHsn4ouEW/xB5iv2ldxDQmqfI58VWGB5zEZC7xt5vm6ArPGx5VQ5ZPUrsqpXS5o7GDwGrvTm/hu+dSOQi+SfuIrG8GmpG3mxFgO5gjcXHqGdbqsaVnQjXxhSvVPcqlZpFNlyRvcNxeT4zurc0dA9as6cWFe/zK93ORW5iSbk369qkmUTJhWET1coip2F7jbZsaOc52xoWmc1BaskVVym9Ed10E0Jiw5mY2fO4ePJbUPus4Dp3qstuc39C3ppVa+pbFpN4QBAEAQBAEAQBAEAQBAEBq4qbQS/8Arf8A0leS6Myg9JL9TmncX0ga2jdDK0sDXuc2XKSH5zdwJA8oE+q3BaaZaLQs83HnZPnjudD7+0/P/lf8q3cyIflLvb/Qd/afn/yv+VOZDyl3t/oe4MYgffK8G2oixuOwhZxi5dCJdNUvls2PlTjVPGLvkAHSD7hbWtiosfREaedRBbyKPpFp8912UoyDZyh8o9Q3dqn04KW8ymyeMOfpq2Xc59WSue4ue4uJ2km5PaVOUUlsVqk5PVmjyLnuDWNLnHY1oJJ6gNq1zaW7JNabeiLno53Lp5iH1h5Fm3INch6Dub+ag25aX5S2owZPeWx1TBcFp6SMR07Axu/eXHi520lQZzlN6stIVxgtIkgsDMIAgCAIAgCAIAgCAIAgCAIDHPEHtc07HAg9RFkZ6no9T8yy1tVQSyUuscnI4WvbVe4PaLHtUNy5Njq8XMSgvTrqWzQ6GXECWit5KUbI3Nccw4tOcA9SyqtU3pruZ5HEo1LXwtV/ItZ7n9Z6ePw3f/Rb+V9yI+O1L/4v6f8AoiJqF9I51qrlnmwcQwtADdgBLjfaVd8Px3CLcl1Pnf4m41DLuXhbadjRq5XP1uJJ6VY6JdDl+ZyerI57CTYAknYALnsCwk0luSa4tvRFmwPufTz2dUHkWc3UXkf7e31KvuzYx2juXmLwyyW9myOiYLgNNSNtBGG8XbXHrcdZVbO2U+rL2rHrqXpRJrWbggCAIAgCAIAgCAIAgCAIAgCAIAgOYd2DQ4zN+mU7SZGC0rANb2DY4De5vvHUo99fMtSwwb+V8jOVYSJHPaYScwNw5psQRvvuUOrHssnywW5Y5eXRjVOdz2OrDHqqWFsczwSBZzmjKXdf/Na7HDwVVFOe8j5PxfjMsmbjV6YEZOFYPoUkNzLgmCyVj7RizAbOk+yOgH7R6AoN+XCv6susHhlt716LudGwbR6npR9W27t73a3Ht3dip7cidj3OsxsGqhelb9yWWgmBAEAQBAEAQBAEAQBAEAQBAEAQBAEAQETpDjkVJHd+tztTWb3fAdK34+PK6Wi6ETLzIY0OZ9fkcnDWl73tYxhe4uIYLC54BX+PjV0rSKOMzs+7KlrYzNVV8cLc0htwG89QWdtsK1rJkKjEtyJqNa1IimxnPM100eaEHXFmLS4fecPyXL53HfVy19D6Pwf8GJQ57/zfJHZtG8apaiMCmLW5QPqrBpZ0ZRu6lHqyYXLVPcnZGDZi+mS2+xMreRQgCAIAgCAIAgCAIAgCAIAgCAIAgCAIDzI8NBJ2AEnqC9S1eh5J6LU4njGKOqZ3yuOonxRuDR5I9X5ldJj0quCRxObfK6xyf8jVE0j5GwUzeUmdsaNjRznHcFjfkRrRhiYEr5b9C0VXcpc+AO5cmrGsk/6R/wC3a1wPve7cuey5yvTWp3PC668Jp8pRaqgmp5DFURmN43HYfvMcNTh0hc1kUSqe53eHkQuXNBm1RSuY4OYS0jYRcEdoUeLlF6omWQU1yyWx0PR7TVwsyq8YecA1/wAQ39YVrj576Wfuc1mcH/zU/sXmnnbI0OY4OB3hWkZKS1RQThKD0ktGZFkYhAEAQBAEAQBAEAQBAEAQBAEAQBAR+kJIpZ7ebf8A0lbKvzr9TTkf4Uv0OFNbLI5sVM0vlf5LRbUBtdwHar++5VrQ5LGxnbLoXLRzAqujYclK90jvLkLmXd0eVsUTnx2t5E+WPla+mGi/U3sSGJvjc1lNICbfbaLi4zC+fVcalrtlj8j5Zb/oScOrIjfB2xfLqtd/l+5FTUOJvtylAXW2ZnsdbqvIqaUW+qPpFeVgQ/LY1/L+xr1FDXRtLn4dZo2kZD7g+61SrjFauJvhmYk5csbX/wA/kRVNi5kdkEDWk7TbZ71FunW4PREmSh8pNstGD18kLrxutxG49YUSm2Vb9JByceu1aSResLxpkoAd4ruG49RVtTkKez6nOZGHOp6rdEqpJDCAIAgCAwVMgFrmyrM+7w2vVobK4t/I1/pLeeVX+a/1GbfDl2H0lvPKea/1GPCl2H0lvPKea/1GPCl2NXFcYip4ZJpHuyRtc91hc2aL2A4rOq9zkoqx7njg0tWjzok2pMHK1b7yTHlAwWyxMd5ETbbbNtc7ySr6EeWKWpHZ70pxGSCECnsZ5XshiDhcZ5DreRfWGtD3noasgZNGsTNTTRyOGV+tsjeZLGS2RvY5rkBKIAgCA0sZF6eb/wBb/wCkrOt6TRruWtbX0KP3H8Nj5F9WSDJI4sH3GMNsvQSdfqW3MvTno2ROH0KFep0TMOKieJDuWGjGYcU8SHcaMZgniw7jRmN1QwGxc0HgSFkmn0MW0upU8c0YppHGSndGyQ6yMwyu7NxULIxFPePUtMPijrfLY9UVuOMscWusCNouFXOuS20LrzVMlqpIkqZ7eI9YWyMZIjWXV9yaocaMRAf4zOO9vxCl15Li9JEO3DjauaHX+pZoZWvaHNIIOwhT001qiplFxej6ntemIQBARmL4fJKW5Hhtr3uL3uqziGA8prR6aEmi9V66rUj+8U/nW+yVXfApe8kedh7R3in8632SnwKXvHnYe0d4p/Ot9kp8Cl7x52HtPMmj8zgQ6VhBBBBabEHaCvVwSaeqmHmwf+U2dEsHmo4jDJKJI2uPI6jmYw6+TcT5QB1A8LLoK1JRSl1IEmm9UYsZ0d+mVcb6ixp4o3ZGh7muM0hs55y2sGsAAsftv1bFmYnrRzATRS1DYrCmkLJGNzOc5khGWUeNe7TlY69zrLkBPoAgCA18RiL4ZGja5jgOstIXsXozGS1TONaN90mKkgjpnscHxjKbNFjY6zt2qszOH5llzlW9mZY99EKlz9TpWG1s9RE2WAxvY4XBDvcdWojgoDwM1PR6EyNmPJao2slZzWe1+i88jm90e81B8LKzms9r9E8jmd0Oagq1dgOK8rI6LkXB7s13uGYcG3y7ANQ6Fb4tU41pT6lVmUuc9a3t9TX7yY1zaf8AE/wUjlIvlbe597yY1zaf8T/BeeGj3y13c08RpcXgGZ7ISOLXAj+larNIdUbasG+zpI2KCeR8QMts2+2xV1stXqdZgUyqqUZPc3MGxt1O+x1xk6xw6R0rPHyXB6PoSMrCjfDVfmRfoJmvaHNNwdYKtk9VqjmZwcJOMupkXpiEBgqKyOO3KPa2+y5Av601MZSUerMPfan89F7bfivNUY+LDuO+1P56L22/FNUPFh3Hfan89F7bfimqHiw7nmXG6Vou6eEC4FzI0aybAbeK91PVZF7Jm+hmEAQBAEAQBAcE7q+ihpao1EbfqZiTcDUx51uaevWR1ngp+PYmtGV2RW4vVdGR+gek1VRzBsAMrHnxodzrb2n7JtvWy+EHHVmGM7HYoQWuvyO40+k0DmtLuUYSLlpjcSDwJAIVW2i/WDe10+6MnhHTc5/4b/lTVHvkL+33Q8I6bnP/AA3/ACpqh5C/t90fPCOm5z/w5PlTVDyF/b7ozQY5TvF2vJGzyXCxG4gi4PQtsapSWqKy7Jrqk4TejPUmJQOBDjcHaMrvgvXjTezRrXEKU9VIrmKUcVrwHVzbEW6ioN3DbOsEW2Nx3HW1kiv1dBKdjD7lDlw3I6pFnXx/B1S5yxaBYkXB0Z/eHQQbEfkpGHNtcrMOLVRajbH5lwU0pAgKbp9jTaZ8IcGnMHnX0FvxWMkQM2fLoVTwvZzI/UFq0IPi/QeFzOZH6gmg8V9h4XM5kfqCaDxX2MVVpRDIxzJI4ixwIcCBYg7br1IyjbLXZFw7ltXUyUd5sxiDiKeR5PKPiGwuBGwbA463AA9J3IuYNuKb6m5p/hcUlHPK8OzxwyFjg97S0hpIPiuF9Y3oZG9ovhUMEDDE0gvYxziXPcSco1+MTbagJhAEAQBAamK4bFUxOimaHMcLEfkQdxHFeptPVGMoqS0ZwbS3RWpwqbOy7oiTklFxt+y+3kn81M51dDkZGx7JYN6tS10IinxypdteR2krCPD0/wDMXU/xc49KV+/9ie0fnbM7LU1kkBOxwZmZ2nNcLGzh7itYvU9r/F8ZPSVSRe4u569wDm4g9wOsEMBB6jnUR1adSevxA2tVXE9fs4k9Ok/DHzrzwz18fl/CibVFoG+JpDat+slxJjFyTv8AK6Ap+PlKmPKo6nKcQxXmXO2UtG+yNjwOl9Ld+GPmW/4j/wCCIPwde9jwOl9Ld+GPmT4j/wCCHwePvZrYlopUsic6GpL3tFw0sDQbbr3WE+JNRekEbKuDQc0pWPQidAJ+Tqo4XG8jo5Xu6LFt/e4eoqixv8RvudlxFKGPCHbQ6apxRBARON6N0lYWmpiEhYCG3JFg619h6AhhKuMuqI39nuF+jN9p/wAy80Rh4FfYfs9wv0ZvtP8AmTRDwK+w/Z7hfozfaf8AMmiHgV9j47ueYWdRpWkcCXW9WZND1UwT1SLPGwNAa0AAAAAagANgAXptMGJ0TZ4ZIX3yyNcw222cLG3rQGWnhDGNYNjQGi/BosPyQGRAEAQBAEBhq6VkrHMlaHscLFpFwQV6np0PGk1ozkemHcykhzS0N5I9ph+239w/aHRtU2nJ02kVuRh/OBRogdhBBBsQdRBG0EblYwae6KayLi9y6aH1VfCA+nIMZNix7hlNttgTcdYUPKnQnyz6m/GsvhvDodLotIg5oMrCx28BzXDrBBVZJxXRl1Xlpr1bM2O/sP3vd8Vjzoz8zWZcPxaKdpMZPiuLXA6i1w3EdVj1EKPPMrg9GSIepao2jO1YefqZn4bKPpzprHDG5sZ26tW1x5rejiUsyFJaRLfDwfD/AO5b/JFL7kdQ+oxZ8r9Z5F/UAXMAA6NS9x+phxGXNHX6ncVMKgIAgCAIAgCAIAgCAIAgCAIAgCAICu6SaHUtbdzm5JfOssHfxDY8da3VXyrexGvxYWrfqcp0j0ZraF1i48iTqkb5J6xtaeg+9SeSvIlza6Mprap4y0ktu5oxwyHbNJ7vgtq4ZW/myvedJfI26WhJIzzTZd+UtB7CQQvXwuPyZguJtP1R2L9glNRQ092VEo13cHZc7nEbT4uvUANWoWXM8R4TFWc1s2v0O34Pk+arSx4/rqVTSTTENzMhc5/WdQ6yBr6lXV0V1P0tv9Tq66FWtWlqc8xGqfK7NI4uJ/56lKRhY9TrfcS0dfFFJVyC3LANjB82Dcut942t0DpVhRDRaso821SaivkdQUgghAEAQBAEAQBAEAQBAEAQBAEAQBAEB4mia9pa8BzTqIIuD2L1Np6o8lFSWjKDpJoOGB0tKbDa6MnV/C47Ooqyoz9NrP3KHM4O5b0dexT3zsiHjm7uYNvbwUTN45CHpq3Za8J/Bk5tWZey7f8Ash8SxSSQW8lvNH9zvXM25M7pazZ31OLTjQ5Ko6Ig5l5Exm/mXvQDuduqHNnrWlsA1tjO2XgXDczoO3q22FFD6yKbLzUvTDqdoY0AAAWA1ADYANynlMekAQBAEAQBAEAQBAEAQBAEAQBAEAQBAQmO6Sw0wsfHfzBu6zuUa7KhVt8ydi8PtvevRdzm2kOktRUk5nZWbmDZ+qp8jLnZt8jqsLh9VHRb9yrSqLHcnTMcVFJL/ptJF7F32QeBdsU7FxrL5csEU/EOJY+FW7LpaImaLAWx+NJ4zuG4fFdfgcGhT6rN2fL+L/iy3L1ro9Mfuy96K6Sua4RSm42A/wBlIzMNNc0SNwvick+Sx7F7Y4EAjWCqZrR6M6pNNao9Lw9CAxyTNb5TgOs2WSi30RhKyMPzPQ8/S4+e31he+HPsYeYq9yH0uPnt9YTw5dh5ir3IfS4+e31hPDn2HmKvch9Lj57fWE8OfYeYq9yPFNiEMpLY5GPLfKDXBxHXbYsGtDamnuj3VVUcTS+V7WNG1ziGgdpQ9PtNUslaHRua9p2OaQ4HtCAyoAgCAIAgCAx1E7WNLnkABYykorVmUISm9Iop+PaRvcC2G7W877R6uAVbflt7RLzE4dGPqs3ZS6s7VWy3e5fQWi2IupXldM7ZcsFqzK7Jrx4c9j0RsUlLTta58z87gCWxtIAJAuGuO+5XR4vAeVc1r/kcVxD8WucvDx1otepJUmnkQiEeezbC7AyMNBtrFiNXbrXsZeG/TtoXq4RTkVJ2NS1XzZovx+jO17/Wz4KX8Ru7kBfg/AX+WP7mKTE6Zw+qc8v1EXLbdepScXLtssUZdCn45+H8LExJW16KS7M6hoViZmiGbbY+tpsfXtWOdUoy1RU8KyHOHKyyqAW4QFa0srmxOjDraw7b1hWGDW566FLxazk5diB79xcGqw8s+5TeY+g79x8Gp5Z9x5j6Dv3Hwanln3HmPoRGk2NMMTG5hGx8sTJpG6i2F7wJCD9nVqvuBJUfJqlCvVE7h9kbLkpI6fhVDBBE1lMxjIwBlDALW43G2+26pzpSu4hAybGImVADmMpnSQsdra6Uylsrsp1Oc1nJ24ZzxQEpg9JSQ1FQ2ms2R2R8sTT4rS4ENdk2Nc4N1222CAmUAQBAEAQGjiGJMi1bXbm/HgtNt0YfqSKMaVu/yKxidU6Q3cezcFW2WOfUuseqNa0RB1JUZ7lhF6EjhOiD5rOm8Rm232z8v5qVVhOe89kQMnisa/TXu/sXXD8OigbliYGjfxPSTvVpXXGtaRRQ3XTues3qbVgszToj7ZD0+WQalX0v0TjqQZYwGzNBN9gd0O6elTMXI8OWjWxW8Rw3dBuL3X7MitE6gQVMFJe73RyyvtuALbA9ZcPZK3ZsuZakfhVTh1L8q0uggIzGMApqstM7C4tuG2e9tr2v5JHALdVfZV+R6Ee7Fquac1roR3gLh/mj+LL862+ev932Rp+G43t+7HgLh/mj+LL86eev932Q+G43t+7HgLh/mj+LL86eev8Ad9kPhuN7fuz47QPDiLGEkHURysu/+NHm3vZv7ILh2Onql92SOBaP09E3JTCRrNzHSyyNb0Na9xDR0Cyit6vUmpaLQ94zglPVhonYSWElj2vfG9hIsSyRhDm3Go2OsLw9PWD4NBSNc2BmXM7M4lznve6wGZ8jyXONgBrO5Ab6AIAgCArePaSCMmOEgv3u2hvQOJUHIy1H0x6lph8Pdnrs6f1IGmeSbuNyd5UFNy3ZaziorRHzEKoNIaPGedjBt6zzW9JSfpWrNSkl1N3B4ooyHy3dJuAByt6tWs9J9ygrMcXqosi5ErLNk9ETvftn3vUVs+JW9mQvKvuYqrHgGOLAS4A2Gy5tqF7L2PErdd0x5VlObp69oAdyxcNpytGvqyK/rlJx1KKy+yMmtD1+0A/972R8iz1Zh5mzse4NOnvcGtExcdQGVvyL1KTeiPHlWLqhpTpt9EiLXuL5nDVFdpy9Li0Cw6N6sKKOXeXU1SvnYtPkVbuPzSVGLSTSEudyUhcf3nMA6hqt2L3K/IiViLc7moBPCAicbxSSAtyRtfe97vyWtb7puvG9CZiYsbteaWmn01//AEjPCao9HZ+N/gvOYmfDKv4j/wBv9x4TT+js/G/wTmHwyr+I/wDb/ceE0/o7Pxv8E5h8Mq/iP/b/AHPMuk9SActNGTuBnIHaeTNvUnMeS4bDTaf/ANf7m5otpM2s5Rj4zDPFYSQlwdYOvlex4tnYbGxsNmwLIq5wlB6SM+M6QMp5GRMjlnne0ubDEAXZWmxe5ziGsbc2u4i5QwPWCY6ypdIwxyQyx5c8MoAcA++VwLSQ5pyuAcCRdp4ICWQBAEBT9OtITDaCI2e4Xc7e1p3DpKrs7JcFyR6suuFYKtfiz6LoVCjVWi+nojfwozVjzFR2DWm0tSRdjPus3SP9w3qwooctypy8mNS+p0DB8HipmZYxcnW57tb3nnOdv/srKMIpaJFDZbKx6s37BZcq7GvUWTlXYaiwTlXYanzIOAXoIvGcbp6ZhdI5ot1f8J6FvrolMiXZUK+m7OT6V90WSa7aYZG886nfwjd+an10xgVs7ZWPVnO5i57td3Ocekkk+8lbNkex112O7dyfRF1DA6WYWnmsS3mMF8rOvXc9g3Ksvt53p8i1or5Vq+pfFoN4QHPe6hHVOkg+jxSyDLJmyNJsbtte3asJrY6Hgd9FXP4rW+nUpH0fE/Rqj2HLXoy+8/hd0Po+J+jVHsOTRjz+F3Q+j4n6NUew5NGPP4XdHx0GJD/pqj2HH3JozGXEMKK11ReO5fgFVHJNV1bTG6RjI2RO8sMY5xzP4El2obh1rbFaI5HiOVHIu5orREjXT/QsTlqJw/kKiCKNszWOeInwOkJa/KDka4SggnVdpHC+RAPuh9fPLVT/AF0lRTCOPJM+ERAy5n52sIa3O0N5M32aygLggCAIDjGP1JlrZ3Hnlo6m6gPcubyJc1zZ3GDWq8aK+hB1Vc+Z3JxCXkgbSSRtcS622NrgNXSpeNQ+rRjKUJycXJL9SxUGk74I2xww1DGN1BrWuAH8itItpGiWDjSespx/5/M2PDWo5lV6nfIveYx+HYnuj/z+YOmtRzKr1O+ROYfDsT3x/wCfzJLDdLJzHeRk17m12m+W/ik+LtVrjURnDWWh894rbOnJlGltx+huM0pdYlxexo2uddo9419ikPEhpsVyzr9d9iAxvuhPsW05J++7Z2N+K8jjQT6GTzLHtqc9xGulmcXSvc88SdnUNy3bLoYJ6mCiw+WokEcDDI87Gt29Z4DpOpYTmorVm+uDk9Edk0D7nMdGRNVZZJ9rRtZF1c53T6lW3ZDnsuhbUYyhu+pf1GJQQBAEAQBAEAQBAEAQBAEAQHEazD5KvEX0sJLS+SQveP8A84w45ndZ1AdapKqPEuk38mdbbl+DiRfz0Ox4Vh0VNEyGFoaxgsAPeTxJ23V0kktEcpObnLml1NtemIQGvXVscLC+Vwa0bz+QG9ZwhKb0ijVddCqPNN6IoWP6evN20oyjnu8o9Td3arOnAS3mc/k8ZlJ8tWy7lCxCqklOaR7nu4uJJ/RTlFR2RWc8pPWT1I8QOkcGxtLnHY1ouT2BYTaW7JNcXLZFx0f7l08pD6t3JM25BYyHoJ2N96gWZaW0S3owJPeex0/BMCpqNmWnjawbztc795x1lQJzlN6stK6o1rSKJJYGwIAgCAIAgCAIAgCAIAgCAIAgOHjSNlHide5xdndLkGU2OVpvbZxPuUSC5W9DfxKy1wrUE9NCwjS+p8xVezJ8q3JspfEv+o8LqnzFX7EnyrLSR47rlvubeHaYTCF2ZrsxccmfaG/fFhrBvboW/H4ZdbPmnJqJDyOOQqhyx3kQGJ10kzs0ri49OwdQXRV0xqjpE5u3JsvlzTZEvYSQGgknYBrJXraS1ZlXFt6IsuB9z+aazqk8kzm6i8j/AG9qrrs2K2huX+Lwuc97NkdCwfAaalbaCMNO921x63bVW2Wyn+Zl7Tj11LSKJJazcEAQBAEAQBAEAQBAEAQBAEAQBAEB+b+6dhzoMUqLjVIRK08Q8a/U4OCg3Jpl5itTrX02L13MtPwWfRqxxuxv1cu27W/Yd08DvW/FlKx8iW5X8ShXjw8ZvRfMlcZ0nfPdsV2R/wAzuvh1LpcXBjX6p7s+ecS4zZdrCvaP9SBmU8oobsy4Pgk1Y76oWYDZ0p8kdA5x6u1QcjLhXst2XmDwq2/d7I6Hgmj0FKPEbd+951uPw6gqe7Ina9zq8XBqx16Vv3JdaCaEAQBAEAQBAEAQBAEAQBAEAQBAEAQBAc+7sGAxVFOyQuDJo3WYT9trvKYfz7OlexxZZD5Ynr4lHCi5S6P5fUouE0LIRZu3ed5XQ4mHXjx0it+5w/FOJ3Zs9Zvb5I36mvjhbd56hvJ6ApFt0Ko6yK2nEsyJ8sEWvRrRR1QGzVhAjNnMgab3G4yuG390auPBUuRnuzaHQ6zA4JCj1Wbsv0UbWgNaA1oFgALADgAq97l4klsj2h6EAQBAEAQBAEAQBAEAQBAEAQBAEAQBAEByLTnEzNWPbfxYvEaOkeUfXq7FfYNahWn3OS4re7LmvkiBM7y4R07DLMQSGNF7ADWStt+TGpEPEwJZEvoVnlXPe4yXzgkEO1FpG0W3LjeIZll0tH0PqXBuE0YsE0tWWnRPSyoojZpzxX1xO2dJafsn3KBVkyqf0LfJ4fXkLs+513R7SenrG/Vuyv3xu1OHVxHSFbU5MLenU5zKwbcd+pbdybUghBAEAQBAEAQBAEAQBAEAQBAEAQBAEAQBAcFxlzzVSMjaXSvle1jd5OYq/ldGmhSfY5Dy8r8hx+rOpaFaNR0Eevx5365JLbTzW8GhczbxOuctWzqcfFVMdERPdC0UpaktkaTDUm4a9rbiTK29pGgaxYeVtC0Oyq/ZFlRnSxuvQ57DozWDyoTfoOo23joUGzEnrsXMOP4mm7NuLBaqM58jmluu42i28LT5a2O+hIjxvCt9DfUt+jenD2hran6xvPHlDrH2lKx8+UfTYR8zg8Zeunb6F/o6yOVuaNwcOj+/BWsJxmtYs56yqdb5ZLQzrM1hAEAQBAEAQBAEAQBAEAQBAEAQBAEByrRihZNi9beTJJG53Ji17hzjncL7xq9ay4jU8imMFJpfQhYMY12yk1qy/wDel/n3eyFRfBl/EZceaXsRG4zoiakNvUPaW3sQ0E2da419QPYpeLgKh68zf6kfJlG+PK1p+hGfs6d6bN7DFO5UV/ko92Q2kmg9bDHnpah8wHlNIs7rbbb1LRfzRWsVqS8TApc1zya/oVvD43NaA4G4FiLbFQNbn0CLSityw4RVywuvGSD7j0ELfTOcJaoh5FVdq0mX3B8fbLYSDI7+U/BW9OSp7Pqc5k4Mq947omlKIAQBAEAQBAEAQBAEAQBAEAQBAEAQEXT/AOuf4lm+hrj1JRYGwIAgCAiX+UesqL8yevyoBeo8ZnYvUa2b6kEUIAgCAIAgCAIAgCAIAgCAIAgCA//Z"/>
          <p:cNvSpPr>
            <a:spLocks noChangeAspect="1" noChangeArrowheads="1"/>
          </p:cNvSpPr>
          <p:nvPr/>
        </p:nvSpPr>
        <p:spPr bwMode="auto">
          <a:xfrm>
            <a:off x="155575" y="-2827338"/>
            <a:ext cx="450532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547664" y="2348880"/>
            <a:ext cx="1008112" cy="36724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0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image00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139532"/>
            <a:ext cx="6049529" cy="6718468"/>
          </a:xfrm>
        </p:spPr>
      </p:pic>
    </p:spTree>
    <p:extLst>
      <p:ext uri="{BB962C8B-B14F-4D97-AF65-F5344CB8AC3E}">
        <p14:creationId xmlns:p14="http://schemas.microsoft.com/office/powerpoint/2010/main" val="173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Terciárna</a:t>
            </a:r>
          </a:p>
          <a:p>
            <a:r>
              <a:rPr lang="sk-SK" dirty="0" smtClean="0"/>
              <a:t>ak </a:t>
            </a:r>
            <a:r>
              <a:rPr lang="sk-SK" dirty="0"/>
              <a:t>sa </a:t>
            </a:r>
            <a:r>
              <a:rPr lang="sk-SK" dirty="0" err="1"/>
              <a:t>helix</a:t>
            </a:r>
            <a:r>
              <a:rPr lang="sk-SK" dirty="0"/>
              <a:t> priestorovo stočí do </a:t>
            </a:r>
            <a:r>
              <a:rPr lang="sk-SK" dirty="0" err="1"/>
              <a:t>superhelixu</a:t>
            </a:r>
            <a:endParaRPr lang="sk-SK" b="1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14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r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58411">
            <a:off x="4128767" y="1253348"/>
            <a:ext cx="4904869" cy="4904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biomakromolekulové</a:t>
            </a:r>
            <a:r>
              <a:rPr lang="sk-SK" dirty="0" smtClean="0"/>
              <a:t> </a:t>
            </a:r>
            <a:r>
              <a:rPr lang="sk-SK" dirty="0" smtClean="0"/>
              <a:t>látky</a:t>
            </a:r>
          </a:p>
          <a:p>
            <a:r>
              <a:rPr lang="sk-SK" dirty="0" smtClean="0"/>
              <a:t>základná </a:t>
            </a:r>
            <a:r>
              <a:rPr lang="sk-SK" dirty="0" smtClean="0"/>
              <a:t>zložka živej hmoty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Nukleové kyseliny </a:t>
            </a:r>
            <a:endParaRPr lang="sk-SK" dirty="0"/>
          </a:p>
        </p:txBody>
      </p:sp>
      <p:sp>
        <p:nvSpPr>
          <p:cNvPr id="2050" name="AutoShape 2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 descr="D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77379">
            <a:off x="1321746" y="2317972"/>
            <a:ext cx="3268227" cy="4540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28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1481328"/>
            <a:ext cx="8472518" cy="5162382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mRNA</a:t>
            </a:r>
            <a:r>
              <a:rPr lang="sk-SK" b="1" dirty="0" smtClean="0"/>
              <a:t> </a:t>
            </a:r>
            <a:r>
              <a:rPr lang="sk-SK" dirty="0" smtClean="0"/>
              <a:t>= </a:t>
            </a:r>
            <a:r>
              <a:rPr lang="sk-SK" dirty="0" err="1" smtClean="0"/>
              <a:t>mediátorová</a:t>
            </a:r>
            <a:r>
              <a:rPr lang="sk-SK" dirty="0" smtClean="0"/>
              <a:t> (informačná)- prepis informácie z DNA z primárnej štruktúry do poradia AMK</a:t>
            </a:r>
          </a:p>
          <a:p>
            <a:pPr>
              <a:buNone/>
            </a:pPr>
            <a:r>
              <a:rPr lang="sk-SK" b="1" dirty="0" smtClean="0"/>
              <a:t>  - </a:t>
            </a:r>
            <a:r>
              <a:rPr lang="sk-SK" dirty="0" smtClean="0"/>
              <a:t>je matrica pre syntézu bielkovín </a:t>
            </a:r>
            <a:endParaRPr lang="sk-SK" b="1" dirty="0" smtClean="0"/>
          </a:p>
          <a:p>
            <a:r>
              <a:rPr lang="sk-SK" b="1" dirty="0" smtClean="0"/>
              <a:t>              </a:t>
            </a:r>
            <a:r>
              <a:rPr lang="sk-SK" dirty="0" err="1" smtClean="0"/>
              <a:t>gly</a:t>
            </a:r>
            <a:endParaRPr lang="sk-SK" dirty="0" smtClean="0"/>
          </a:p>
          <a:p>
            <a:endParaRPr lang="sk-SK" b="1" dirty="0" smtClean="0"/>
          </a:p>
          <a:p>
            <a:r>
              <a:rPr lang="sk-SK" b="1" dirty="0" err="1" smtClean="0"/>
              <a:t>mRNA</a:t>
            </a:r>
            <a:r>
              <a:rPr lang="sk-SK" b="1" dirty="0" smtClean="0"/>
              <a:t>  </a:t>
            </a:r>
            <a:r>
              <a:rPr lang="sk-SK" dirty="0" smtClean="0"/>
              <a:t>G </a:t>
            </a:r>
            <a:r>
              <a:rPr lang="sk-SK" dirty="0" err="1" smtClean="0"/>
              <a:t>G</a:t>
            </a:r>
            <a:r>
              <a:rPr lang="sk-SK" dirty="0" smtClean="0"/>
              <a:t> U   </a:t>
            </a:r>
          </a:p>
          <a:p>
            <a:endParaRPr lang="sk-SK" dirty="0" smtClean="0"/>
          </a:p>
          <a:p>
            <a:r>
              <a:rPr lang="sk-SK" dirty="0" smtClean="0"/>
              <a:t>          </a:t>
            </a:r>
            <a:r>
              <a:rPr lang="sk-SK" b="1" dirty="0" smtClean="0"/>
              <a:t> </a:t>
            </a:r>
            <a:r>
              <a:rPr lang="sk-SK" b="1" u="sng" dirty="0" err="1" smtClean="0"/>
              <a:t>kodón</a:t>
            </a:r>
            <a:r>
              <a:rPr lang="sk-SK" b="1" dirty="0" smtClean="0"/>
              <a:t>- </a:t>
            </a:r>
            <a:r>
              <a:rPr lang="sk-SK" dirty="0" err="1" smtClean="0"/>
              <a:t>triplet</a:t>
            </a:r>
            <a:r>
              <a:rPr lang="sk-SK" dirty="0" smtClean="0"/>
              <a:t>, trojica </a:t>
            </a:r>
            <a:r>
              <a:rPr lang="sk-SK" dirty="0" err="1" smtClean="0"/>
              <a:t>nukleotidov</a:t>
            </a:r>
            <a:r>
              <a:rPr lang="sk-SK" dirty="0" smtClean="0"/>
              <a:t>,</a:t>
            </a:r>
          </a:p>
          <a:p>
            <a:r>
              <a:rPr lang="sk-SK" dirty="0" smtClean="0"/>
              <a:t>                         ktorá kóduje B                                                                             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RNA </a:t>
            </a:r>
            <a:endParaRPr lang="sk-SK" dirty="0"/>
          </a:p>
        </p:txBody>
      </p:sp>
      <p:sp>
        <p:nvSpPr>
          <p:cNvPr id="4" name="Ľavá zložená zátvorka 3"/>
          <p:cNvSpPr/>
          <p:nvPr/>
        </p:nvSpPr>
        <p:spPr>
          <a:xfrm rot="16200000">
            <a:off x="2214546" y="4500570"/>
            <a:ext cx="428628" cy="857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Ľavá zložená zátvorka 4"/>
          <p:cNvSpPr/>
          <p:nvPr/>
        </p:nvSpPr>
        <p:spPr>
          <a:xfrm rot="5400000">
            <a:off x="2208260" y="3506724"/>
            <a:ext cx="369762" cy="928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74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142852"/>
            <a:ext cx="8715436" cy="6500858"/>
          </a:xfrm>
        </p:spPr>
        <p:txBody>
          <a:bodyPr>
            <a:normAutofit/>
          </a:bodyPr>
          <a:lstStyle/>
          <a:p>
            <a:endParaRPr lang="sk-SK" b="1" dirty="0" smtClean="0"/>
          </a:p>
          <a:p>
            <a:endParaRPr lang="sk-SK" b="1" dirty="0"/>
          </a:p>
          <a:p>
            <a:r>
              <a:rPr lang="sk-SK" b="1" dirty="0" err="1" smtClean="0"/>
              <a:t>tRNA</a:t>
            </a:r>
            <a:r>
              <a:rPr lang="sk-SK" dirty="0" smtClean="0"/>
              <a:t>- transferová </a:t>
            </a:r>
            <a:r>
              <a:rPr lang="sk-SK" dirty="0" smtClean="0"/>
              <a:t>(prenosová)</a:t>
            </a:r>
          </a:p>
          <a:p>
            <a:r>
              <a:rPr lang="sk-SK" dirty="0" smtClean="0"/>
              <a:t>  - prenáša AMK na </a:t>
            </a:r>
            <a:r>
              <a:rPr lang="sk-SK" dirty="0" err="1" smtClean="0"/>
              <a:t>ribozómy</a:t>
            </a:r>
            <a:endParaRPr lang="sk-SK" dirty="0" smtClean="0"/>
          </a:p>
          <a:p>
            <a:r>
              <a:rPr lang="sk-SK" dirty="0" smtClean="0"/>
              <a:t>  - pre všetky AMK existuje špecifický typ </a:t>
            </a:r>
            <a:r>
              <a:rPr lang="sk-SK" dirty="0" err="1" smtClean="0"/>
              <a:t>tRNA</a:t>
            </a:r>
            <a:endParaRPr lang="sk-SK" dirty="0" smtClean="0"/>
          </a:p>
          <a:p>
            <a:r>
              <a:rPr lang="sk-SK" dirty="0" smtClean="0"/>
              <a:t>  - na jednom konci </a:t>
            </a:r>
            <a:r>
              <a:rPr lang="sk-SK" dirty="0" err="1" smtClean="0"/>
              <a:t>tRNA</a:t>
            </a:r>
            <a:r>
              <a:rPr lang="sk-SK" dirty="0" smtClean="0"/>
              <a:t> je AMK</a:t>
            </a:r>
          </a:p>
          <a:p>
            <a:r>
              <a:rPr lang="sk-SK" dirty="0" smtClean="0"/>
              <a:t>  - na druhom má komplementárnu trojicu     </a:t>
            </a:r>
          </a:p>
          <a:p>
            <a:r>
              <a:rPr lang="sk-SK" dirty="0" smtClean="0"/>
              <a:t>     trojicu báz</a:t>
            </a:r>
            <a:r>
              <a:rPr lang="sk-SK" b="1" dirty="0" smtClean="0"/>
              <a:t> </a:t>
            </a:r>
            <a:r>
              <a:rPr lang="sk-SK" b="1" u="sng" dirty="0" err="1" smtClean="0"/>
              <a:t>antikodón</a:t>
            </a:r>
            <a:r>
              <a:rPr lang="sk-SK" b="1" u="sng" dirty="0" smtClean="0"/>
              <a:t> 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V </a:t>
            </a:r>
            <a:r>
              <a:rPr lang="sk-SK" dirty="0" err="1" smtClean="0"/>
              <a:t>mRNA</a:t>
            </a:r>
            <a:r>
              <a:rPr lang="sk-SK" dirty="0" smtClean="0"/>
              <a:t> – trojica báz </a:t>
            </a:r>
            <a:r>
              <a:rPr lang="sk-SK" dirty="0" smtClean="0"/>
              <a:t>- </a:t>
            </a:r>
            <a:r>
              <a:rPr lang="sk-SK" dirty="0" err="1" smtClean="0"/>
              <a:t>kodón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V </a:t>
            </a:r>
            <a:r>
              <a:rPr lang="sk-SK" dirty="0" err="1" smtClean="0"/>
              <a:t>tRNA</a:t>
            </a:r>
            <a:r>
              <a:rPr lang="sk-SK" dirty="0" smtClean="0"/>
              <a:t> – trojica báz </a:t>
            </a:r>
            <a:r>
              <a:rPr lang="sk-SK" dirty="0" smtClean="0"/>
              <a:t>- </a:t>
            </a:r>
            <a:r>
              <a:rPr lang="sk-SK" dirty="0" err="1" smtClean="0"/>
              <a:t>antikodón</a:t>
            </a:r>
            <a:endParaRPr lang="sk-SK" dirty="0" smtClean="0"/>
          </a:p>
          <a:p>
            <a:pPr>
              <a:buNone/>
            </a:pPr>
            <a:endParaRPr 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13160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err="1"/>
              <a:t>rRNA</a:t>
            </a:r>
            <a:r>
              <a:rPr lang="sk-SK" b="1" dirty="0"/>
              <a:t>-</a:t>
            </a:r>
            <a:r>
              <a:rPr lang="sk-SK" dirty="0"/>
              <a:t> má funkciu enzýmu- </a:t>
            </a:r>
            <a:r>
              <a:rPr lang="sk-SK" dirty="0" err="1" smtClean="0"/>
              <a:t>katalyzuje</a:t>
            </a:r>
            <a:r>
              <a:rPr lang="sk-SK" dirty="0" smtClean="0"/>
              <a:t> </a:t>
            </a:r>
            <a:r>
              <a:rPr lang="sk-SK" dirty="0"/>
              <a:t>tvorbu      </a:t>
            </a:r>
          </a:p>
          <a:p>
            <a:pPr>
              <a:buNone/>
            </a:pPr>
            <a:r>
              <a:rPr lang="sk-SK" dirty="0"/>
              <a:t>           </a:t>
            </a:r>
            <a:r>
              <a:rPr lang="sk-SK" dirty="0" err="1"/>
              <a:t>peptidovej</a:t>
            </a:r>
            <a:r>
              <a:rPr lang="sk-SK" dirty="0"/>
              <a:t> väzby </a:t>
            </a:r>
          </a:p>
          <a:p>
            <a:pPr>
              <a:buNone/>
            </a:pPr>
            <a:r>
              <a:rPr lang="sk-SK" b="1" dirty="0"/>
              <a:t>                 ↳ </a:t>
            </a:r>
            <a:r>
              <a:rPr lang="sk-SK" dirty="0"/>
              <a:t>-CO-NH-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19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</a:t>
            </a:r>
            <a:r>
              <a:rPr lang="sk-SK" dirty="0" err="1" smtClean="0"/>
              <a:t>rvý-krát</a:t>
            </a:r>
            <a:r>
              <a:rPr lang="sk-SK" dirty="0" smtClean="0"/>
              <a:t> </a:t>
            </a:r>
            <a:r>
              <a:rPr lang="sk-SK" dirty="0" smtClean="0"/>
              <a:t>ich identifikoval </a:t>
            </a:r>
            <a:r>
              <a:rPr lang="sk-SK" dirty="0" err="1" smtClean="0"/>
              <a:t>Friedrich</a:t>
            </a:r>
            <a:r>
              <a:rPr lang="sk-SK" dirty="0" smtClean="0"/>
              <a:t> </a:t>
            </a:r>
            <a:r>
              <a:rPr lang="sk-SK" dirty="0" err="1" smtClean="0"/>
              <a:t>Miescher</a:t>
            </a:r>
            <a:r>
              <a:rPr lang="sk-SK" dirty="0" smtClean="0"/>
              <a:t> (1869) v jadrách bielych krviniek hnisu (názov od jadra </a:t>
            </a:r>
            <a:r>
              <a:rPr lang="sk-SK" dirty="0" err="1" smtClean="0"/>
              <a:t>nukleus</a:t>
            </a:r>
            <a:r>
              <a:rPr lang="sk-SK" dirty="0" smtClean="0"/>
              <a:t>)-</a:t>
            </a:r>
            <a:r>
              <a:rPr lang="sk-SK" dirty="0" smtClean="0"/>
              <a:t>nazval to </a:t>
            </a:r>
            <a:r>
              <a:rPr lang="sk-SK" dirty="0" err="1" smtClean="0"/>
              <a:t>nuklein</a:t>
            </a:r>
            <a:r>
              <a:rPr lang="sk-SK" dirty="0" smtClean="0"/>
              <a:t> </a:t>
            </a:r>
          </a:p>
          <a:p>
            <a:r>
              <a:rPr lang="sk-SK" dirty="0" smtClean="0"/>
              <a:t>pojem </a:t>
            </a:r>
            <a:r>
              <a:rPr lang="sk-SK" dirty="0" smtClean="0"/>
              <a:t>nukleové kyseliny zaviedol Richard </a:t>
            </a:r>
            <a:r>
              <a:rPr lang="sk-SK" dirty="0" err="1" smtClean="0"/>
              <a:t>Altmann</a:t>
            </a:r>
            <a:endParaRPr lang="sk-SK" dirty="0" smtClean="0"/>
          </a:p>
          <a:p>
            <a:r>
              <a:rPr lang="sk-SK" dirty="0" smtClean="0"/>
              <a:t>1953-Watson a </a:t>
            </a:r>
            <a:r>
              <a:rPr lang="sk-SK" dirty="0" err="1" smtClean="0"/>
              <a:t>Crick</a:t>
            </a:r>
            <a:r>
              <a:rPr lang="sk-SK" dirty="0" smtClean="0"/>
              <a:t> objavili priestor a štruktúru NK</a:t>
            </a:r>
          </a:p>
          <a:p>
            <a:r>
              <a:rPr lang="sk-SK" dirty="0" smtClean="0"/>
              <a:t>1962-NK- objav 20. storočia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9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353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    ↗ RNA - deoxyribonukleová kyselina </a:t>
            </a:r>
          </a:p>
          <a:p>
            <a:r>
              <a:rPr lang="sk-SK" dirty="0" smtClean="0"/>
              <a:t>NK</a:t>
            </a:r>
          </a:p>
          <a:p>
            <a:r>
              <a:rPr lang="sk-SK" dirty="0" smtClean="0"/>
              <a:t>     ↘ DNA – ribonukleová kyselina </a:t>
            </a:r>
          </a:p>
          <a:p>
            <a:endParaRPr lang="sk-SK" dirty="0" smtClean="0"/>
          </a:p>
          <a:p>
            <a:r>
              <a:rPr lang="sk-SK" dirty="0" smtClean="0"/>
              <a:t>NK- sú zložené z </a:t>
            </a:r>
            <a:r>
              <a:rPr lang="sk-SK" sz="3200" b="1" u="sng" dirty="0" smtClean="0"/>
              <a:t>nukleotidov </a:t>
            </a:r>
            <a:endParaRPr lang="sk-SK" b="1" u="sng" dirty="0" smtClean="0"/>
          </a:p>
          <a:p>
            <a:r>
              <a:rPr lang="sk-SK" dirty="0" smtClean="0"/>
              <a:t>spájaním </a:t>
            </a:r>
            <a:r>
              <a:rPr lang="sk-SK" dirty="0" smtClean="0"/>
              <a:t>nukleotidov ⇒ </a:t>
            </a:r>
            <a:r>
              <a:rPr lang="sk-SK" dirty="0" err="1" smtClean="0"/>
              <a:t>polynukleotidové</a:t>
            </a:r>
            <a:r>
              <a:rPr lang="sk-SK" dirty="0" smtClean="0"/>
              <a:t> vlákno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http://www.hdwallpaperspics.com/uploads/2013/07/Dna_wallpapers_1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93922">
            <a:off x="4298771" y="4188731"/>
            <a:ext cx="4591050" cy="2581276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657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2" descr="C:\Users\Martin\Didaktika\Moderné IKT\KysFos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4591034"/>
            <a:ext cx="2286016" cy="2266966"/>
          </a:xfrm>
          <a:prstGeom prst="rect">
            <a:avLst/>
          </a:prstGeom>
          <a:noFill/>
        </p:spPr>
      </p:pic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0" y="3286124"/>
          <a:ext cx="907259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594"/>
              </a:tblGrid>
              <a:tr h="822960">
                <a:tc>
                  <a:txBody>
                    <a:bodyPr/>
                    <a:lstStyle/>
                    <a:p>
                      <a:r>
                        <a:rPr lang="sk-SK" sz="2400" u="sng" dirty="0" smtClean="0"/>
                        <a:t>Nukleotid </a:t>
                      </a:r>
                      <a:r>
                        <a:rPr lang="sk-SK" sz="2400" dirty="0" smtClean="0"/>
                        <a:t>=</a:t>
                      </a:r>
                      <a:r>
                        <a:rPr lang="sk-SK" sz="2400" baseline="0" dirty="0" smtClean="0"/>
                        <a:t> </a:t>
                      </a:r>
                      <a:r>
                        <a:rPr lang="sk-SK" sz="2400" u="sng" baseline="0" dirty="0" smtClean="0"/>
                        <a:t>sacharid. zložka </a:t>
                      </a:r>
                      <a:r>
                        <a:rPr lang="sk-SK" sz="2400" baseline="0" dirty="0" smtClean="0"/>
                        <a:t>+ </a:t>
                      </a:r>
                      <a:r>
                        <a:rPr lang="sk-SK" sz="2400" u="sng" baseline="0" dirty="0" smtClean="0"/>
                        <a:t>dusíkatá báza </a:t>
                      </a:r>
                      <a:r>
                        <a:rPr lang="sk-SK" sz="2400" baseline="0" dirty="0" smtClean="0"/>
                        <a:t>+ </a:t>
                      </a:r>
                      <a:r>
                        <a:rPr lang="sk-SK" sz="2400" u="sng" baseline="0" dirty="0" smtClean="0"/>
                        <a:t>zvyšok H₃PO₄</a:t>
                      </a:r>
                      <a:endParaRPr lang="sk-SK" sz="2400" u="sn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1" name="Rovná spojovacia šípka 10"/>
          <p:cNvCxnSpPr/>
          <p:nvPr/>
        </p:nvCxnSpPr>
        <p:spPr>
          <a:xfrm rot="10800000">
            <a:off x="1000100" y="2500306"/>
            <a:ext cx="4214842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214282" y="1785926"/>
            <a:ext cx="1285884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dirty="0" err="1" smtClean="0"/>
              <a:t>Purpínové</a:t>
            </a:r>
            <a:r>
              <a:rPr lang="sk-SK" dirty="0" smtClean="0"/>
              <a:t> bázy </a:t>
            </a:r>
            <a:endParaRPr lang="sk-SK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3786183" cy="179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Rovná spojovacia šípka 16"/>
          <p:cNvCxnSpPr/>
          <p:nvPr/>
        </p:nvCxnSpPr>
        <p:spPr>
          <a:xfrm rot="5400000" flipH="1" flipV="1">
            <a:off x="5322099" y="2750339"/>
            <a:ext cx="642942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286380" y="2071678"/>
            <a:ext cx="229742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err="1" smtClean="0"/>
              <a:t>Pyrimidínové</a:t>
            </a:r>
            <a:r>
              <a:rPr lang="sk-SK" dirty="0" smtClean="0"/>
              <a:t> bázy </a:t>
            </a:r>
            <a:endParaRPr lang="sk-SK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0314" y="142852"/>
            <a:ext cx="2913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2" descr="C:\Users\Martin\Didaktika\Moderné IKT\Uracil.gif"/>
          <p:cNvPicPr>
            <a:picLocks noChangeAspect="1" noChangeArrowheads="1"/>
          </p:cNvPicPr>
          <p:nvPr/>
        </p:nvPicPr>
        <p:blipFill>
          <a:blip r:embed="rId5" cstate="print">
            <a:lum bright="-100000" contrast="100000"/>
          </a:blip>
          <a:srcRect/>
          <a:stretch>
            <a:fillRect/>
          </a:stretch>
        </p:blipFill>
        <p:spPr bwMode="auto">
          <a:xfrm>
            <a:off x="7643834" y="0"/>
            <a:ext cx="1285884" cy="177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Rovná spojovacia šípka 22"/>
          <p:cNvCxnSpPr/>
          <p:nvPr/>
        </p:nvCxnSpPr>
        <p:spPr>
          <a:xfrm rot="16200000" flipH="1">
            <a:off x="1000100" y="4143380"/>
            <a:ext cx="28575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0" y="4500570"/>
            <a:ext cx="442912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Napr. </a:t>
            </a:r>
            <a:r>
              <a:rPr lang="sk-SK" dirty="0" err="1" smtClean="0"/>
              <a:t>adenínový</a:t>
            </a:r>
            <a:r>
              <a:rPr lang="sk-SK" dirty="0" smtClean="0"/>
              <a:t> , </a:t>
            </a:r>
            <a:r>
              <a:rPr lang="sk-SK" dirty="0" err="1" smtClean="0"/>
              <a:t>nukleotid</a:t>
            </a:r>
            <a:r>
              <a:rPr lang="sk-SK" dirty="0" smtClean="0"/>
              <a:t>, </a:t>
            </a:r>
            <a:r>
              <a:rPr lang="sk-SK" dirty="0" err="1" smtClean="0"/>
              <a:t>cytozínový</a:t>
            </a:r>
            <a:r>
              <a:rPr lang="sk-SK" dirty="0" smtClean="0"/>
              <a:t>, </a:t>
            </a:r>
            <a:r>
              <a:rPr lang="sk-SK" dirty="0" err="1" smtClean="0"/>
              <a:t>tymínový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17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357166"/>
            <a:ext cx="8472518" cy="5650125"/>
          </a:xfrm>
        </p:spPr>
        <p:txBody>
          <a:bodyPr>
            <a:normAutofit/>
          </a:bodyPr>
          <a:lstStyle/>
          <a:p>
            <a:pPr algn="just"/>
            <a:r>
              <a:rPr lang="sk-SK" dirty="0" err="1" smtClean="0"/>
              <a:t>Nukleotidy</a:t>
            </a:r>
            <a:r>
              <a:rPr lang="sk-SK" dirty="0" smtClean="0"/>
              <a:t> sú spojené </a:t>
            </a:r>
            <a:r>
              <a:rPr lang="sk-SK" dirty="0" smtClean="0"/>
              <a:t>esterovou väzbou</a:t>
            </a:r>
            <a:r>
              <a:rPr lang="sk-SK" dirty="0" smtClean="0"/>
              <a:t>, ktorá vzniká medzi zvyškom kyseliny </a:t>
            </a:r>
            <a:r>
              <a:rPr lang="sk-SK" dirty="0" err="1" smtClean="0"/>
              <a:t>trihydrogenfosforečnej</a:t>
            </a:r>
            <a:r>
              <a:rPr lang="sk-SK" dirty="0" smtClean="0"/>
              <a:t> na 5. uhlíku jeho </a:t>
            </a:r>
            <a:r>
              <a:rPr lang="sk-SK" dirty="0" err="1" smtClean="0"/>
              <a:t>nukleotidu</a:t>
            </a:r>
            <a:r>
              <a:rPr lang="sk-SK" dirty="0" smtClean="0"/>
              <a:t> a </a:t>
            </a:r>
            <a:r>
              <a:rPr lang="sk-SK" dirty="0" err="1" smtClean="0"/>
              <a:t>hydroxylovou</a:t>
            </a:r>
            <a:r>
              <a:rPr lang="sk-SK" dirty="0" smtClean="0"/>
              <a:t> skupinou, ktorá je viazaná na treťom atóme uhlíka </a:t>
            </a:r>
            <a:r>
              <a:rPr lang="sk-SK" dirty="0" err="1" smtClean="0"/>
              <a:t>pentózy</a:t>
            </a:r>
            <a:r>
              <a:rPr lang="sk-SK" dirty="0" smtClean="0"/>
              <a:t> susedného </a:t>
            </a:r>
            <a:r>
              <a:rPr lang="sk-SK" dirty="0" err="1" smtClean="0"/>
              <a:t>nukleotidu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Smer </a:t>
            </a:r>
            <a:r>
              <a:rPr lang="sk-SK" dirty="0" smtClean="0"/>
              <a:t>rastu reťazca </a:t>
            </a:r>
            <a:r>
              <a:rPr lang="sk-SK" dirty="0" smtClean="0"/>
              <a:t>NK 5‵→ 3‵</a:t>
            </a:r>
          </a:p>
          <a:p>
            <a:endParaRPr lang="sk-SK" dirty="0" smtClean="0"/>
          </a:p>
          <a:p>
            <a:r>
              <a:rPr lang="sk-SK" b="1" u="sng" dirty="0" smtClean="0"/>
              <a:t>N- </a:t>
            </a:r>
            <a:r>
              <a:rPr lang="sk-SK" b="1" u="sng" dirty="0" err="1" smtClean="0"/>
              <a:t>glykozidovou</a:t>
            </a:r>
            <a:r>
              <a:rPr lang="sk-SK" b="1" u="sng" dirty="0" smtClean="0"/>
              <a:t> </a:t>
            </a:r>
            <a:r>
              <a:rPr lang="sk-SK" b="1" u="sng" dirty="0" smtClean="0"/>
              <a:t>väzbou </a:t>
            </a:r>
            <a:r>
              <a:rPr lang="sk-SK" dirty="0" smtClean="0"/>
              <a:t>sa viaže báza na 1.C sacharidu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06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atp-komp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783489">
            <a:off x="5929322" y="3214686"/>
            <a:ext cx="2866667" cy="3323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42844" y="1071546"/>
            <a:ext cx="8543956" cy="4935745"/>
          </a:xfrm>
        </p:spPr>
        <p:txBody>
          <a:bodyPr/>
          <a:lstStyle/>
          <a:p>
            <a:r>
              <a:rPr lang="sk-SK" dirty="0" smtClean="0"/>
              <a:t>-významný </a:t>
            </a:r>
            <a:r>
              <a:rPr lang="sk-SK" dirty="0" err="1" smtClean="0"/>
              <a:t>nukleotid</a:t>
            </a:r>
            <a:endParaRPr lang="sk-SK" dirty="0" smtClean="0"/>
          </a:p>
          <a:p>
            <a:r>
              <a:rPr lang="sk-SK" dirty="0" smtClean="0"/>
              <a:t>=Kyselina </a:t>
            </a:r>
            <a:r>
              <a:rPr lang="sk-SK" dirty="0" err="1" smtClean="0"/>
              <a:t>adenozíntrifosforečná</a:t>
            </a:r>
            <a:endParaRPr lang="sk-SK" dirty="0" smtClean="0"/>
          </a:p>
          <a:p>
            <a:r>
              <a:rPr lang="sk-SK" dirty="0" smtClean="0"/>
              <a:t>=</a:t>
            </a:r>
            <a:r>
              <a:rPr lang="sk-SK" dirty="0" err="1" smtClean="0"/>
              <a:t>adenozíntrifosfát</a:t>
            </a:r>
            <a:endParaRPr lang="sk-SK" dirty="0" smtClean="0"/>
          </a:p>
          <a:p>
            <a:r>
              <a:rPr lang="sk-SK" dirty="0" smtClean="0"/>
              <a:t>ATP= </a:t>
            </a:r>
            <a:r>
              <a:rPr lang="sk-SK" dirty="0" err="1" smtClean="0"/>
              <a:t>adenín</a:t>
            </a:r>
            <a:r>
              <a:rPr lang="sk-SK" dirty="0" smtClean="0"/>
              <a:t> + ribóza+ tri zvyšky </a:t>
            </a:r>
            <a:r>
              <a:rPr lang="sk-SK" sz="2800" dirty="0" smtClean="0"/>
              <a:t>H₃PO₄</a:t>
            </a:r>
            <a:r>
              <a:rPr lang="sk-SK" dirty="0" smtClean="0"/>
              <a:t> </a:t>
            </a:r>
          </a:p>
          <a:p>
            <a:r>
              <a:rPr lang="sk-SK" dirty="0" smtClean="0"/>
              <a:t>Primárny zdroj energie v bunke </a:t>
            </a:r>
          </a:p>
          <a:p>
            <a:r>
              <a:rPr lang="sk-SK" dirty="0" smtClean="0"/>
              <a:t>-</a:t>
            </a:r>
            <a:r>
              <a:rPr lang="sk-SK" dirty="0" err="1" smtClean="0"/>
              <a:t>makroergická</a:t>
            </a:r>
            <a:r>
              <a:rPr lang="sk-SK" dirty="0" smtClean="0"/>
              <a:t> väzba (∼) (veľa E pri štiepení)→50Kj.mol-1 , v ATP je ich 2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ATP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38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285728"/>
            <a:ext cx="8401080" cy="614366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k-SK" dirty="0" smtClean="0"/>
              <a:t>   sacharid + </a:t>
            </a:r>
            <a:r>
              <a:rPr lang="sk-SK" dirty="0" err="1" smtClean="0"/>
              <a:t>adenín</a:t>
            </a:r>
            <a:r>
              <a:rPr lang="sk-SK" dirty="0" smtClean="0"/>
              <a:t> + P∼P∼P   vratná reakcia </a:t>
            </a:r>
          </a:p>
          <a:p>
            <a:endParaRPr lang="sk-SK" dirty="0" smtClean="0"/>
          </a:p>
          <a:p>
            <a:r>
              <a:rPr lang="sk-SK" dirty="0" smtClean="0"/>
              <a:t>                     AMP</a:t>
            </a:r>
          </a:p>
          <a:p>
            <a:pPr>
              <a:buNone/>
            </a:pPr>
            <a:r>
              <a:rPr lang="sk-SK" dirty="0" smtClean="0"/>
              <a:t>                 ADP</a:t>
            </a:r>
          </a:p>
          <a:p>
            <a:r>
              <a:rPr lang="sk-SK" dirty="0" smtClean="0"/>
              <a:t>   </a:t>
            </a:r>
          </a:p>
          <a:p>
            <a:r>
              <a:rPr lang="sk-SK" dirty="0" smtClean="0"/>
              <a:t>                        ATP</a:t>
            </a:r>
          </a:p>
        </p:txBody>
      </p:sp>
      <p:pic>
        <p:nvPicPr>
          <p:cNvPr id="4" name="Obrázok 3" descr="a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071810"/>
            <a:ext cx="2683045" cy="2214578"/>
          </a:xfrm>
          <a:prstGeom prst="rect">
            <a:avLst/>
          </a:prstGeom>
        </p:spPr>
      </p:pic>
      <p:pic>
        <p:nvPicPr>
          <p:cNvPr id="5" name="Obrázok 4" descr="a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214686"/>
            <a:ext cx="2763885" cy="1785950"/>
          </a:xfrm>
          <a:prstGeom prst="rect">
            <a:avLst/>
          </a:prstGeom>
        </p:spPr>
      </p:pic>
      <p:pic>
        <p:nvPicPr>
          <p:cNvPr id="6" name="Obrázok 5" descr="at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4695" y="3286124"/>
            <a:ext cx="3119305" cy="1727359"/>
          </a:xfrm>
          <a:prstGeom prst="rect">
            <a:avLst/>
          </a:prstGeom>
        </p:spPr>
      </p:pic>
      <p:sp>
        <p:nvSpPr>
          <p:cNvPr id="7" name="Ľavá zložená zátvorka 6"/>
          <p:cNvSpPr/>
          <p:nvPr/>
        </p:nvSpPr>
        <p:spPr>
          <a:xfrm rot="16200000">
            <a:off x="3107521" y="-607247"/>
            <a:ext cx="428628" cy="30718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Ľavá zložená zátvorka 7"/>
          <p:cNvSpPr/>
          <p:nvPr/>
        </p:nvSpPr>
        <p:spPr>
          <a:xfrm rot="16200000">
            <a:off x="2750331" y="-750123"/>
            <a:ext cx="1143008" cy="3929090"/>
          </a:xfrm>
          <a:prstGeom prst="leftBrace">
            <a:avLst>
              <a:gd name="adj1" fmla="val 9257"/>
              <a:gd name="adj2" fmla="val 316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Ľavá zložená zátvorka 8"/>
          <p:cNvSpPr/>
          <p:nvPr/>
        </p:nvSpPr>
        <p:spPr>
          <a:xfrm rot="16200000">
            <a:off x="2393143" y="-678686"/>
            <a:ext cx="1857388" cy="4500595"/>
          </a:xfrm>
          <a:prstGeom prst="leftBrace">
            <a:avLst>
              <a:gd name="adj1" fmla="val 7469"/>
              <a:gd name="adj2" fmla="val 542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28596" y="5357826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        AMP                         ADP                           ATP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376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523</Words>
  <Application>Microsoft Office PowerPoint</Application>
  <PresentationFormat>Prezentácia na obrazovke (4:3)</PresentationFormat>
  <Paragraphs>101</Paragraphs>
  <Slides>22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Hala</vt:lpstr>
      <vt:lpstr>Nukleové kyseliny</vt:lpstr>
      <vt:lpstr>Nukleové kyseliny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ATP</vt:lpstr>
      <vt:lpstr>Prezentácia programu PowerPoint</vt:lpstr>
      <vt:lpstr>Prezentácia programu PowerPoint</vt:lpstr>
      <vt:lpstr>DNA - deoxyribonukleová kyselina </vt:lpstr>
      <vt:lpstr>Prezentácia programu PowerPoint</vt:lpstr>
      <vt:lpstr>RNA - ribonukleová kyselina </vt:lpstr>
      <vt:lpstr>Rozdiely DNA, RNA </vt:lpstr>
      <vt:lpstr>Štruktúra nukleových kyselín</vt:lpstr>
      <vt:lpstr>Prezentácia programu PowerPoint</vt:lpstr>
      <vt:lpstr> ÚLOHA: Doplňte bázy na základe komplementarity v DNA a RNA:  </vt:lpstr>
      <vt:lpstr>Prezentácia programu PowerPoint</vt:lpstr>
      <vt:lpstr>Prezentácia programu PowerPoint</vt:lpstr>
      <vt:lpstr>Typy RNA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Nukleové kyseliny</dc:title>
  <dc:creator>Guest</dc:creator>
  <cp:lastModifiedBy>Guest</cp:lastModifiedBy>
  <cp:revision>8</cp:revision>
  <dcterms:created xsi:type="dcterms:W3CDTF">2015-01-12T13:28:35Z</dcterms:created>
  <dcterms:modified xsi:type="dcterms:W3CDTF">2015-01-12T13:56:42Z</dcterms:modified>
</cp:coreProperties>
</file>