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4"/>
  </p:notesMasterIdLst>
  <p:handoutMasterIdLst>
    <p:handoutMasterId r:id="rId25"/>
  </p:handoutMasterIdLst>
  <p:sldIdLst>
    <p:sldId id="258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0" autoAdjust="0"/>
    <p:restoredTop sz="94983" autoAdjust="0"/>
  </p:normalViewPr>
  <p:slideViewPr>
    <p:cSldViewPr snapToGrid="0">
      <p:cViewPr>
        <p:scale>
          <a:sx n="76" d="100"/>
          <a:sy n="76" d="100"/>
        </p:scale>
        <p:origin x="-120" y="-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0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11AE53D6-2481-4FDC-9784-2558FCE608E2}" type="datetime1">
              <a:rPr lang="sk-SK" smtClean="0"/>
              <a:pPr/>
              <a:t>16.10.2020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B828588A-5C4E-401A-AECC-B6F63A9DE965}" type="slidenum">
              <a:rPr lang="sk-SK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92244213-F0D0-4288-8868-11E1E6BF3A02}" type="datetime1">
              <a:rPr lang="sk-SK" smtClean="0"/>
              <a:pPr/>
              <a:t>16.10.2020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77542409-6A04-4DC6-AC3A-D3758287A8F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dirty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143-18EF-4A20-B7D0-0CD6CC365FD2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8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5371-FBEE-488F-85FA-D17E21F124A1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10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266-B388-46DF-B271-8C757E8E291C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67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68D6-56BE-42B4-A164-F2D370E1B9FB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7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7BD-19E0-4A61-A7AD-9C9780219998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15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5BBB-4D64-43FC-B36B-727A76D820A6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37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C9AA-C671-4FD4-B26E-9E9E7E228B3B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5251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C5A2-33F8-4CEB-92CA-C0DF7C2C56B0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2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8CF8-B26E-41AC-80DF-75AF82ADD65B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92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23C9AA-C671-4FD4-B26E-9E9E7E228B3B}" type="datetime4">
              <a:rPr lang="sk-SK" smtClean="0"/>
              <a:pPr/>
              <a:t>16. októbra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07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Staroveké </a:t>
            </a:r>
            <a:r>
              <a:rPr lang="sk-SK" sz="1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grécko</a:t>
            </a:r>
            <a:endParaRPr lang="sk-SK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3000 pred Kristom  – 146 pred Kristom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_9e94a_32673443_ori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5763" y="633046"/>
            <a:ext cx="8029575" cy="5635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8567899" y="2214562"/>
            <a:ext cx="3290726" cy="4023360"/>
          </a:xfrm>
        </p:spPr>
        <p:txBody>
          <a:bodyPr>
            <a:normAutofit lnSpcReduction="10000"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Tečúca voda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Splachovacie toalety 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Kanalizácie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Sklady obilia, olivového oleja, vína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30 000 ľudí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1280px-Palace_of_Knoss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"/>
            <a:ext cx="12192000" cy="665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jzn_m_j___minojskou_pam_tkou_jsou_zbytky_starov__519b57b6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723" y="250736"/>
            <a:ext cx="11727827" cy="630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Báje</a:t>
            </a:r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8" descr="D:\PINK HARMONY\HODINY\DEJEPIS\1\minotauru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7" y="2060848"/>
            <a:ext cx="5546835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D:\PINK HARMONY\HODINY\DEJEPIS\1\freska-byk-akroba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3573016"/>
            <a:ext cx="5140457" cy="2820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800px-Phaistos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8021" y="332656"/>
            <a:ext cx="5418667" cy="303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144" y="476672"/>
            <a:ext cx="697785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60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sz="6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sz="6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1904" y="1628800"/>
            <a:ext cx="6689824" cy="4114800"/>
          </a:xfrm>
        </p:spPr>
        <p:txBody>
          <a:bodyPr/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Grécka pevnina</a:t>
            </a:r>
          </a:p>
          <a:p>
            <a:pPr eaLnBrk="1" hangingPunct="1"/>
            <a:r>
              <a:rPr lang="sk-SK" sz="44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Achájci</a:t>
            </a:r>
            <a:endParaRPr lang="sk-SK" sz="4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Centrá: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Mykény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Atény, Argos, Sparta,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Tébe</a:t>
            </a:r>
            <a:endParaRPr lang="sk-SK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</a:rPr>
              <a:t>Hradby z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kamenných blokov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MEGARON</a:t>
            </a:r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= základný typ domu </a:t>
            </a:r>
            <a:r>
              <a:rPr lang="sk-SK" sz="2400" b="1" i="1" dirty="0" smtClean="0">
                <a:solidFill>
                  <a:schemeClr val="tx2"/>
                </a:solidFill>
              </a:rPr>
              <a:t>(budova s pravidelným pôdorysom s miestnosťou, krbom, predsieňou a vchodom so stĺpmi)</a:t>
            </a:r>
            <a:endParaRPr lang="cs-CZ" sz="2800" b="1" i="1" dirty="0" smtClean="0">
              <a:solidFill>
                <a:schemeClr val="tx2"/>
              </a:solidFill>
            </a:endParaRPr>
          </a:p>
        </p:txBody>
      </p:sp>
      <p:pic>
        <p:nvPicPr>
          <p:cNvPr id="4" name="Obrázok 3" descr="MegaronMycena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81" y="1340769"/>
            <a:ext cx="4367808" cy="232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19.Meg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31593">
            <a:off x="527381" y="4077072"/>
            <a:ext cx="4711600" cy="220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414" y="260648"/>
            <a:ext cx="6593813" cy="1143000"/>
          </a:xfrm>
        </p:spPr>
        <p:txBody>
          <a:bodyPr/>
          <a:lstStyle/>
          <a:p>
            <a:pPr eaLnBrk="1" hangingPunct="1"/>
            <a:r>
              <a:rPr lang="sk-SK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1556792"/>
            <a:ext cx="3465139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vchod do pevnosti v </a:t>
            </a:r>
            <a:r>
              <a:rPr lang="sk-SK" sz="2800" b="1" dirty="0" err="1" smtClean="0">
                <a:solidFill>
                  <a:schemeClr val="tx2"/>
                </a:solidFill>
              </a:rPr>
              <a:t>Mykénach</a:t>
            </a:r>
            <a:r>
              <a:rPr lang="sk-SK" sz="2800" b="1" dirty="0" smtClean="0">
                <a:solidFill>
                  <a:schemeClr val="tx2"/>
                </a:solidFill>
              </a:rPr>
              <a:t> tvorila tzv. </a:t>
            </a:r>
            <a:r>
              <a:rPr lang="sk-SK" sz="2800" b="1" dirty="0" smtClean="0">
                <a:solidFill>
                  <a:srgbClr val="D00000"/>
                </a:solidFill>
              </a:rPr>
              <a:t>„Levia brána“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rgbClr val="D00000"/>
                </a:solidFill>
              </a:rPr>
              <a:t>Príčina zániku: vpád Dórov</a:t>
            </a:r>
            <a:r>
              <a:rPr lang="sk-SK" sz="2800" b="1" dirty="0" smtClean="0">
                <a:solidFill>
                  <a:schemeClr val="tx2"/>
                </a:solidFill>
              </a:rPr>
              <a:t> alebo útok tzv. „morských národov</a:t>
            </a:r>
            <a:r>
              <a:rPr lang="sk-SK" b="1" dirty="0" smtClean="0">
                <a:solidFill>
                  <a:schemeClr val="tx2"/>
                </a:solidFill>
              </a:rPr>
              <a:t>“</a:t>
            </a:r>
            <a:endParaRPr lang="cs-CZ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5" descr="D:\PINK HARMONY\HODINY\DEJEPIS\1\gre_01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861" y="1340768"/>
            <a:ext cx="6916688" cy="3458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recko-mykeny_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528" y="250633"/>
            <a:ext cx="11658170" cy="63836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5528" y="677456"/>
            <a:ext cx="1036320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Homérove eposy </a:t>
            </a:r>
            <a:r>
              <a:rPr lang="sk-SK" sz="6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Ilias</a:t>
            </a:r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Odysea</a:t>
            </a:r>
            <a:endParaRPr lang="sk-SK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 descr="i41426w460h276xyz1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392" y="2060848"/>
            <a:ext cx="584200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tv-tipy-troja-jursky-6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904" y="3717033"/>
            <a:ext cx="6655461" cy="2818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 rot="354771">
            <a:off x="6683784" y="2107638"/>
            <a:ext cx="508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 poznatkov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živote a kultúre Grécka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640080"/>
            <a:ext cx="1120140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(temné) obdobie</a:t>
            </a:r>
            <a:endParaRPr lang="cs-CZ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2417"/>
            <a:ext cx="9872871" cy="4038600"/>
          </a:xfrm>
        </p:spPr>
        <p:txBody>
          <a:bodyPr/>
          <a:lstStyle/>
          <a:p>
            <a:pPr eaLnBrk="1" hangingPunct="1"/>
            <a:r>
              <a:rPr lang="cs-CZ" sz="2800" b="1" dirty="0" smtClean="0">
                <a:solidFill>
                  <a:srgbClr val="D00000"/>
                </a:solidFill>
              </a:rPr>
              <a:t>1200 </a:t>
            </a:r>
            <a:r>
              <a:rPr lang="cs-CZ" sz="2800" b="1" dirty="0" err="1" smtClean="0">
                <a:solidFill>
                  <a:srgbClr val="D00000"/>
                </a:solidFill>
              </a:rPr>
              <a:t>pred</a:t>
            </a:r>
            <a:r>
              <a:rPr lang="cs-CZ" sz="2800" b="1" dirty="0" smtClean="0">
                <a:solidFill>
                  <a:srgbClr val="D00000"/>
                </a:solidFill>
              </a:rPr>
              <a:t> </a:t>
            </a:r>
            <a:r>
              <a:rPr lang="cs-CZ" sz="2800" b="1" dirty="0" err="1" smtClean="0">
                <a:solidFill>
                  <a:srgbClr val="D00000"/>
                </a:solidFill>
              </a:rPr>
              <a:t>Kr</a:t>
            </a:r>
            <a:r>
              <a:rPr lang="cs-CZ" sz="2800" b="1" dirty="0" smtClean="0">
                <a:solidFill>
                  <a:srgbClr val="D00000"/>
                </a:solidFill>
              </a:rPr>
              <a:t>. </a:t>
            </a:r>
          </a:p>
          <a:p>
            <a:pPr eaLnBrk="1" hangingPunct="1"/>
            <a:r>
              <a:rPr lang="cs-CZ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TRÓJSKA VOJNA </a:t>
            </a:r>
            <a:r>
              <a:rPr lang="cs-CZ" sz="2800" b="1" dirty="0" smtClean="0">
                <a:solidFill>
                  <a:srgbClr val="D00000"/>
                </a:solidFill>
              </a:rPr>
              <a:t>- 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labutia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pieseň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cs-CZ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cs-CZ" sz="2600" b="1" dirty="0" err="1" smtClean="0">
                <a:solidFill>
                  <a:srgbClr val="D00000"/>
                </a:solidFill>
              </a:rPr>
              <a:t>Achájci</a:t>
            </a:r>
            <a:r>
              <a:rPr lang="cs-CZ" sz="2600" b="1" dirty="0" smtClean="0">
                <a:solidFill>
                  <a:srgbClr val="D00000"/>
                </a:solidFill>
              </a:rPr>
              <a:t> X Trója 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rgbClr val="D00000"/>
                </a:solidFill>
              </a:rPr>
              <a:t>Heinrich </a:t>
            </a:r>
            <a:r>
              <a:rPr lang="cs-CZ" sz="2800" b="1" dirty="0" err="1" smtClean="0">
                <a:solidFill>
                  <a:srgbClr val="D00000"/>
                </a:solidFill>
              </a:rPr>
              <a:t>Schliemann</a:t>
            </a:r>
            <a:r>
              <a:rPr lang="cs-CZ" sz="2800" b="1" dirty="0" smtClean="0">
                <a:solidFill>
                  <a:srgbClr val="D00000"/>
                </a:solidFill>
              </a:rPr>
              <a:t> – </a:t>
            </a:r>
            <a:r>
              <a:rPr lang="cs-CZ" sz="2800" b="1" dirty="0" err="1" smtClean="0">
                <a:solidFill>
                  <a:srgbClr val="D00000"/>
                </a:solidFill>
              </a:rPr>
              <a:t>nemecký</a:t>
            </a:r>
            <a:r>
              <a:rPr lang="cs-CZ" sz="2800" b="1" dirty="0" smtClean="0">
                <a:solidFill>
                  <a:srgbClr val="D00000"/>
                </a:solidFill>
              </a:rPr>
              <a:t> obchodník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Objavil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Tróju a Mykény</a:t>
            </a:r>
          </a:p>
        </p:txBody>
      </p:sp>
      <p:pic>
        <p:nvPicPr>
          <p:cNvPr id="3074" name="Picture 2" descr="Greece scene of the trojan war v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3696" y="1813836"/>
            <a:ext cx="3610514" cy="268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Akhilleus Patroklos Antikensammlung Berlin F22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898" y="4107052"/>
            <a:ext cx="2424797" cy="239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4425" y="372524"/>
            <a:ext cx="9875520" cy="135636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– 12. storočie pred Kr.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3000" y="1596325"/>
            <a:ext cx="9872871" cy="4881967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 smtClean="0"/>
              <a:t>Migrácia indoeurópskych kmeňov </a:t>
            </a:r>
          </a:p>
          <a:p>
            <a:r>
              <a:rPr lang="sk-SK" sz="2600" dirty="0" smtClean="0"/>
              <a:t>Príchod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 </a:t>
            </a:r>
            <a:r>
              <a:rPr lang="sk-SK" sz="2600" dirty="0" smtClean="0"/>
              <a:t>– rozvrátili </a:t>
            </a:r>
            <a:r>
              <a:rPr lang="sk-SK" sz="2600" dirty="0" err="1" smtClean="0"/>
              <a:t>mykenskú</a:t>
            </a:r>
            <a:r>
              <a:rPr lang="sk-SK" sz="2600" dirty="0" smtClean="0"/>
              <a:t> civilizáciu</a:t>
            </a:r>
          </a:p>
          <a:p>
            <a:pPr lvl="1"/>
            <a:r>
              <a:rPr lang="sk-SK" sz="2200" dirty="0" smtClean="0"/>
              <a:t>Potomkovia </a:t>
            </a:r>
            <a:r>
              <a:rPr lang="sk-SK" sz="2200" dirty="0" err="1" smtClean="0"/>
              <a:t>Herakla</a:t>
            </a:r>
            <a:r>
              <a:rPr lang="sk-SK" sz="2200" dirty="0" smtClean="0"/>
              <a:t> </a:t>
            </a:r>
          </a:p>
          <a:p>
            <a:pPr lvl="1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Sparta, Korint </a:t>
            </a:r>
          </a:p>
          <a:p>
            <a:pPr lvl="1"/>
            <a:r>
              <a:rPr lang="sk-SK" sz="2600" dirty="0" smtClean="0"/>
              <a:t>Koniec bronzovej doby 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 rokov v tme 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OBDOBIE TEMNA </a:t>
            </a:r>
            <a:endParaRPr lang="sk-SK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KONIEC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veľká grécka kolonizácia </a:t>
            </a:r>
          </a:p>
          <a:p>
            <a:pPr lvl="1"/>
            <a:r>
              <a:rPr lang="sk-SK" sz="2600" dirty="0" smtClean="0"/>
              <a:t>800  - 550 pred Kr. </a:t>
            </a:r>
          </a:p>
          <a:p>
            <a:pPr lvl="1"/>
            <a:r>
              <a:rPr lang="sk-SK" sz="2600" dirty="0" smtClean="0"/>
              <a:t>Gréci kolonizovali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Krym, sever Čierneho mora, južné Talianska, Sicíliu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ývojový diagram: proces 3"/>
          <p:cNvSpPr/>
          <p:nvPr/>
        </p:nvSpPr>
        <p:spPr>
          <a:xfrm>
            <a:off x="1162372" y="4293031"/>
            <a:ext cx="8679051" cy="1239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Šípka doprava 3"/>
          <p:cNvSpPr/>
          <p:nvPr/>
        </p:nvSpPr>
        <p:spPr>
          <a:xfrm>
            <a:off x="588936" y="2138766"/>
            <a:ext cx="11096787" cy="929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852407" y="3471620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Ranné obdobie gréckych dejín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407044" y="3484535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979763" y="3500034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Archaické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Šípka dolu 8"/>
          <p:cNvSpPr/>
          <p:nvPr/>
        </p:nvSpPr>
        <p:spPr>
          <a:xfrm>
            <a:off x="172212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lu 9"/>
          <p:cNvSpPr/>
          <p:nvPr/>
        </p:nvSpPr>
        <p:spPr>
          <a:xfrm>
            <a:off x="4297680" y="182880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685800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243788">
            <a:off x="442913" y="266700"/>
            <a:ext cx="3914775" cy="3633788"/>
          </a:xfrm>
        </p:spPr>
        <p:txBody>
          <a:bodyPr>
            <a:no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rozprestieralo staroveké Grécko?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Výsledok vyhľadávania obrázkov pre dopyt staroveké gréc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225772"/>
            <a:ext cx="7622535" cy="6403628"/>
          </a:xfrm>
          <a:prstGeom prst="rect">
            <a:avLst/>
          </a:prstGeom>
          <a:noFill/>
        </p:spPr>
      </p:pic>
      <p:pic>
        <p:nvPicPr>
          <p:cNvPr id="1028" name="Picture 4" descr="C:\Users\Jana\AppData\Local\Microsoft\Windows\INetCache\IE\6LQ7D7KN\SJ-BubbleGirl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172" y="3520440"/>
            <a:ext cx="2033016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040" y="3199130"/>
            <a:ext cx="5152391" cy="3428684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9875520" cy="135636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Charakteristika</a:t>
            </a:r>
            <a:endParaRPr lang="cs-CZ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859280"/>
            <a:ext cx="8051800" cy="46177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južná časť Balkánskeho polostrova + </a:t>
            </a:r>
            <a:r>
              <a:rPr lang="sk-SK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Peloponézský</a:t>
            </a: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polostrov + ostrovy v Egejskom a Stredozemnom mori + západné pobrežia Malej Ázie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subtropické podnebie, hornatá krajina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D00000"/>
                </a:solidFill>
              </a:rPr>
              <a:t>nerovný reliéf krajiny znemožňoval centralizáciu </a:t>
            </a:r>
            <a:r>
              <a:rPr lang="sk-SK" dirty="0" smtClean="0">
                <a:solidFill>
                  <a:srgbClr val="D00000"/>
                </a:solidFill>
              </a:rPr>
              <a:t>– </a:t>
            </a:r>
            <a:r>
              <a:rPr lang="sk-SK" sz="4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MESTSKÉ ŠTÁTY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INK HARMONY\HODINY\DEJEPIS\1\ancientGree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11582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1422400" y="914400"/>
            <a:ext cx="5588000" cy="2590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2946400" y="3581400"/>
            <a:ext cx="3251200" cy="1828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6502400" y="1676400"/>
            <a:ext cx="2438400" cy="4876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9144000" y="1447800"/>
            <a:ext cx="2641600" cy="42672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9520" y="3331370"/>
            <a:ext cx="4382133" cy="32866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1960"/>
            <a:ext cx="1107948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Periodizácia starogréckych dejín</a:t>
            </a:r>
            <a:endParaRPr lang="cs-CZ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101850"/>
            <a:ext cx="11074400" cy="437515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AutoNum type="romanUcPeriod"/>
            </a:pPr>
            <a:r>
              <a:rPr lang="sk-SK" sz="2800" dirty="0" smtClean="0">
                <a:solidFill>
                  <a:srgbClr val="D00000"/>
                </a:solidFill>
              </a:rPr>
              <a:t>Rané obdobie gréckych dejín (3000 – 1200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rgbClr val="D00000"/>
                </a:solidFill>
              </a:rPr>
              <a:t>	</a:t>
            </a:r>
            <a:r>
              <a:rPr lang="sk-SK" sz="2000" dirty="0" smtClean="0">
                <a:solidFill>
                  <a:srgbClr val="D00000"/>
                </a:solidFill>
              </a:rPr>
              <a:t>Kykladská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Minojská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</a:t>
            </a:r>
            <a:r>
              <a:rPr lang="sk-SK" sz="2000" dirty="0" err="1" smtClean="0">
                <a:solidFill>
                  <a:srgbClr val="D00000"/>
                </a:solidFill>
              </a:rPr>
              <a:t>Mykénska</a:t>
            </a:r>
            <a:r>
              <a:rPr lang="sk-SK" sz="2000" dirty="0" smtClean="0">
                <a:solidFill>
                  <a:srgbClr val="D00000"/>
                </a:solidFill>
              </a:rPr>
              <a:t> kultúra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Homérske obdobie (1200 – 800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Archaické obdobie (800 – 500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Klasické obdobie (500 – 338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Helenistické obdobie (338 – 146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endParaRPr lang="cs-CZ" sz="2800" dirty="0" smtClean="0">
              <a:solidFill>
                <a:srgbClr val="D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94360"/>
            <a:ext cx="1197864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Rané a homérske obdobie</a:t>
            </a:r>
            <a:endParaRPr lang="cs-CZ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2225040"/>
            <a:ext cx="406908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3. a 2. tisícročí </a:t>
            </a:r>
          </a:p>
          <a:p>
            <a:pPr lvl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príchod gréckych kmeňov</a:t>
            </a:r>
          </a:p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Striedanie tzv. gréckych kultúr, ktoré sa navzájom ovplyvňovali</a:t>
            </a:r>
            <a:endParaRPr lang="cs-CZ" sz="32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474" y="3307080"/>
            <a:ext cx="7093726" cy="333756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752123">
            <a:off x="4491767" y="2403454"/>
            <a:ext cx="26598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Kykladská</a:t>
            </a: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 rot="921351">
            <a:off x="6885210" y="1915775"/>
            <a:ext cx="23839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Minojská</a:t>
            </a:r>
            <a:endParaRPr lang="sk-SK" sz="4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 rot="1722625">
            <a:off x="9194067" y="2708255"/>
            <a:ext cx="26438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Mykénska</a:t>
            </a:r>
            <a:endParaRPr lang="sk-SK" sz="4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GreeceCyclad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9564" y="1534820"/>
            <a:ext cx="3097156" cy="31591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973872"/>
            <a:ext cx="5974080" cy="1438672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Kykladská</a:t>
            </a:r>
            <a:b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304" y="3977640"/>
            <a:ext cx="5710416" cy="246888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Územie kykladských ostrovov</a:t>
            </a:r>
          </a:p>
          <a:p>
            <a:pPr eaLnBrk="1" hangingPunct="1"/>
            <a:r>
              <a:rPr lang="sk-SK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Mramorové sošky – </a:t>
            </a:r>
            <a:r>
              <a:rPr lang="sk-SK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idoly</a:t>
            </a:r>
            <a:endParaRPr lang="cs-CZ" sz="4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800px-Cycladic_female_figurin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991" y="-1"/>
            <a:ext cx="4736151" cy="68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76" y="727368"/>
            <a:ext cx="832554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376" y="2236872"/>
            <a:ext cx="5441685" cy="402676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4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Ostrov Kréta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Paralelný vývoj s </a:t>
            </a:r>
            <a:r>
              <a:rPr lang="sk-SK" sz="2800" b="1" dirty="0" err="1" smtClean="0">
                <a:solidFill>
                  <a:schemeClr val="tx2"/>
                </a:solidFill>
              </a:rPr>
              <a:t>Mykénskou</a:t>
            </a:r>
            <a:r>
              <a:rPr lang="sk-SK" sz="2800" b="1" dirty="0" smtClean="0">
                <a:solidFill>
                  <a:schemeClr val="tx2"/>
                </a:solidFill>
              </a:rPr>
              <a:t> kultúrou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pomenovanie dostala podľa mýtického kráľa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(v meste </a:t>
            </a:r>
            <a:r>
              <a:rPr lang="sk-SK" sz="2800" b="1" dirty="0" err="1" smtClean="0">
                <a:solidFill>
                  <a:schemeClr val="tx2"/>
                </a:solidFill>
              </a:rPr>
              <a:t>Knóssos</a:t>
            </a:r>
            <a:r>
              <a:rPr lang="sk-SK" sz="28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Typický znak - 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PALÁCE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Báje o </a:t>
            </a:r>
            <a:r>
              <a:rPr lang="sk-SK" sz="2800" b="1" dirty="0" err="1" smtClean="0">
                <a:solidFill>
                  <a:schemeClr val="tx2"/>
                </a:solidFill>
              </a:rPr>
              <a:t>Minotaurovi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r>
              <a:rPr lang="sk-SK" sz="2800" b="1" dirty="0" err="1" smtClean="0">
                <a:solidFill>
                  <a:schemeClr val="tx2"/>
                </a:solidFill>
              </a:rPr>
              <a:t>Daladaiovi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endParaRPr lang="cs-CZ" sz="2800" b="1" dirty="0" smtClean="0">
              <a:solidFill>
                <a:schemeClr val="tx2"/>
              </a:solidFill>
            </a:endParaRPr>
          </a:p>
        </p:txBody>
      </p:sp>
      <p:pic>
        <p:nvPicPr>
          <p:cNvPr id="5" name="Obrázok 4" descr="800px-Inferno_Canto_5_line_4_Mi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7845" y="0"/>
            <a:ext cx="4294155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04-knossos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7960" y="3933056"/>
            <a:ext cx="5304965" cy="2659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128" y="646976"/>
            <a:ext cx="4704523" cy="1512168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2621280"/>
            <a:ext cx="6017749" cy="3825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najväčšie paláce: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Knóssos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Mallia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Faistos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Obrana – </a:t>
            </a:r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silné loďstvo 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obchod s Egyptom</a:t>
            </a:r>
          </a:p>
          <a:p>
            <a:pPr eaLnBrk="1" hangingPunct="1"/>
            <a:r>
              <a:rPr lang="sk-SK" sz="2800" b="1" dirty="0" err="1" smtClean="0">
                <a:solidFill>
                  <a:schemeClr val="tx2"/>
                </a:solidFill>
              </a:rPr>
              <a:t>piktografické</a:t>
            </a:r>
            <a:r>
              <a:rPr lang="sk-SK" sz="2800" b="1" dirty="0" smtClean="0">
                <a:solidFill>
                  <a:schemeClr val="tx2"/>
                </a:solidFill>
              </a:rPr>
              <a:t> písmo – neskôr </a:t>
            </a:r>
            <a:r>
              <a:rPr lang="sk-SK" sz="2800" b="1" dirty="0" smtClean="0">
                <a:solidFill>
                  <a:srgbClr val="D00000"/>
                </a:solidFill>
              </a:rPr>
              <a:t>lineárne písmo typu A</a:t>
            </a: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minojská kultúra zaniká – zmenou podnebia, príchodom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</a:t>
            </a:r>
            <a:endParaRPr lang="cs-CZ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04-knosso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5947" y="0"/>
            <a:ext cx="6576053" cy="251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Linear_A_tablets_fi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0571" y="3114680"/>
            <a:ext cx="5760640" cy="2164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C8B583-6F29-43E5-A753-63A626A76C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493AF9-AC66-400F-BE61-DEAB22F2F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E4A0A9-2C99-418B-A071-FC66BFD35D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179</TotalTime>
  <Words>357</Words>
  <Application>Microsoft Office PowerPoint</Application>
  <PresentationFormat>Vlastná</PresentationFormat>
  <Paragraphs>82</Paragraphs>
  <Slides>19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Základ</vt:lpstr>
      <vt:lpstr>Staroveké grécko</vt:lpstr>
      <vt:lpstr>Kde sa rozprestieralo staroveké Grécko? </vt:lpstr>
      <vt:lpstr>Charakteristika</vt:lpstr>
      <vt:lpstr>Prezentácia programu PowerPoint</vt:lpstr>
      <vt:lpstr>Periodizácia starogréckych dejín</vt:lpstr>
      <vt:lpstr>Rané a homérske obdobie</vt:lpstr>
      <vt:lpstr>Kykladská kultúra</vt:lpstr>
      <vt:lpstr>Minojská kultúra</vt:lpstr>
      <vt:lpstr>Minojská kultúra</vt:lpstr>
      <vt:lpstr>Prezentácia programu PowerPoint</vt:lpstr>
      <vt:lpstr>Prezentácia programu PowerPoint</vt:lpstr>
      <vt:lpstr>Prezentácia programu PowerPoint</vt:lpstr>
      <vt:lpstr>Báje </vt:lpstr>
      <vt:lpstr>Mykénska kultúra</vt:lpstr>
      <vt:lpstr>Mykénska kultúra</vt:lpstr>
      <vt:lpstr>Homérove eposy Ilias a Odysea</vt:lpstr>
      <vt:lpstr>Homérske (temné) obdobie</vt:lpstr>
      <vt:lpstr>13. – 12. storočie pred Kr.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Rozloženie nadpisu</dc:title>
  <dc:creator>Raduz</dc:creator>
  <cp:lastModifiedBy>Raduz</cp:lastModifiedBy>
  <cp:revision>8</cp:revision>
  <dcterms:created xsi:type="dcterms:W3CDTF">2013-04-05T20:05:51Z</dcterms:created>
  <dcterms:modified xsi:type="dcterms:W3CDTF">2020-10-16T11:23:18Z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