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7" d="100"/>
          <a:sy n="107" d="100"/>
        </p:scale>
        <p:origin x="-102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Prezident" TargetMode="External"/><Relationship Id="rId2" Type="http://schemas.openxmlformats.org/officeDocument/2006/relationships/hyperlink" Target="https://sk.wikipedia.org/w/index.php?title=Priama_vo%C4%BEba_ob%C4%8Dianskych_z%C3%A1stupcov&amp;action=edit&amp;redlink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.wikipedia.org/wiki/Referendu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332124D5-882B-4BDD-BFD9-1769ED316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Demokracia</a:t>
            </a:r>
            <a:endParaRPr lang="sk-SK" b="1" dirty="0"/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D8761858-C673-4659-B78F-E31B5529F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8188452" cy="1528103"/>
          </a:xfrm>
        </p:spPr>
        <p:txBody>
          <a:bodyPr>
            <a:norm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240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C7F21CBA-4470-49FA-B566-352021CC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demokracia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83B5E79C-FE92-4C96-BAB7-F4057E7F9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975"/>
              </a:spcBef>
              <a:spcAft>
                <a:spcPts val="975"/>
              </a:spcAft>
            </a:pPr>
            <a:r>
              <a:rPr lang="sk-SK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vláda ľudu (grécky </a:t>
            </a:r>
            <a:r>
              <a:rPr lang="sk-SK" sz="18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démos</a:t>
            </a:r>
            <a:r>
              <a:rPr lang="sk-SK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– ľud, </a:t>
            </a:r>
            <a:r>
              <a:rPr lang="sk-SK" sz="18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kracia</a:t>
            </a:r>
            <a:r>
              <a:rPr lang="sk-SK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– vláda). </a:t>
            </a:r>
          </a:p>
          <a:p>
            <a:pPr algn="just">
              <a:spcBef>
                <a:spcPts val="975"/>
              </a:spcBef>
              <a:spcAft>
                <a:spcPts val="975"/>
              </a:spcAft>
            </a:pPr>
            <a:r>
              <a:rPr lang="sk-SK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n</a:t>
            </a:r>
            <a:r>
              <a:rPr lang="sk-SK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ajvyššia moc prináleží občanom štátu. Občania sa spolupodieľajú na politickom rozhodovaní, na riadení štátu. </a:t>
            </a:r>
            <a:endParaRPr lang="sk-SK" sz="1800" dirty="0">
              <a:effectLst/>
              <a:ea typeface="Times New Roman" panose="02020603050405020304" pitchFamily="18" charset="0"/>
            </a:endParaRPr>
          </a:p>
          <a:p>
            <a:pPr algn="just">
              <a:spcBef>
                <a:spcPts val="975"/>
              </a:spcBef>
              <a:spcAft>
                <a:spcPts val="975"/>
              </a:spcAft>
            </a:pPr>
            <a:r>
              <a:rPr lang="sk-SK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prvá forma demokracie vznikla v gréckych mestských štátoch, kde sa slobodní občania (okrem otrokov a žien) priamo podieľali na politickom rozhodovaní cez hlasovanie. Tvorcom aténskej demokracie bol aténsky štátnik </a:t>
            </a:r>
            <a:r>
              <a:rPr lang="sk-SK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Perikles</a:t>
            </a:r>
            <a:r>
              <a:rPr lang="sk-SK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 </a:t>
            </a:r>
            <a:endParaRPr lang="sk-SK" sz="1800" dirty="0">
              <a:effectLst/>
              <a:ea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3018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B5402ABD-4AF1-4809-B261-F12BCF68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92363"/>
            <a:ext cx="10058400" cy="1609344"/>
          </a:xfrm>
        </p:spPr>
        <p:txBody>
          <a:bodyPr>
            <a:normAutofit/>
          </a:bodyPr>
          <a:lstStyle/>
          <a:p>
            <a:r>
              <a:rPr lang="sk-SK" dirty="0">
                <a:effectLst/>
                <a:latin typeface="Rockwell Condensed" panose="02060603050405020104" pitchFamily="18" charset="0"/>
                <a:ea typeface="Times New Roman" panose="02020603050405020304" pitchFamily="18" charset="0"/>
              </a:rPr>
              <a:t>Dejiny demokracie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74AC9DC7-A638-4C89-88A0-8192FF5BC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sk-SK" i="0" dirty="0">
                <a:effectLst/>
              </a:rPr>
              <a:t>Demokracia má svoj pôvod v starovekom Grécku. Sami predstavitelia vtedajšej politickej moci a filozofi na ňu často pozerali s nedôverou.</a:t>
            </a:r>
          </a:p>
          <a:p>
            <a:pPr lvl="1">
              <a:lnSpc>
                <a:spcPct val="100000"/>
              </a:lnSpc>
            </a:pPr>
            <a:r>
              <a:rPr lang="sk-SK" i="0" dirty="0">
                <a:effectLst/>
              </a:rPr>
              <a:t>V modernom zmysle sa ako politická teória začala rozvíjať od čias renesancie, resp. ešte neskôr. Do 18. storočia bývala v písomných záznamoch spomínaná len zriedkavo. Dovtedy dominovala predstava demokracie ako vlády chudoby a davu.</a:t>
            </a:r>
          </a:p>
          <a:p>
            <a:pPr lvl="1">
              <a:lnSpc>
                <a:spcPct val="100000"/>
              </a:lnSpc>
            </a:pPr>
            <a:r>
              <a:rPr lang="sk-SK" i="0" dirty="0">
                <a:effectLst/>
              </a:rPr>
              <a:t>Tento vývoj sa dá označil ako klasické chápanie demokracie (teda antické Grécko) a moderné chápanie (od 17. storočia).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9874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C21736B8-8380-4715-9364-2E7E0460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Typy demokracie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AA10078C-A60A-4519-B4C9-9EE02980E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608" y="2391508"/>
            <a:ext cx="10222640" cy="3981860"/>
          </a:xfrm>
        </p:spPr>
        <p:txBody>
          <a:bodyPr>
            <a:normAutofit/>
          </a:bodyPr>
          <a:lstStyle/>
          <a:p>
            <a:pPr lvl="2"/>
            <a:r>
              <a:rPr lang="sk-SK" sz="1800" b="1" i="0" dirty="0"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Priama a nepriama demokracia</a:t>
            </a:r>
            <a:endParaRPr lang="sk-SK" sz="1800" b="0" i="0" dirty="0">
              <a:solidFill>
                <a:schemeClr val="accent1">
                  <a:lumMod val="7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sk-SK" sz="1800" b="0" i="0" dirty="0">
                <a:solidFill>
                  <a:srgbClr val="212529"/>
                </a:solidFill>
                <a:effectLst/>
                <a:cs typeface="Arial" panose="020B0604020202020204" pitchFamily="34" charset="0"/>
              </a:rPr>
              <a:t> </a:t>
            </a:r>
          </a:p>
          <a:p>
            <a:pPr algn="l"/>
            <a:r>
              <a:rPr lang="sk-SK" sz="1800" b="1" i="0" dirty="0"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Priamou demokraciou</a:t>
            </a:r>
            <a:r>
              <a:rPr lang="sk-SK" sz="1800" b="0" i="0" dirty="0"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 </a:t>
            </a:r>
            <a:r>
              <a:rPr lang="sk-SK" sz="1800" b="0" i="0" dirty="0">
                <a:solidFill>
                  <a:srgbClr val="212529"/>
                </a:solidFill>
                <a:effectLst/>
                <a:cs typeface="Arial" panose="020B0604020202020204" pitchFamily="34" charset="0"/>
              </a:rPr>
              <a:t>sa rozumie hlavne taká demokracia, kde sa občania priamo zúčastňujú na rozhodnutiach o veciach verejných. Takáto forma existovala len v časoch antického Grécka. Dnes je táto forma demokracie kvôli počtu obyvateľstva nemožná. Dnes však existujú prvky priamej demokracie a to hlavne </a:t>
            </a:r>
            <a:r>
              <a:rPr lang="sk-SK" sz="18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referendum, alebo </a:t>
            </a:r>
            <a:r>
              <a:rPr lang="sk-SK" sz="1800" dirty="0" smtClean="0">
                <a:solidFill>
                  <a:srgbClr val="FF0000"/>
                </a:solidFill>
                <a:cs typeface="Arial" panose="020B0604020202020204" pitchFamily="34" charset="0"/>
              </a:rPr>
              <a:t>voľba prezidenta</a:t>
            </a:r>
            <a:r>
              <a:rPr lang="sk-SK" sz="1800" b="0" i="0" dirty="0" smtClean="0">
                <a:solidFill>
                  <a:srgbClr val="212529"/>
                </a:solidFill>
                <a:effectLst/>
                <a:cs typeface="Arial" panose="020B0604020202020204" pitchFamily="34" charset="0"/>
              </a:rPr>
              <a:t>.</a:t>
            </a:r>
            <a:r>
              <a:rPr lang="sk-SK" sz="1800" b="0" i="0" dirty="0">
                <a:solidFill>
                  <a:srgbClr val="212529"/>
                </a:solidFill>
                <a:effectLst/>
                <a:cs typeface="Arial" panose="020B0604020202020204" pitchFamily="34" charset="0"/>
              </a:rPr>
              <a:t/>
            </a:r>
            <a:br>
              <a:rPr lang="sk-SK" sz="1800" b="0" i="0" dirty="0">
                <a:solidFill>
                  <a:srgbClr val="212529"/>
                </a:solidFill>
                <a:effectLst/>
                <a:cs typeface="Arial" panose="020B0604020202020204" pitchFamily="34" charset="0"/>
              </a:rPr>
            </a:br>
            <a:endParaRPr lang="sk-SK" sz="1800" b="0" i="0" dirty="0">
              <a:solidFill>
                <a:srgbClr val="212529"/>
              </a:solidFill>
              <a:effectLst/>
              <a:cs typeface="Arial" panose="020B0604020202020204" pitchFamily="34" charset="0"/>
            </a:endParaRPr>
          </a:p>
          <a:p>
            <a:pPr algn="l"/>
            <a:r>
              <a:rPr lang="sk-SK" sz="1800" b="1" i="0" dirty="0"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Nepriamou (zastupiteľskou) demokraciou</a:t>
            </a:r>
            <a:r>
              <a:rPr lang="sk-SK" sz="1800" b="0" i="0" dirty="0"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 </a:t>
            </a:r>
            <a:r>
              <a:rPr lang="sk-SK" sz="1800" b="0" i="0" dirty="0">
                <a:solidFill>
                  <a:srgbClr val="212529"/>
                </a:solidFill>
                <a:effectLst/>
                <a:cs typeface="Arial" panose="020B0604020202020204" pitchFamily="34" charset="0"/>
              </a:rPr>
              <a:t>sa rozumie účasť občanov na politickom rozhodovaní prostredníctvom svojho zástupcu, ktorý zastupuje jeho vôľu v orgánoch štátu, samospráve obcí a miest a pod. Nepriama demokracia sa vyskytuje vo všetkých dnešných demokratických štátoch. Svojich zástupcov (politická strana, hnutie, združenie, nezávislý člen) si občania volia vo </a:t>
            </a:r>
            <a:r>
              <a:rPr lang="sk-SK" sz="1800" b="0" i="0" dirty="0" smtClean="0">
                <a:solidFill>
                  <a:srgbClr val="212529"/>
                </a:solidFill>
                <a:effectLst/>
                <a:cs typeface="Arial" panose="020B0604020202020204" pitchFamily="34" charset="0"/>
              </a:rPr>
              <a:t>voľbách</a:t>
            </a:r>
            <a:r>
              <a:rPr lang="sk-SK" sz="1800" b="0" i="0" smtClean="0">
                <a:solidFill>
                  <a:srgbClr val="212529"/>
                </a:solidFill>
                <a:effectLst/>
                <a:cs typeface="Arial" panose="020B0604020202020204" pitchFamily="34" charset="0"/>
              </a:rPr>
              <a:t>. </a:t>
            </a:r>
            <a:endParaRPr lang="sk-SK" sz="1600" b="0" i="0" dirty="0">
              <a:solidFill>
                <a:srgbClr val="212529"/>
              </a:solidFill>
              <a:effectLst/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51774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54E0A82B-BC75-4A7F-9865-23AA426A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Princípy demokracie: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E2A1750C-CCA4-41F3-A15F-1EBF23E0D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sk-SK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 princíp suverenity ľudu </a:t>
            </a:r>
            <a:r>
              <a:rPr lang="sk-SK" b="0" i="0" dirty="0">
                <a:solidFill>
                  <a:srgbClr val="212529"/>
                </a:solidFill>
                <a:effectLst/>
              </a:rPr>
              <a:t>– jedine ľud je zdrojom moci štátu. Bez ľudu by štát moc nemal</a:t>
            </a:r>
          </a:p>
          <a:p>
            <a:pPr algn="l">
              <a:buFont typeface="+mj-lt"/>
              <a:buAutoNum type="arabicPeriod"/>
            </a:pPr>
            <a:r>
              <a:rPr lang="sk-SK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 princíp parlamentarizmu </a:t>
            </a:r>
            <a:r>
              <a:rPr lang="sk-SK" b="0" i="0" dirty="0">
                <a:solidFill>
                  <a:srgbClr val="212529"/>
                </a:solidFill>
                <a:effectLst/>
              </a:rPr>
              <a:t>– zákonodarná moc je volená na určitú obmedzenú dobu. Po tejto dobe má ľud právo si v slobodných voľbách zvoliť inú alebo ponechať tú doterajšiu.</a:t>
            </a:r>
          </a:p>
          <a:p>
            <a:pPr algn="l">
              <a:buFont typeface="+mj-lt"/>
              <a:buAutoNum type="arabicPeriod"/>
            </a:pPr>
            <a:r>
              <a:rPr lang="sk-SK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 štátna moc = služba občanom </a:t>
            </a:r>
            <a:r>
              <a:rPr lang="sk-SK" b="0" i="0" dirty="0">
                <a:solidFill>
                  <a:srgbClr val="212529"/>
                </a:solidFill>
                <a:effectLst/>
              </a:rPr>
              <a:t>– štát má slúžiť ľudom a nie naopak.</a:t>
            </a:r>
          </a:p>
          <a:p>
            <a:pPr algn="l">
              <a:buFont typeface="+mj-lt"/>
              <a:buAutoNum type="arabicPeriod"/>
            </a:pPr>
            <a:r>
              <a:rPr lang="sk-SK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 princíp deľby moci </a:t>
            </a:r>
            <a:r>
              <a:rPr lang="sk-SK" b="0" i="0" dirty="0">
                <a:solidFill>
                  <a:srgbClr val="212529"/>
                </a:solidFill>
                <a:effectLst/>
              </a:rPr>
              <a:t>– Moc sa v štáte delí na zákonodarnú, výkonnú a súdnu</a:t>
            </a:r>
          </a:p>
          <a:p>
            <a:pPr algn="l">
              <a:buFont typeface="+mj-lt"/>
              <a:buAutoNum type="arabicPeriod"/>
            </a:pPr>
            <a:r>
              <a:rPr lang="sk-SK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 vzťah občana a štátu </a:t>
            </a:r>
            <a:r>
              <a:rPr lang="sk-SK" b="0" i="0" dirty="0">
                <a:solidFill>
                  <a:srgbClr val="212529"/>
                </a:solidFill>
                <a:effectLst/>
              </a:rPr>
              <a:t>– tento je vymedzený právnym poriadkom štátu.</a:t>
            </a:r>
          </a:p>
          <a:p>
            <a:pPr algn="l">
              <a:buFont typeface="+mj-lt"/>
              <a:buAutoNum type="arabicPeriod"/>
            </a:pPr>
            <a:r>
              <a:rPr lang="sk-SK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 základné ľudské práva a slobody sú zakotvené a garantované právnym </a:t>
            </a:r>
            <a:r>
              <a:rPr lang="sk-SK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poriadkom</a:t>
            </a:r>
          </a:p>
          <a:p>
            <a:pPr marL="0" indent="0">
              <a:buNone/>
            </a:pP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619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A4CD61A5-5108-4F21-A01C-D5E88753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7"/>
            </a:pPr>
            <a:r>
              <a:rPr lang="sk-SK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pluralita politických </a:t>
            </a:r>
            <a:r>
              <a:rPr lang="sk-SK" b="1" i="0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subjektov ( možnosť si vybrať z viacerých možností)</a:t>
            </a:r>
            <a:endParaRPr lang="sk-SK" b="1" i="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457200" indent="-457200" algn="l">
              <a:buFont typeface="+mj-lt"/>
              <a:buAutoNum type="arabicPeriod" startAt="7"/>
            </a:pPr>
            <a:r>
              <a:rPr lang="sk-SK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politické rozhodnutia vychádzajú z princípu </a:t>
            </a:r>
            <a:r>
              <a:rPr lang="sk-SK" b="0" i="0" dirty="0">
                <a:solidFill>
                  <a:srgbClr val="212529"/>
                </a:solidFill>
                <a:effectLst/>
              </a:rPr>
              <a:t>– rozhoduje väčšina. Avšak dbá sa aj na ochranu menšiny.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sk-SK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štátna správa a samospráva je decentralizovaná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sk-SK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právo na súkromný majetok, vlastné podnikanie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sk-SK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ochrana chorých, slabých, starých a nezamestnaných, ktorým štát pomáha a ochraňuje ich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sk-SK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sloboda slova a tlače </a:t>
            </a:r>
            <a:r>
              <a:rPr lang="sk-SK" b="0" i="0" dirty="0">
                <a:solidFill>
                  <a:srgbClr val="212529"/>
                </a:solidFill>
                <a:effectLst/>
              </a:rPr>
              <a:t>– nezasahovanie do práce novinárov, redaktorov a pod.</a:t>
            </a:r>
          </a:p>
        </p:txBody>
      </p:sp>
    </p:spTree>
    <p:extLst>
      <p:ext uri="{BB962C8B-B14F-4D97-AF65-F5344CB8AC3E}">
        <p14:creationId xmlns:p14="http://schemas.microsoft.com/office/powerpoint/2010/main" val="217986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7196C39D-F6A8-4665-B9B0-A37F1125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Nepriama demokracia zachováva podstatné znaky vlády ľudu: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B1258E94-FCCD-4798-8ECD-3E66D5E83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spcBef>
                <a:spcPts val="975"/>
              </a:spcBef>
              <a:spcAft>
                <a:spcPts val="975"/>
              </a:spcAft>
              <a:buFont typeface="Symbol" panose="05050102010706020507" pitchFamily="18" charset="2"/>
              <a:buChar char=""/>
            </a:pPr>
            <a:endParaRPr lang="sk-SK" sz="1700" dirty="0">
              <a:effectLst/>
              <a:ea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sk-SK" sz="17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 rovnosť</a:t>
            </a:r>
            <a:r>
              <a:rPr lang="sk-SK" sz="1700" b="0" i="0" dirty="0">
                <a:solidFill>
                  <a:srgbClr val="212529"/>
                </a:solidFill>
                <a:effectLst/>
              </a:rPr>
              <a:t> – každý občan v štáte si je rovný a môže byť zvolený do verejnej funkcie</a:t>
            </a:r>
          </a:p>
          <a:p>
            <a:pPr algn="l">
              <a:buFont typeface="+mj-lt"/>
              <a:buAutoNum type="arabicPeriod"/>
            </a:pPr>
            <a:r>
              <a:rPr lang="sk-SK" sz="17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 pluralita</a:t>
            </a:r>
            <a:r>
              <a:rPr lang="sk-SK" sz="1700" b="0" i="0" dirty="0">
                <a:solidFill>
                  <a:srgbClr val="212529"/>
                </a:solidFill>
                <a:effectLst/>
              </a:rPr>
              <a:t> – občan si môže zvoliť svojho zástupcu (politický subjekt) v slobodných voľbách.</a:t>
            </a:r>
          </a:p>
          <a:p>
            <a:pPr algn="l">
              <a:buFont typeface="+mj-lt"/>
              <a:buAutoNum type="arabicPeriod"/>
            </a:pPr>
            <a:r>
              <a:rPr lang="sk-SK" sz="17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 dočasnosť</a:t>
            </a:r>
            <a:r>
              <a:rPr lang="sk-SK" sz="1700" b="0" i="0" dirty="0">
                <a:solidFill>
                  <a:srgbClr val="212529"/>
                </a:solidFill>
                <a:effectLst/>
              </a:rPr>
              <a:t> – volený zástupca je volený na istý čas, nie však na stálo. Moc má v rukách len na isté obdobie.</a:t>
            </a:r>
          </a:p>
          <a:p>
            <a:pPr algn="l">
              <a:buFont typeface="+mj-lt"/>
              <a:buAutoNum type="arabicPeriod"/>
            </a:pPr>
            <a:r>
              <a:rPr lang="sk-SK" sz="17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 kontrola</a:t>
            </a:r>
            <a:r>
              <a:rPr lang="sk-SK" sz="1700" b="0" i="0" dirty="0">
                <a:solidFill>
                  <a:srgbClr val="212529"/>
                </a:solidFill>
                <a:effectLst/>
              </a:rPr>
              <a:t> – moc je pod kontrolou opozície v parlamente a rôznych nezávislých kontrolných orgánov a združení.</a:t>
            </a:r>
          </a:p>
          <a:p>
            <a:pPr algn="l">
              <a:buFont typeface="+mj-lt"/>
              <a:buAutoNum type="arabicPeriod"/>
            </a:pPr>
            <a:r>
              <a:rPr lang="sk-SK" sz="17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 väčšinový prístup</a:t>
            </a:r>
            <a:r>
              <a:rPr lang="sk-SK" sz="17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 </a:t>
            </a:r>
            <a:r>
              <a:rPr lang="sk-SK" sz="1700" b="0" i="0" dirty="0">
                <a:solidFill>
                  <a:srgbClr val="212529"/>
                </a:solidFill>
                <a:effectLst/>
              </a:rPr>
              <a:t>– platí to o čom rozhodne väčšina.</a:t>
            </a:r>
          </a:p>
          <a:p>
            <a:pPr algn="l">
              <a:buFont typeface="+mj-lt"/>
              <a:buAutoNum type="arabicPeriod"/>
            </a:pPr>
            <a:endParaRPr lang="sk-SK" sz="1700" b="0" i="0" dirty="0">
              <a:solidFill>
                <a:srgbClr val="212529"/>
              </a:solidFill>
              <a:effectLst/>
            </a:endParaRPr>
          </a:p>
          <a:p>
            <a:pPr marL="0" indent="0" algn="l">
              <a:buNone/>
            </a:pPr>
            <a:r>
              <a:rPr lang="sk-SK" sz="1700" b="1" i="0" dirty="0">
                <a:effectLst/>
              </a:rPr>
              <a:t>Nepriama demokracia (iné názvy: zastupiteľská demokracia, reprezentatívna demokracia) predstavuje účasť občanov na štátnej moci prostredníctvom zvolených zástupcov.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293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DBED622A-0B85-4959-B380-D6DC88C5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 Nástroje priamej demokracie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14BC33EE-47D9-43FB-B8DF-BFBEAAE09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92" y="1943100"/>
            <a:ext cx="10433656" cy="422910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sk-SK" sz="18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hlinkClick r:id="rId2" tooltip="Priama voľba občianskych zástupcov (stránka neexistuje)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priama voľba občianskych zástupcov</a:t>
            </a:r>
            <a:r>
              <a:rPr lang="sk-SK" sz="18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 (</a:t>
            </a:r>
            <a:r>
              <a:rPr lang="sk-SK" sz="1800" b="0" i="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hlinkClick r:id="rId3" tooltip="Prezident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prezidenta</a:t>
            </a:r>
            <a:r>
              <a:rPr lang="sk-SK" sz="1800" b="0" i="0" dirty="0" smtClean="0">
                <a:solidFill>
                  <a:srgbClr val="202122"/>
                </a:solidFill>
                <a:effectLst/>
              </a:rPr>
              <a:t>, </a:t>
            </a:r>
            <a:r>
              <a:rPr lang="sk-SK" sz="1800" b="0" i="0" dirty="0">
                <a:solidFill>
                  <a:srgbClr val="202122"/>
                </a:solidFill>
                <a:effectLst/>
              </a:rPr>
              <a:t>starostov, poslancov, sudcov…) bez nutnosti ich angažovania sa v politickej strane a teda ich selekcii podľa politickej príslušnosti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k-SK" sz="1800" b="1" i="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hlinkClick r:id="rId4" tooltip="Referendum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referendum</a:t>
            </a:r>
            <a:r>
              <a:rPr lang="sk-SK" sz="1800" b="1" i="0" dirty="0">
                <a:solidFill>
                  <a:srgbClr val="202122"/>
                </a:solidFill>
                <a:effectLst/>
              </a:rPr>
              <a:t> </a:t>
            </a:r>
            <a:r>
              <a:rPr lang="sk-SK" sz="1800" b="0" i="0" dirty="0">
                <a:solidFill>
                  <a:srgbClr val="202122"/>
                </a:solidFill>
                <a:effectLst/>
              </a:rPr>
              <a:t>– priame a záväzné rozhodnutie občanov o verejnej otázke</a:t>
            </a:r>
          </a:p>
          <a:p>
            <a:endParaRPr lang="sk-SK" sz="1800" dirty="0"/>
          </a:p>
          <a:p>
            <a:pPr marL="0" indent="0">
              <a:buNone/>
            </a:pPr>
            <a:r>
              <a:rPr lang="sk-SK" sz="1800" b="1" i="0" dirty="0">
                <a:effectLst/>
              </a:rPr>
              <a:t>Priama demokracia, niekedy označovaná aj ako pravá, alebo čistá demokracia, je formou demokracie, pri ktorej štátnu moc majú v rukách všetci občania, ktorí sa rozhodli na nej podieľať. V závislosti od systému môže časť alebo všetci títo ľudia vydávať výkonné predpisy, vytvárať zákony, voliť alebo odvolávať úradníkov a zástupcov a viesť súdne konania.</a:t>
            </a:r>
            <a:endParaRPr lang="sk-SK" sz="1800" b="1" dirty="0"/>
          </a:p>
        </p:txBody>
      </p:sp>
    </p:spTree>
    <p:extLst>
      <p:ext uri="{BB962C8B-B14F-4D97-AF65-F5344CB8AC3E}">
        <p14:creationId xmlns:p14="http://schemas.microsoft.com/office/powerpoint/2010/main" val="138847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06813415-7E09-49A8-BEED-2D34435D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koniec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75D9313A-DE1E-4E1C-89E2-0D236F7C6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224266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 drev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96</Words>
  <Application>Microsoft Office PowerPoint</Application>
  <PresentationFormat>Vlastná</PresentationFormat>
  <Paragraphs>44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Typ dreva</vt:lpstr>
      <vt:lpstr>Demokracia</vt:lpstr>
      <vt:lpstr>demokracia</vt:lpstr>
      <vt:lpstr>Dejiny demokracie </vt:lpstr>
      <vt:lpstr>Typy demokracie</vt:lpstr>
      <vt:lpstr>Princípy demokracie:</vt:lpstr>
      <vt:lpstr>Prezentácia programu PowerPoint</vt:lpstr>
      <vt:lpstr>Nepriama demokracia zachováva podstatné znaky vlády ľudu:</vt:lpstr>
      <vt:lpstr> Nástroje priamej demokracie</vt:lpstr>
      <vt:lpstr>koniec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Demokracia</dc:title>
  <dc:creator>Imrich Vitek</dc:creator>
  <cp:lastModifiedBy>Raduz</cp:lastModifiedBy>
  <cp:revision>8</cp:revision>
  <dcterms:created xsi:type="dcterms:W3CDTF">2020-11-14T19:30:54Z</dcterms:created>
  <dcterms:modified xsi:type="dcterms:W3CDTF">2021-04-15T10:23:55Z</dcterms:modified>
</cp:coreProperties>
</file>