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4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D3D4849-4AB4-449F-A178-E69A28931F51}" type="datetimeFigureOut">
              <a:rPr lang="sk-SK" smtClean="0"/>
              <a:t>5. 12. 2021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079D-7DC1-4FCF-A996-4C0D3613AEC5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40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4849-4AB4-449F-A178-E69A28931F51}" type="datetimeFigureOut">
              <a:rPr lang="sk-SK" smtClean="0"/>
              <a:t>5. 12. 2021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079D-7DC1-4FCF-A996-4C0D3613AE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435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4849-4AB4-449F-A178-E69A28931F51}" type="datetimeFigureOut">
              <a:rPr lang="sk-SK" smtClean="0"/>
              <a:t>5. 12. 2021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079D-7DC1-4FCF-A996-4C0D3613AEC5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93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4849-4AB4-449F-A178-E69A28931F51}" type="datetimeFigureOut">
              <a:rPr lang="sk-SK" smtClean="0"/>
              <a:t>5. 12. 2021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079D-7DC1-4FCF-A996-4C0D3613AE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676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4849-4AB4-449F-A178-E69A28931F51}" type="datetimeFigureOut">
              <a:rPr lang="sk-SK" smtClean="0"/>
              <a:t>5. 12. 2021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079D-7DC1-4FCF-A996-4C0D3613AEC5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86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4849-4AB4-449F-A178-E69A28931F51}" type="datetimeFigureOut">
              <a:rPr lang="sk-SK" smtClean="0"/>
              <a:t>5. 12. 2021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079D-7DC1-4FCF-A996-4C0D3613AE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329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4849-4AB4-449F-A178-E69A28931F51}" type="datetimeFigureOut">
              <a:rPr lang="sk-SK" smtClean="0"/>
              <a:t>5. 12. 2021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079D-7DC1-4FCF-A996-4C0D3613AE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085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4849-4AB4-449F-A178-E69A28931F51}" type="datetimeFigureOut">
              <a:rPr lang="sk-SK" smtClean="0"/>
              <a:t>5. 12. 2021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079D-7DC1-4FCF-A996-4C0D3613AE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4977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4849-4AB4-449F-A178-E69A28931F51}" type="datetimeFigureOut">
              <a:rPr lang="sk-SK" smtClean="0"/>
              <a:t>5. 12. 2021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079D-7DC1-4FCF-A996-4C0D3613AE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523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4849-4AB4-449F-A178-E69A28931F51}" type="datetimeFigureOut">
              <a:rPr lang="sk-SK" smtClean="0"/>
              <a:t>5. 12. 2021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079D-7DC1-4FCF-A996-4C0D3613AE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087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4849-4AB4-449F-A178-E69A28931F51}" type="datetimeFigureOut">
              <a:rPr lang="sk-SK" smtClean="0"/>
              <a:t>5. 12. 2021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079D-7DC1-4FCF-A996-4C0D3613AEC5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25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D3D4849-4AB4-449F-A178-E69A28931F51}" type="datetimeFigureOut">
              <a:rPr lang="sk-SK" smtClean="0"/>
              <a:t>5. 12. 2021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5F079D-7DC1-4FCF-A996-4C0D3613AEC5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60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m.mladychemik.webnode.sk/ucebny-material/rozklad-cukru-na-prvky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Atóm uhlíka a jeho </a:t>
            </a:r>
            <a:r>
              <a:rPr lang="sk-SK" dirty="0" err="1" smtClean="0"/>
              <a:t>väzbovosť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0153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Rozklad cukru na prvky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http://m.mladychemik.webnode.sk/ucebny-material/rozklad-cukru-na-prvky</a:t>
            </a:r>
            <a:r>
              <a:rPr lang="sk-SK" dirty="0" smtClean="0">
                <a:hlinkClick r:id="rId2"/>
              </a:rPr>
              <a:t>/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30313" t="21925" r="33463" b="13059"/>
          <a:stretch/>
        </p:blipFill>
        <p:spPr>
          <a:xfrm>
            <a:off x="4213912" y="2749864"/>
            <a:ext cx="4138516" cy="395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38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dirty="0" smtClean="0"/>
              <a:t>Vysvetlenie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24128" y="2285999"/>
            <a:ext cx="10139741" cy="436277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sk-SK" sz="3200" dirty="0" smtClean="0"/>
              <a:t>Cukor (glukóza C</a:t>
            </a:r>
            <a:r>
              <a:rPr lang="sk-SK" sz="3200" baseline="-25000" dirty="0" smtClean="0"/>
              <a:t>6</a:t>
            </a:r>
            <a:r>
              <a:rPr lang="sk-SK" sz="3200" dirty="0" smtClean="0"/>
              <a:t>H</a:t>
            </a:r>
            <a:r>
              <a:rPr lang="sk-SK" sz="3200" baseline="-25000" dirty="0" smtClean="0"/>
              <a:t>12</a:t>
            </a:r>
            <a:r>
              <a:rPr lang="sk-SK" sz="3200" dirty="0" smtClean="0"/>
              <a:t>O</a:t>
            </a:r>
            <a:r>
              <a:rPr lang="sk-SK" sz="3200" baseline="-25000" dirty="0" smtClean="0"/>
              <a:t>6</a:t>
            </a:r>
            <a:r>
              <a:rPr lang="sk-SK" sz="3200" dirty="0" smtClean="0"/>
              <a:t>) je zložený z chemických prvkov:</a:t>
            </a:r>
          </a:p>
          <a:p>
            <a:endParaRPr lang="sk-SK" sz="3200" dirty="0"/>
          </a:p>
          <a:p>
            <a:r>
              <a:rPr lang="sk-SK" sz="3200" dirty="0" smtClean="0"/>
              <a:t>__________, ____________, ______________</a:t>
            </a:r>
          </a:p>
          <a:p>
            <a:endParaRPr lang="sk-SK" sz="3200" dirty="0"/>
          </a:p>
          <a:p>
            <a:r>
              <a:rPr lang="sk-SK" sz="3200" dirty="0" smtClean="0"/>
              <a:t>Pridaním H</a:t>
            </a:r>
            <a:r>
              <a:rPr lang="sk-SK" sz="3200" baseline="-25000" dirty="0" smtClean="0"/>
              <a:t>2</a:t>
            </a:r>
            <a:r>
              <a:rPr lang="sk-SK" sz="3200" dirty="0" smtClean="0"/>
              <a:t>SO</a:t>
            </a:r>
            <a:r>
              <a:rPr lang="sk-SK" sz="3200" baseline="-25000" dirty="0" smtClean="0"/>
              <a:t>4</a:t>
            </a:r>
            <a:r>
              <a:rPr lang="sk-SK" sz="3200" dirty="0" smtClean="0"/>
              <a:t> mu kyselina odobrala všetku _________</a:t>
            </a:r>
          </a:p>
          <a:p>
            <a:endParaRPr lang="sk-SK" sz="3200" dirty="0"/>
          </a:p>
          <a:p>
            <a:r>
              <a:rPr lang="sk-SK" sz="3200" dirty="0" smtClean="0"/>
              <a:t> a ostal _______________________________</a:t>
            </a:r>
            <a:endParaRPr lang="sk-SK" sz="3200" dirty="0"/>
          </a:p>
        </p:txBody>
      </p:sp>
      <p:pic>
        <p:nvPicPr>
          <p:cNvPr id="4" name="Picture 2" descr="H2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420" y="175857"/>
            <a:ext cx="2009558" cy="2009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27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sk-SK" dirty="0" smtClean="0"/>
              <a:t>Organické zlúčeniny uhlíka sú zložené z: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4949" y="2286000"/>
            <a:ext cx="11313763" cy="4023360"/>
          </a:xfrm>
          <a:solidFill>
            <a:srgbClr val="FFFF00"/>
          </a:solidFill>
        </p:spPr>
        <p:txBody>
          <a:bodyPr/>
          <a:lstStyle/>
          <a:p>
            <a:endParaRPr lang="sk-SK" dirty="0" smtClean="0"/>
          </a:p>
          <a:p>
            <a:r>
              <a:rPr lang="sk-SK" sz="3600" dirty="0" smtClean="0"/>
              <a:t>_____________________a _______________________. </a:t>
            </a:r>
          </a:p>
          <a:p>
            <a:endParaRPr lang="sk-SK" sz="3600" dirty="0"/>
          </a:p>
          <a:p>
            <a:r>
              <a:rPr lang="sk-SK" sz="3600" dirty="0" smtClean="0"/>
              <a:t>Okrem nich sa v  nich môžu vyskytovať aj prvky O, N, P, S, </a:t>
            </a:r>
          </a:p>
          <a:p>
            <a:endParaRPr lang="sk-SK" sz="3600" dirty="0"/>
          </a:p>
          <a:p>
            <a:r>
              <a:rPr lang="sk-SK" sz="3600" dirty="0" smtClean="0"/>
              <a:t>alebo halogénov (___, ____, _____, _____).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40678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417" y="585216"/>
            <a:ext cx="11127783" cy="1499616"/>
          </a:xfrm>
        </p:spPr>
        <p:txBody>
          <a:bodyPr/>
          <a:lstStyle/>
          <a:p>
            <a:r>
              <a:rPr lang="sk-SK" b="1" dirty="0" err="1" smtClean="0"/>
              <a:t>OrganickÉ</a:t>
            </a:r>
            <a:r>
              <a:rPr lang="sk-SK" b="1" dirty="0" smtClean="0"/>
              <a:t> ZLÚČENINY A ORGANICKÁ chémia  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24128" y="2286000"/>
            <a:ext cx="10987058" cy="4023360"/>
          </a:xfrm>
        </p:spPr>
        <p:txBody>
          <a:bodyPr/>
          <a:lstStyle/>
          <a:p>
            <a:pPr algn="just"/>
            <a:r>
              <a:rPr lang="sk-SK" sz="2800" dirty="0" smtClean="0"/>
              <a:t>Organické látky sú látky, ktoré vznikli v živých organizmoch ale dajú sa pripraviť aj v laboratóriu synteticky.</a:t>
            </a:r>
          </a:p>
          <a:p>
            <a:pPr algn="just"/>
            <a:r>
              <a:rPr lang="sk-SK" sz="2800" dirty="0" smtClean="0"/>
              <a:t>1.pripravená organická látka bola </a:t>
            </a:r>
            <a:r>
              <a:rPr lang="sk-SK" sz="2800" b="1" u="sng" dirty="0" smtClean="0">
                <a:solidFill>
                  <a:srgbClr val="FF0000"/>
                </a:solidFill>
              </a:rPr>
              <a:t>močovina</a:t>
            </a:r>
            <a:r>
              <a:rPr lang="sk-SK" sz="2800" dirty="0" smtClean="0"/>
              <a:t> (biela kryštalická látka).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657" y="3986625"/>
            <a:ext cx="5174496" cy="287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0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63473" y="484632"/>
            <a:ext cx="11928527" cy="1499616"/>
          </a:xfrm>
        </p:spPr>
        <p:txBody>
          <a:bodyPr/>
          <a:lstStyle/>
          <a:p>
            <a:r>
              <a:rPr lang="sk-SK" b="1" dirty="0" smtClean="0"/>
              <a:t>Ako odlíšime organické látky od anorganických?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63472" y="2286000"/>
            <a:ext cx="10480730" cy="4023360"/>
          </a:xfrm>
        </p:spPr>
        <p:txBody>
          <a:bodyPr>
            <a:normAutofit/>
          </a:bodyPr>
          <a:lstStyle/>
          <a:p>
            <a:r>
              <a:rPr lang="sk-SK" sz="2800" dirty="0" smtClean="0"/>
              <a:t>Organické látky sú horľavé.</a:t>
            </a:r>
          </a:p>
          <a:p>
            <a:r>
              <a:rPr lang="sk-SK" sz="2800" dirty="0" smtClean="0"/>
              <a:t>Keďže </a:t>
            </a:r>
            <a:r>
              <a:rPr lang="sk-SK" sz="2800" dirty="0" err="1" smtClean="0"/>
              <a:t>org.l</a:t>
            </a:r>
            <a:r>
              <a:rPr lang="sk-SK" sz="2800" dirty="0" smtClean="0"/>
              <a:t>. obsahujú C a H, </a:t>
            </a:r>
          </a:p>
          <a:p>
            <a:r>
              <a:rPr lang="sk-SK" sz="2800" dirty="0" smtClean="0"/>
              <a:t>počas horenia vzniká:</a:t>
            </a:r>
          </a:p>
          <a:p>
            <a:r>
              <a:rPr lang="sk-SK" sz="2800" dirty="0" smtClean="0"/>
              <a:t>_____________________a</a:t>
            </a:r>
          </a:p>
          <a:p>
            <a:r>
              <a:rPr lang="sk-SK" sz="2800" dirty="0" smtClean="0"/>
              <a:t>____________________. Ak </a:t>
            </a:r>
          </a:p>
          <a:p>
            <a:r>
              <a:rPr lang="sk-SK" sz="2800" dirty="0" smtClean="0"/>
              <a:t>horia pri nedostatku kyslíka, </a:t>
            </a:r>
          </a:p>
          <a:p>
            <a:r>
              <a:rPr lang="sk-SK" sz="2800" dirty="0" smtClean="0"/>
              <a:t>Vznikajú sadze = čistý uhlík (C). 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2"/>
          <a:srcRect l="31653" t="30382" r="22203" b="14997"/>
          <a:stretch/>
        </p:blipFill>
        <p:spPr>
          <a:xfrm>
            <a:off x="4892298" y="2084832"/>
            <a:ext cx="7532176" cy="475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52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1410" y="553574"/>
            <a:ext cx="11337792" cy="1499616"/>
          </a:xfrm>
        </p:spPr>
        <p:txBody>
          <a:bodyPr/>
          <a:lstStyle/>
          <a:p>
            <a:r>
              <a:rPr lang="sk-SK" dirty="0" smtClean="0"/>
              <a:t>SKÚMA ICH ORGANICKÁ CHÉMIA=</a:t>
            </a:r>
            <a:r>
              <a:rPr lang="sk-SK" b="1" u="sng" dirty="0" smtClean="0"/>
              <a:t>CHÉMIA UHLÍKA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3518115" y="3022169"/>
            <a:ext cx="4324027" cy="1797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ORGANICKÉ LÁTKY V BEŽNOM ŽIVOTE</a:t>
            </a:r>
            <a:endParaRPr lang="sk-SK" sz="2400" b="1" dirty="0">
              <a:solidFill>
                <a:schemeClr val="tx1"/>
              </a:solidFill>
            </a:endParaRPr>
          </a:p>
        </p:txBody>
      </p:sp>
      <p:cxnSp>
        <p:nvCxnSpPr>
          <p:cNvPr id="6" name="Rovná spojnica 5"/>
          <p:cNvCxnSpPr/>
          <p:nvPr/>
        </p:nvCxnSpPr>
        <p:spPr>
          <a:xfrm>
            <a:off x="3208149" y="2286000"/>
            <a:ext cx="511444" cy="73616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nica 7"/>
          <p:cNvCxnSpPr/>
          <p:nvPr/>
        </p:nvCxnSpPr>
        <p:spPr>
          <a:xfrm>
            <a:off x="7843123" y="3896971"/>
            <a:ext cx="925055" cy="13774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flipH="1">
            <a:off x="2913733" y="4690756"/>
            <a:ext cx="674447" cy="66077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>
            <a:off x="5331255" y="2084832"/>
            <a:ext cx="0" cy="91255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>
            <a:off x="5094302" y="4828497"/>
            <a:ext cx="7749" cy="72764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/>
          <p:cNvCxnSpPr/>
          <p:nvPr/>
        </p:nvCxnSpPr>
        <p:spPr>
          <a:xfrm>
            <a:off x="7772077" y="4742972"/>
            <a:ext cx="511444" cy="73616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 flipH="1">
            <a:off x="7769494" y="2369458"/>
            <a:ext cx="439764" cy="74748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nica 18"/>
          <p:cNvCxnSpPr/>
          <p:nvPr/>
        </p:nvCxnSpPr>
        <p:spPr>
          <a:xfrm>
            <a:off x="6603060" y="4828497"/>
            <a:ext cx="169699" cy="72764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nica 19"/>
          <p:cNvCxnSpPr/>
          <p:nvPr/>
        </p:nvCxnSpPr>
        <p:spPr>
          <a:xfrm>
            <a:off x="2526224" y="3843040"/>
            <a:ext cx="980319" cy="294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nica 23"/>
          <p:cNvCxnSpPr/>
          <p:nvPr/>
        </p:nvCxnSpPr>
        <p:spPr>
          <a:xfrm flipH="1">
            <a:off x="6478292" y="2084832"/>
            <a:ext cx="43400" cy="87405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51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Opakovanie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3600" dirty="0" smtClean="0"/>
              <a:t>1. V ktorej skupine a perióde sa nachádza uhlík?</a:t>
            </a:r>
          </a:p>
          <a:p>
            <a:r>
              <a:rPr lang="sk-SK" sz="3600" dirty="0" smtClean="0"/>
              <a:t>2. Aké formy uhlíka poznáme? Charakterizujte ich.</a:t>
            </a:r>
          </a:p>
          <a:p>
            <a:r>
              <a:rPr lang="sk-SK" sz="3600" dirty="0" smtClean="0"/>
              <a:t>3. V akej forme sa uhlík v prírode vyskytuje najčastejšie?</a:t>
            </a:r>
          </a:p>
          <a:p>
            <a:r>
              <a:rPr lang="sk-SK" sz="3600" dirty="0" smtClean="0"/>
              <a:t>4. </a:t>
            </a:r>
            <a:r>
              <a:rPr lang="sk-SK" sz="3600" dirty="0"/>
              <a:t>K</a:t>
            </a:r>
            <a:r>
              <a:rPr lang="sk-SK" sz="3600" dirty="0" smtClean="0"/>
              <a:t>torých zlúčenín uhlíka je viac, anorganických alebo organických?</a:t>
            </a:r>
          </a:p>
          <a:p>
            <a:r>
              <a:rPr lang="sk-SK" sz="3600" dirty="0" smtClean="0"/>
              <a:t>5. Porovnajte oxidy uhlíka.</a:t>
            </a:r>
          </a:p>
        </p:txBody>
      </p:sp>
    </p:spTree>
    <p:extLst>
      <p:ext uri="{BB962C8B-B14F-4D97-AF65-F5344CB8AC3E}">
        <p14:creationId xmlns:p14="http://schemas.microsoft.com/office/powerpoint/2010/main" val="133570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09433" y="39213"/>
            <a:ext cx="10794241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b="1" dirty="0"/>
              <a:t>Stavba atómu uhlíka: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09433" y="1364776"/>
            <a:ext cx="10944367" cy="5493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 smtClean="0"/>
              <a:t>Zistite z PSP protónové číslo uhlíka, zapíšte:__________________</a:t>
            </a:r>
          </a:p>
          <a:p>
            <a:pPr marL="0" indent="0">
              <a:buNone/>
            </a:pPr>
            <a:r>
              <a:rPr lang="sk-SK" sz="2400" dirty="0" smtClean="0"/>
              <a:t>Doplňte počet p</a:t>
            </a:r>
            <a:r>
              <a:rPr lang="sk-SK" sz="2400" baseline="30000" dirty="0" smtClean="0"/>
              <a:t>+</a:t>
            </a:r>
            <a:r>
              <a:rPr lang="sk-SK" sz="2400" dirty="0" smtClean="0"/>
              <a:t>=___________ počet e</a:t>
            </a:r>
            <a:r>
              <a:rPr lang="sk-SK" sz="2400" baseline="30000" dirty="0" smtClean="0"/>
              <a:t>-</a:t>
            </a:r>
            <a:r>
              <a:rPr lang="sk-SK" sz="2400" dirty="0" smtClean="0"/>
              <a:t>=______________</a:t>
            </a:r>
          </a:p>
          <a:p>
            <a:pPr marL="0" indent="0">
              <a:buNone/>
            </a:pPr>
            <a:r>
              <a:rPr lang="sk-SK" sz="2400" dirty="0" smtClean="0"/>
              <a:t>Nakreslite atóm uhlíka a umiestnenie elektrónov vo vrstvách.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sz="2800" dirty="0" smtClean="0"/>
              <a:t>Ktorá vrstva je u uhlíka valenčnou vrstvou? ____Koľko je tu e-?_______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43328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24128" y="641445"/>
            <a:ext cx="10467287" cy="5667915"/>
          </a:xfrm>
        </p:spPr>
        <p:txBody>
          <a:bodyPr>
            <a:normAutofit/>
          </a:bodyPr>
          <a:lstStyle/>
          <a:p>
            <a:r>
              <a:rPr lang="sk-SK" sz="4800" dirty="0" smtClean="0"/>
              <a:t>V organickej chémii sa najčastejšie vyskytujú prvky C, H, ale aj O, S, N.</a:t>
            </a:r>
          </a:p>
          <a:p>
            <a:r>
              <a:rPr lang="sk-SK" sz="4800" b="1" u="sng" dirty="0" smtClean="0"/>
              <a:t>Platí:</a:t>
            </a:r>
          </a:p>
          <a:p>
            <a:r>
              <a:rPr lang="sk-SK" sz="4800" dirty="0" smtClean="0"/>
              <a:t>C  je vždy ________väzbový</a:t>
            </a:r>
          </a:p>
          <a:p>
            <a:r>
              <a:rPr lang="sk-SK" sz="4800" dirty="0" smtClean="0"/>
              <a:t>H  je vždy ________väzbový</a:t>
            </a:r>
          </a:p>
          <a:p>
            <a:r>
              <a:rPr lang="sk-SK" sz="4800" dirty="0" smtClean="0"/>
              <a:t>O je vždy ________väzbový</a:t>
            </a:r>
            <a:endParaRPr lang="sk-SK" sz="4800" dirty="0"/>
          </a:p>
        </p:txBody>
      </p:sp>
    </p:spTree>
    <p:extLst>
      <p:ext uri="{BB962C8B-B14F-4D97-AF65-F5344CB8AC3E}">
        <p14:creationId xmlns:p14="http://schemas.microsoft.com/office/powerpoint/2010/main" val="116524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24128" y="308712"/>
            <a:ext cx="9720072" cy="14996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dirty="0" smtClean="0"/>
              <a:t>Uhlík má schopnosť tvoriť reťazce!!!!!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24127" y="1808328"/>
            <a:ext cx="9720073" cy="4023360"/>
          </a:xfrm>
        </p:spPr>
        <p:txBody>
          <a:bodyPr>
            <a:normAutofit/>
          </a:bodyPr>
          <a:lstStyle/>
          <a:p>
            <a:r>
              <a:rPr lang="sk-SK" sz="4000" dirty="0" smtClean="0"/>
              <a:t>- chemická väzba sa označuje    - </a:t>
            </a:r>
          </a:p>
          <a:p>
            <a:r>
              <a:rPr lang="sk-SK" sz="4000" dirty="0" smtClean="0"/>
              <a:t>- typy chemických väzieb:   </a:t>
            </a:r>
          </a:p>
          <a:p>
            <a:r>
              <a:rPr lang="sk-SK" sz="4000" dirty="0" smtClean="0"/>
              <a:t> </a:t>
            </a:r>
            <a:r>
              <a:rPr lang="sk-SK" sz="4000" i="1" u="sng" dirty="0" smtClean="0"/>
              <a:t>jednoduchá</a:t>
            </a:r>
            <a:r>
              <a:rPr lang="sk-SK" sz="4000" i="1" dirty="0" smtClean="0"/>
              <a:t>   </a:t>
            </a:r>
            <a:r>
              <a:rPr lang="sk-SK" sz="4000" dirty="0" smtClean="0"/>
              <a:t>  -     </a:t>
            </a:r>
            <a:r>
              <a:rPr lang="sk-SK" sz="4000" dirty="0" smtClean="0">
                <a:solidFill>
                  <a:srgbClr val="FF0000"/>
                </a:solidFill>
              </a:rPr>
              <a:t>jeden</a:t>
            </a:r>
            <a:r>
              <a:rPr lang="sk-SK" sz="4000" dirty="0" smtClean="0"/>
              <a:t> spoločný pár</a:t>
            </a:r>
          </a:p>
          <a:p>
            <a:r>
              <a:rPr lang="sk-SK" sz="4000" dirty="0" smtClean="0"/>
              <a:t> </a:t>
            </a:r>
            <a:r>
              <a:rPr lang="sk-SK" sz="4000" i="1" u="sng" dirty="0" smtClean="0"/>
              <a:t>dvojitá</a:t>
            </a:r>
            <a:r>
              <a:rPr lang="sk-SK" sz="4000" u="sng" dirty="0" smtClean="0"/>
              <a:t> </a:t>
            </a:r>
            <a:r>
              <a:rPr lang="sk-SK" sz="4000" dirty="0" smtClean="0"/>
              <a:t>           =    _____spoločné páry  </a:t>
            </a:r>
          </a:p>
          <a:p>
            <a:r>
              <a:rPr lang="sk-SK" sz="4000" dirty="0" smtClean="0"/>
              <a:t> </a:t>
            </a:r>
            <a:r>
              <a:rPr lang="sk-SK" sz="4000" i="1" u="sng" dirty="0" smtClean="0"/>
              <a:t>trojitá</a:t>
            </a:r>
            <a:r>
              <a:rPr lang="sk-SK" sz="4000" i="1" dirty="0" smtClean="0"/>
              <a:t> </a:t>
            </a:r>
            <a:r>
              <a:rPr lang="sk-SK" sz="4000" dirty="0" smtClean="0"/>
              <a:t>           </a:t>
            </a:r>
            <a:r>
              <a:rPr lang="sk-SK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≡     </a:t>
            </a:r>
            <a:r>
              <a:rPr lang="sk-SK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_____spoločné páry </a:t>
            </a: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248845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26594" cy="1499616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rgbClr val="00B050"/>
                </a:solidFill>
              </a:rPr>
              <a:t>Nakreslite ako by ste kombinačne využitím </a:t>
            </a:r>
            <a:br>
              <a:rPr lang="sk-SK" dirty="0" smtClean="0">
                <a:solidFill>
                  <a:srgbClr val="00B050"/>
                </a:solidFill>
              </a:rPr>
            </a:br>
            <a:r>
              <a:rPr lang="sk-SK" dirty="0" smtClean="0">
                <a:solidFill>
                  <a:srgbClr val="00B050"/>
                </a:solidFill>
              </a:rPr>
              <a:t>rôznych väzieb dosiahli, že c je 4-väzbový </a:t>
            </a:r>
            <a:r>
              <a:rPr lang="sk-SK" dirty="0" smtClean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r>
              <a:rPr lang="sk-SK" dirty="0" smtClean="0">
                <a:solidFill>
                  <a:srgbClr val="00B050"/>
                </a:solidFill>
              </a:rPr>
              <a:t> 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65071" y="2477069"/>
            <a:ext cx="10535526" cy="4023360"/>
          </a:xfrm>
        </p:spPr>
        <p:txBody>
          <a:bodyPr/>
          <a:lstStyle/>
          <a:p>
            <a:endParaRPr lang="sk-SK" dirty="0" smtClean="0"/>
          </a:p>
          <a:p>
            <a:r>
              <a:rPr lang="sk-SK" dirty="0" smtClean="0"/>
              <a:t>                </a:t>
            </a:r>
            <a:r>
              <a:rPr lang="sk-SK" sz="3600" dirty="0" smtClean="0"/>
              <a:t>C      </a:t>
            </a:r>
            <a:r>
              <a:rPr lang="sk-SK" sz="3600" dirty="0" err="1" smtClean="0"/>
              <a:t>C</a:t>
            </a:r>
            <a:r>
              <a:rPr lang="sk-SK" sz="3600" dirty="0" smtClean="0"/>
              <a:t>                                     </a:t>
            </a:r>
            <a:r>
              <a:rPr lang="sk-SK" sz="3600" dirty="0" err="1"/>
              <a:t>C</a:t>
            </a:r>
            <a:r>
              <a:rPr lang="sk-SK" sz="3600" dirty="0"/>
              <a:t>      </a:t>
            </a:r>
            <a:r>
              <a:rPr lang="sk-SK" sz="3600" dirty="0" err="1"/>
              <a:t>C</a:t>
            </a:r>
            <a:r>
              <a:rPr lang="sk-SK" sz="3600" dirty="0"/>
              <a:t>    </a:t>
            </a:r>
          </a:p>
          <a:p>
            <a:endParaRPr lang="sk-SK" sz="3600" dirty="0" smtClean="0"/>
          </a:p>
          <a:p>
            <a:endParaRPr lang="sk-SK" sz="3600" dirty="0"/>
          </a:p>
          <a:p>
            <a:r>
              <a:rPr lang="sk-SK" sz="3600" dirty="0"/>
              <a:t> </a:t>
            </a:r>
            <a:r>
              <a:rPr lang="sk-SK" sz="3600" dirty="0" smtClean="0"/>
              <a:t>          C      </a:t>
            </a:r>
            <a:r>
              <a:rPr lang="sk-SK" sz="3600" dirty="0" err="1"/>
              <a:t>C</a:t>
            </a:r>
            <a:r>
              <a:rPr lang="sk-SK" sz="3600" dirty="0"/>
              <a:t>                                     </a:t>
            </a:r>
            <a:r>
              <a:rPr lang="sk-SK" sz="3600" dirty="0" err="1"/>
              <a:t>C</a:t>
            </a:r>
            <a:r>
              <a:rPr lang="sk-SK" sz="3600" dirty="0"/>
              <a:t>      </a:t>
            </a:r>
            <a:r>
              <a:rPr lang="sk-SK" sz="3600" dirty="0" err="1"/>
              <a:t>C</a:t>
            </a:r>
            <a:r>
              <a:rPr lang="sk-SK" sz="3600" dirty="0"/>
              <a:t>    </a:t>
            </a:r>
          </a:p>
          <a:p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384863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9" name="Zástupný symbol obsahu 2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80" t="39864" r="22971" b="26549"/>
          <a:stretch/>
        </p:blipFill>
        <p:spPr>
          <a:xfrm>
            <a:off x="137863" y="1631853"/>
            <a:ext cx="11874196" cy="313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4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28594" y="298613"/>
            <a:ext cx="9720072" cy="1499616"/>
          </a:xfrm>
          <a:solidFill>
            <a:schemeClr val="accent1"/>
          </a:solidFill>
        </p:spPr>
        <p:txBody>
          <a:bodyPr/>
          <a:lstStyle/>
          <a:p>
            <a:r>
              <a:rPr lang="sk-SK" dirty="0" smtClean="0"/>
              <a:t>Typy uhľovodíkových reťazcov: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98916" y="1924334"/>
            <a:ext cx="10822129" cy="4933666"/>
          </a:xfrm>
        </p:spPr>
        <p:txBody>
          <a:bodyPr>
            <a:normAutofit/>
          </a:bodyPr>
          <a:lstStyle/>
          <a:p>
            <a:r>
              <a:rPr lang="sk-SK" sz="4000" dirty="0" smtClean="0"/>
              <a:t>1.  </a:t>
            </a:r>
            <a:r>
              <a:rPr lang="sk-SK" sz="4000" b="1" dirty="0" smtClean="0"/>
              <a:t>OTVORENÉ</a:t>
            </a:r>
          </a:p>
          <a:p>
            <a:r>
              <a:rPr lang="sk-SK" sz="4000" dirty="0" smtClean="0"/>
              <a:t>   A)   LINEÁRNE – ako otvorená retiazka          </a:t>
            </a:r>
          </a:p>
          <a:p>
            <a:r>
              <a:rPr lang="sk-SK" sz="4000" dirty="0" smtClean="0"/>
              <a:t>   B)   ROZVETVENÉ       </a:t>
            </a:r>
          </a:p>
          <a:p>
            <a:r>
              <a:rPr lang="sk-SK" sz="4000" dirty="0" smtClean="0"/>
              <a:t>2</a:t>
            </a:r>
            <a:r>
              <a:rPr lang="sk-SK" sz="4000" dirty="0" smtClean="0"/>
              <a:t>. </a:t>
            </a:r>
            <a:r>
              <a:rPr lang="sk-SK" sz="4000" b="1" dirty="0" smtClean="0"/>
              <a:t>UZATVORENÉ=CYKLICKÉ </a:t>
            </a:r>
            <a:r>
              <a:rPr lang="sk-SK" sz="4000" dirty="0" smtClean="0"/>
              <a:t> </a:t>
            </a:r>
            <a:endParaRPr lang="sk-SK" sz="4000" dirty="0" smtClean="0"/>
          </a:p>
          <a:p>
            <a:r>
              <a:rPr lang="sk-SK" sz="4000" dirty="0" smtClean="0"/>
              <a:t>- </a:t>
            </a:r>
            <a:r>
              <a:rPr lang="sk-SK" sz="4000" dirty="0" smtClean="0"/>
              <a:t>uzatvorený kruh </a:t>
            </a:r>
            <a:endParaRPr lang="sk-SK" sz="40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83" y="4391167"/>
            <a:ext cx="2497616" cy="2432460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 rotWithShape="1">
          <a:blip r:embed="rId3"/>
          <a:srcRect l="54406" t="33214" r="34662" b="49829"/>
          <a:stretch/>
        </p:blipFill>
        <p:spPr>
          <a:xfrm>
            <a:off x="9496207" y="2652328"/>
            <a:ext cx="2304918" cy="2010105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 rotWithShape="1">
          <a:blip r:embed="rId3"/>
          <a:srcRect l="37540" t="33418" r="54965" b="49995"/>
          <a:stretch/>
        </p:blipFill>
        <p:spPr>
          <a:xfrm>
            <a:off x="9496207" y="0"/>
            <a:ext cx="2030278" cy="252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0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Comic Sans MS" panose="030F0702030302020204" pitchFamily="66" charset="0"/>
              </a:rPr>
              <a:t>Pokus čierny cukor </a:t>
            </a:r>
            <a:r>
              <a:rPr lang="sk-SK" b="1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</a:t>
            </a:r>
            <a:endParaRPr lang="sk-SK" b="1" dirty="0">
              <a:latin typeface="Comic Sans MS" panose="030F0702030302020204" pitchFamily="66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 rotWithShape="1">
          <a:blip r:embed="rId2"/>
          <a:srcRect l="15448" t="49946" r="23993" b="6785"/>
          <a:stretch/>
        </p:blipFill>
        <p:spPr>
          <a:xfrm>
            <a:off x="4808560" y="4046561"/>
            <a:ext cx="7383440" cy="2811439"/>
          </a:xfrm>
          <a:prstGeom prst="rect">
            <a:avLst/>
          </a:prstGeom>
        </p:spPr>
      </p:pic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4" t="23302" r="23333" b="20367"/>
          <a:stretch/>
        </p:blipFill>
        <p:spPr bwMode="auto">
          <a:xfrm>
            <a:off x="4944658" y="1705969"/>
            <a:ext cx="5318458" cy="322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bláčik 3"/>
          <p:cNvSpPr/>
          <p:nvPr/>
        </p:nvSpPr>
        <p:spPr>
          <a:xfrm>
            <a:off x="683524" y="2470245"/>
            <a:ext cx="3643952" cy="2292824"/>
          </a:xfrm>
          <a:prstGeom prst="cloudCallout">
            <a:avLst>
              <a:gd name="adj1" fmla="val -42181"/>
              <a:gd name="adj2" fmla="val 128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61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">
  <a:themeElements>
    <a:clrScheme name="Integrá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á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á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73</TotalTime>
  <Words>369</Words>
  <Application>Microsoft Office PowerPoint</Application>
  <PresentationFormat>Širokouhlá</PresentationFormat>
  <Paragraphs>73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2" baseType="lpstr">
      <vt:lpstr>Arial</vt:lpstr>
      <vt:lpstr>Comic Sans MS</vt:lpstr>
      <vt:lpstr>Tw Cen MT</vt:lpstr>
      <vt:lpstr>Tw Cen MT Condensed</vt:lpstr>
      <vt:lpstr>Wingdings</vt:lpstr>
      <vt:lpstr>Wingdings 3</vt:lpstr>
      <vt:lpstr>Integrál</vt:lpstr>
      <vt:lpstr>Atóm uhlíka a jeho väzbovosť</vt:lpstr>
      <vt:lpstr>Opakovanie</vt:lpstr>
      <vt:lpstr>Stavba atómu uhlíka:</vt:lpstr>
      <vt:lpstr>Prezentácia programu PowerPoint</vt:lpstr>
      <vt:lpstr>Uhlík má schopnosť tvoriť reťazce!!!!!</vt:lpstr>
      <vt:lpstr>Nakreslite ako by ste kombinačne využitím  rôznych väzieb dosiahli, že c je 4-väzbový  </vt:lpstr>
      <vt:lpstr>Prezentácia programu PowerPoint</vt:lpstr>
      <vt:lpstr>Typy uhľovodíkových reťazcov:</vt:lpstr>
      <vt:lpstr>Pokus čierny cukor </vt:lpstr>
      <vt:lpstr>Rozklad cukru na prvky</vt:lpstr>
      <vt:lpstr>Vysvetlenie</vt:lpstr>
      <vt:lpstr>Organické zlúčeniny uhlíka sú zložené z:</vt:lpstr>
      <vt:lpstr>OrganickÉ ZLÚČENINY A ORGANICKÁ chémia  </vt:lpstr>
      <vt:lpstr>Ako odlíšime organické látky od anorganických?</vt:lpstr>
      <vt:lpstr>SKÚMA ICH ORGANICKÁ CHÉMIA=CHÉMIA UHLÍKA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Atóm uhlíka a jeho väzbovosť</dc:title>
  <dc:creator>Skola</dc:creator>
  <cp:lastModifiedBy>Skola</cp:lastModifiedBy>
  <cp:revision>15</cp:revision>
  <dcterms:created xsi:type="dcterms:W3CDTF">2021-11-20T20:21:33Z</dcterms:created>
  <dcterms:modified xsi:type="dcterms:W3CDTF">2021-12-05T17:54:43Z</dcterms:modified>
</cp:coreProperties>
</file>