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60F1D53-B786-4C38-8996-1F4FD3087203}" type="datetimeFigureOut">
              <a:rPr lang="sk-SK" smtClean="0"/>
              <a:pPr/>
              <a:t>29.1.2018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76ED14-E20D-46AF-911A-6FFB98E87BB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youtube.com/watch?v=H04d3rJCL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SRDCE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64704"/>
            <a:ext cx="27363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44702"/>
            <a:ext cx="47625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78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323528" y="404664"/>
            <a:ext cx="8820472" cy="3024336"/>
          </a:xfrm>
        </p:spPr>
        <p:txBody>
          <a:bodyPr/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KRVNÝ TLAK</a:t>
            </a:r>
          </a:p>
          <a:p>
            <a:r>
              <a:rPr lang="sk-SK" sz="3200" b="1" dirty="0"/>
              <a:t>j</a:t>
            </a:r>
            <a:r>
              <a:rPr lang="sk-SK" sz="3200" b="1" dirty="0" smtClean="0"/>
              <a:t>e sila, akou krv pôsobí na steny ciev</a:t>
            </a:r>
          </a:p>
          <a:p>
            <a:r>
              <a:rPr lang="sk-SK" sz="3200" b="1" dirty="0"/>
              <a:t>z</a:t>
            </a:r>
            <a:r>
              <a:rPr lang="sk-SK" sz="3200" b="1" dirty="0" smtClean="0"/>
              <a:t>dravý dospelý človek má tlak 120/80 Torr.</a:t>
            </a:r>
          </a:p>
          <a:p>
            <a:r>
              <a:rPr lang="sk-SK" sz="3200" b="1" dirty="0"/>
              <a:t>k</a:t>
            </a:r>
            <a:r>
              <a:rPr lang="sk-SK" sz="3200" b="1" dirty="0" smtClean="0"/>
              <a:t>rvný tlak sa meria tlakomerom</a:t>
            </a:r>
            <a:endParaRPr lang="sk-SK" sz="32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9" y="2983492"/>
            <a:ext cx="4167724" cy="36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6670" y="3122235"/>
            <a:ext cx="44767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08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79512" y="404664"/>
            <a:ext cx="8856984" cy="626469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sk-SK" sz="3200" b="1" dirty="0" smtClean="0">
                <a:solidFill>
                  <a:srgbClr val="C00000"/>
                </a:solidFill>
              </a:rPr>
              <a:t>Každú minútu pretečie srdcom 5 litrov krvi.</a:t>
            </a:r>
          </a:p>
          <a:p>
            <a:pPr marL="45720" indent="0" algn="ctr">
              <a:buNone/>
            </a:pPr>
            <a:r>
              <a:rPr lang="sk-SK" sz="3200" b="1" dirty="0" smtClean="0">
                <a:solidFill>
                  <a:srgbClr val="C00000"/>
                </a:solidFill>
              </a:rPr>
              <a:t>Za deň srdce “prepumpuje“ asi 10 000 litrov krvi.</a:t>
            </a:r>
          </a:p>
          <a:p>
            <a:pPr marL="45720" indent="0" algn="ctr">
              <a:buNone/>
            </a:pPr>
            <a:r>
              <a:rPr lang="sk-SK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Ako sa starať o svoje srdce?</a:t>
            </a:r>
          </a:p>
          <a:p>
            <a:pPr algn="ctr"/>
            <a:r>
              <a:rPr lang="sk-SK" sz="3200" b="1" dirty="0">
                <a:solidFill>
                  <a:srgbClr val="7030A0"/>
                </a:solidFill>
              </a:rPr>
              <a:t>a</a:t>
            </a:r>
            <a:r>
              <a:rPr lang="sk-SK" sz="3200" b="1" dirty="0" smtClean="0">
                <a:solidFill>
                  <a:srgbClr val="7030A0"/>
                </a:solidFill>
              </a:rPr>
              <a:t>ktívny pohyb</a:t>
            </a:r>
          </a:p>
          <a:p>
            <a:pPr algn="ctr"/>
            <a:r>
              <a:rPr lang="sk-SK" sz="3200" b="1" dirty="0">
                <a:solidFill>
                  <a:srgbClr val="7030A0"/>
                </a:solidFill>
              </a:rPr>
              <a:t>p</a:t>
            </a:r>
            <a:r>
              <a:rPr lang="sk-SK" sz="3200" b="1" dirty="0" smtClean="0">
                <a:solidFill>
                  <a:srgbClr val="7030A0"/>
                </a:solidFill>
              </a:rPr>
              <a:t>ravidelné cvičenie</a:t>
            </a:r>
          </a:p>
          <a:p>
            <a:pPr algn="ctr"/>
            <a:r>
              <a:rPr lang="sk-SK" sz="3200" b="1" dirty="0">
                <a:solidFill>
                  <a:srgbClr val="7030A0"/>
                </a:solidFill>
              </a:rPr>
              <a:t>z</a:t>
            </a:r>
            <a:r>
              <a:rPr lang="sk-SK" sz="3200" b="1" dirty="0" smtClean="0">
                <a:solidFill>
                  <a:srgbClr val="7030A0"/>
                </a:solidFill>
              </a:rPr>
              <a:t>dravá strava </a:t>
            </a:r>
          </a:p>
          <a:p>
            <a:pPr algn="ctr"/>
            <a:r>
              <a:rPr lang="sk-SK" sz="3200" b="1" dirty="0">
                <a:solidFill>
                  <a:srgbClr val="7030A0"/>
                </a:solidFill>
              </a:rPr>
              <a:t>s</a:t>
            </a:r>
            <a:r>
              <a:rPr lang="sk-SK" sz="3200" b="1" dirty="0" smtClean="0">
                <a:solidFill>
                  <a:srgbClr val="7030A0"/>
                </a:solidFill>
              </a:rPr>
              <a:t>právna životospráva (oddych, spánok)</a:t>
            </a:r>
          </a:p>
          <a:p>
            <a:pPr algn="ctr"/>
            <a:r>
              <a:rPr lang="sk-SK" sz="3200" b="1" dirty="0">
                <a:solidFill>
                  <a:srgbClr val="7030A0"/>
                </a:solidFill>
              </a:rPr>
              <a:t>v</a:t>
            </a:r>
            <a:r>
              <a:rPr lang="sk-SK" sz="3200" b="1" dirty="0" smtClean="0">
                <a:solidFill>
                  <a:srgbClr val="7030A0"/>
                </a:solidFill>
              </a:rPr>
              <a:t>yhýbanie sa fajčeniu, alkoholu, škodlivým látkam</a:t>
            </a:r>
            <a:endParaRPr lang="sk-SK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3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67544" y="260648"/>
            <a:ext cx="8352928" cy="6480720"/>
          </a:xfrm>
        </p:spPr>
        <p:txBody>
          <a:bodyPr/>
          <a:lstStyle/>
          <a:p>
            <a:r>
              <a:rPr lang="sk-SK" sz="2800" b="1" dirty="0" smtClean="0"/>
              <a:t>ÚLOHY:</a:t>
            </a:r>
          </a:p>
          <a:p>
            <a:r>
              <a:rPr lang="sk-SK" sz="2800" b="1" dirty="0" smtClean="0"/>
              <a:t>1. Nahmataj si tep na zápästí ľavej ruky priložením troch prstov na zápästie. Sleduj sekundovú ručičku na hodinkách 1 minútu a počas nej počítaj množstvo tepov (zapíš číslo).</a:t>
            </a:r>
          </a:p>
          <a:p>
            <a:r>
              <a:rPr lang="sk-SK" sz="2800" b="1" dirty="0" smtClean="0"/>
              <a:t>2. Urob 15 drepov a hneď po námahe zisti počet tepov za 1 minútu </a:t>
            </a:r>
            <a:r>
              <a:rPr lang="sk-SK" sz="2800" b="1" dirty="0"/>
              <a:t>(zapíš číslo</a:t>
            </a:r>
            <a:r>
              <a:rPr lang="sk-SK" sz="2800" b="1" dirty="0" smtClean="0"/>
              <a:t>).</a:t>
            </a:r>
          </a:p>
          <a:p>
            <a:r>
              <a:rPr lang="sk-SK" sz="2800" b="1" dirty="0" smtClean="0"/>
              <a:t>3. Skáč 5 minút cez švihadlo. Znova zisti počet tepov ihneď po námahe, zapíš a porovnaj.</a:t>
            </a:r>
            <a:endParaRPr lang="sk-SK" sz="2800" b="1" dirty="0"/>
          </a:p>
          <a:p>
            <a:endParaRPr lang="sk-SK" dirty="0" smtClean="0"/>
          </a:p>
          <a:p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1590918"/>
              </p:ext>
            </p:extLst>
          </p:nvPr>
        </p:nvGraphicFramePr>
        <p:xfrm>
          <a:off x="611560" y="4725144"/>
          <a:ext cx="7992888" cy="179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/>
                <a:gridCol w="1998222"/>
                <a:gridCol w="1998222"/>
                <a:gridCol w="1998222"/>
              </a:tblGrid>
              <a:tr h="785951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rgbClr val="C00000"/>
                          </a:solidFill>
                        </a:rPr>
                        <a:t>v pokoji</a:t>
                      </a:r>
                      <a:endParaRPr lang="sk-SK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rgbClr val="C00000"/>
                          </a:solidFill>
                        </a:rPr>
                        <a:t>po 15 drepoch</a:t>
                      </a:r>
                      <a:endParaRPr lang="sk-SK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solidFill>
                            <a:srgbClr val="C00000"/>
                          </a:solidFill>
                        </a:rPr>
                        <a:t>po 5 minútach skákania</a:t>
                      </a:r>
                      <a:endParaRPr lang="sk-SK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870233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počet tepov</a:t>
                      </a:r>
                    </a:p>
                    <a:p>
                      <a:endParaRPr lang="sk-SK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52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600000">
            <a:off x="323528" y="188640"/>
            <a:ext cx="5796643" cy="792088"/>
          </a:xfrm>
        </p:spPr>
        <p:txBody>
          <a:bodyPr/>
          <a:lstStyle/>
          <a:p>
            <a:pPr algn="l"/>
            <a:r>
              <a:rPr lang="sk-SK" sz="4000" dirty="0" smtClean="0"/>
              <a:t>Pomenuj časti srdca</a:t>
            </a:r>
            <a:endParaRPr lang="sk-SK" sz="4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3114" y="1166733"/>
            <a:ext cx="4551484" cy="565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ovná spojovacia šípka 5"/>
          <p:cNvCxnSpPr/>
          <p:nvPr/>
        </p:nvCxnSpPr>
        <p:spPr>
          <a:xfrm flipV="1">
            <a:off x="5364088" y="2564904"/>
            <a:ext cx="1872208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flipV="1">
            <a:off x="5004048" y="4509120"/>
            <a:ext cx="22322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5004048" y="5445224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1835696" y="387844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1835696" y="5445224"/>
            <a:ext cx="259228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flipH="1">
            <a:off x="1835696" y="486916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V="1">
            <a:off x="5364088" y="3573016"/>
            <a:ext cx="187220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flipV="1">
            <a:off x="4175956" y="1412776"/>
            <a:ext cx="3060340" cy="774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Rovná spojovacia šípka 31"/>
          <p:cNvCxnSpPr/>
          <p:nvPr/>
        </p:nvCxnSpPr>
        <p:spPr>
          <a:xfrm flipH="1">
            <a:off x="1835696" y="25649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bdĺžnik 33"/>
          <p:cNvSpPr/>
          <p:nvPr/>
        </p:nvSpPr>
        <p:spPr>
          <a:xfrm>
            <a:off x="7236296" y="1166733"/>
            <a:ext cx="1907704" cy="6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AORTA -SRDCOVNICA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7236296" y="2187688"/>
            <a:ext cx="1907704" cy="6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Ľ</a:t>
            </a:r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AVÁ PREDSIEŇ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Obdĺžnik 36"/>
          <p:cNvSpPr/>
          <p:nvPr/>
        </p:nvSpPr>
        <p:spPr>
          <a:xfrm>
            <a:off x="7236296" y="3272270"/>
            <a:ext cx="1907704" cy="6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DVOCÍPA CHLOPŇA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Obdĺžnik 37"/>
          <p:cNvSpPr/>
          <p:nvPr/>
        </p:nvSpPr>
        <p:spPr>
          <a:xfrm>
            <a:off x="7252262" y="4278270"/>
            <a:ext cx="1907704" cy="6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Ľ</a:t>
            </a:r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AVÁ  KOMORA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7252262" y="5128474"/>
            <a:ext cx="1907704" cy="6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PRIEHRADKA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Obdĺžnik 39"/>
          <p:cNvSpPr/>
          <p:nvPr/>
        </p:nvSpPr>
        <p:spPr>
          <a:xfrm>
            <a:off x="0" y="2187688"/>
            <a:ext cx="1835696" cy="6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HORNÁ DUTÁ ŽILA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Obdĺžnik 44"/>
          <p:cNvSpPr/>
          <p:nvPr/>
        </p:nvSpPr>
        <p:spPr>
          <a:xfrm>
            <a:off x="-1" y="3515581"/>
            <a:ext cx="1840543" cy="6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PRAVÁ PREDSIEŇ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Obdĺžnik 45"/>
          <p:cNvSpPr/>
          <p:nvPr/>
        </p:nvSpPr>
        <p:spPr>
          <a:xfrm>
            <a:off x="4846" y="4589012"/>
            <a:ext cx="1835696" cy="6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TROJCÍPA CHLOPŇA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4846" y="5445224"/>
            <a:ext cx="1835696" cy="63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PRAVÁ KOMORA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7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7" cy="1296144"/>
          </a:xfrm>
        </p:spPr>
        <p:txBody>
          <a:bodyPr/>
          <a:lstStyle/>
          <a:p>
            <a:pPr algn="l"/>
            <a:r>
              <a:rPr lang="sk-SK" sz="4000" dirty="0" smtClean="0"/>
              <a:t>Zakresli do obrázka smer pohybu krvi v srdci</a:t>
            </a:r>
            <a:endParaRPr lang="sk-SK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4179350" cy="518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89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37" y="116632"/>
            <a:ext cx="6512511" cy="1143000"/>
          </a:xfrm>
        </p:spPr>
        <p:txBody>
          <a:bodyPr/>
          <a:lstStyle/>
          <a:p>
            <a:pPr algn="l"/>
            <a:r>
              <a:rPr lang="sk-SK" sz="4000" dirty="0" smtClean="0">
                <a:solidFill>
                  <a:srgbClr val="7030A0"/>
                </a:solidFill>
              </a:rPr>
              <a:t>Oprav chyby v texte:</a:t>
            </a:r>
            <a:endParaRPr lang="sk-SK" sz="4000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07504" y="1124744"/>
            <a:ext cx="8712968" cy="47525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sk-SK" sz="3200" b="1" dirty="0" smtClean="0"/>
              <a:t>Srdce je uložené v brušnej dutine. Je to mohutný hladký sval. Srdce človeka je rozdelené na dve časti. Medzi predsieňami a komorami sú polmesiačikovité chlopne. Výživu srdca zabezpečujú okružné tepny.</a:t>
            </a:r>
            <a:endParaRPr lang="sk-SK" sz="3200" b="1" dirty="0"/>
          </a:p>
        </p:txBody>
      </p:sp>
      <p:sp>
        <p:nvSpPr>
          <p:cNvPr id="4" name="Obdĺžnik 3"/>
          <p:cNvSpPr/>
          <p:nvPr/>
        </p:nvSpPr>
        <p:spPr>
          <a:xfrm>
            <a:off x="9144000" y="1196752"/>
            <a:ext cx="14766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hrudnej</a:t>
            </a:r>
            <a:endParaRPr lang="sk-SK" sz="2800" dirty="0"/>
          </a:p>
        </p:txBody>
      </p:sp>
      <p:sp>
        <p:nvSpPr>
          <p:cNvPr id="6" name="Obdĺžnik 5"/>
          <p:cNvSpPr/>
          <p:nvPr/>
        </p:nvSpPr>
        <p:spPr>
          <a:xfrm>
            <a:off x="9114002" y="2132856"/>
            <a:ext cx="373891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/>
              <a:t>m</a:t>
            </a:r>
            <a:r>
              <a:rPr lang="sk-SK" sz="3200" dirty="0" smtClean="0"/>
              <a:t>alý srdcový</a:t>
            </a:r>
            <a:endParaRPr lang="sk-SK" sz="3200" dirty="0"/>
          </a:p>
        </p:txBody>
      </p:sp>
      <p:sp>
        <p:nvSpPr>
          <p:cNvPr id="7" name="Obdĺžnik 6"/>
          <p:cNvSpPr/>
          <p:nvPr/>
        </p:nvSpPr>
        <p:spPr>
          <a:xfrm>
            <a:off x="9144000" y="3140968"/>
            <a:ext cx="90060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štyri</a:t>
            </a:r>
            <a:endParaRPr lang="sk-SK" sz="2800" dirty="0"/>
          </a:p>
        </p:txBody>
      </p:sp>
      <p:sp>
        <p:nvSpPr>
          <p:cNvPr id="8" name="Obdĺžnik 7"/>
          <p:cNvSpPr/>
          <p:nvPr/>
        </p:nvSpPr>
        <p:spPr>
          <a:xfrm>
            <a:off x="9396536" y="4005064"/>
            <a:ext cx="31683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cípovité</a:t>
            </a:r>
            <a:endParaRPr lang="sk-SK" sz="3200" dirty="0"/>
          </a:p>
        </p:txBody>
      </p:sp>
      <p:sp>
        <p:nvSpPr>
          <p:cNvPr id="9" name="Obdĺžnik 8"/>
          <p:cNvSpPr/>
          <p:nvPr/>
        </p:nvSpPr>
        <p:spPr>
          <a:xfrm>
            <a:off x="9396536" y="5085184"/>
            <a:ext cx="1586925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vencovité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xmlns="" val="49246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711E-6 L -0.55122 0.033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9.24855E-7 L -1.02396 0.036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98" y="1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4624E-6 L -0.68298 0.047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49" y="2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82 0.00532 L -0.66493 0.057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26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-0.00509 L -0.42378 0.0316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1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6497341" cy="3474720"/>
          </a:xfrm>
        </p:spPr>
        <p:txBody>
          <a:bodyPr>
            <a:normAutofit/>
          </a:bodyPr>
          <a:lstStyle/>
          <a:p>
            <a:r>
              <a:rPr lang="sk-SK" sz="2800" b="1" dirty="0" smtClean="0"/>
              <a:t>Srdce je dutý svalový orgán </a:t>
            </a:r>
          </a:p>
          <a:p>
            <a:pPr marL="45720" indent="0">
              <a:buNone/>
            </a:pPr>
            <a:r>
              <a:rPr lang="sk-SK" sz="2800" b="1" dirty="0"/>
              <a:t> </a:t>
            </a:r>
            <a:r>
              <a:rPr lang="sk-SK" sz="2800" b="1" dirty="0" smtClean="0"/>
              <a:t> v hrudníkovej dutine medzi pľúcami</a:t>
            </a:r>
          </a:p>
          <a:p>
            <a:r>
              <a:rPr lang="sk-SK" sz="2800" b="1" dirty="0" smtClean="0"/>
              <a:t>Uložené je v </a:t>
            </a:r>
            <a:r>
              <a:rPr lang="sk-SK" sz="2800" b="1" dirty="0" smtClean="0">
                <a:solidFill>
                  <a:srgbClr val="FF0000"/>
                </a:solidFill>
              </a:rPr>
              <a:t>osrdcovníku</a:t>
            </a:r>
            <a:r>
              <a:rPr lang="sk-SK" sz="2800" b="1" dirty="0" smtClean="0"/>
              <a:t> - väzivovom vaku</a:t>
            </a:r>
            <a:endParaRPr lang="sk-SK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9753"/>
            <a:ext cx="47625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6853" y="404664"/>
            <a:ext cx="2467147" cy="607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277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251520" y="332656"/>
            <a:ext cx="8568952" cy="3873584"/>
          </a:xfrm>
        </p:spPr>
        <p:txBody>
          <a:bodyPr>
            <a:normAutofit/>
          </a:bodyPr>
          <a:lstStyle/>
          <a:p>
            <a:r>
              <a:rPr lang="sk-SK" sz="2800" b="1" dirty="0" smtClean="0"/>
              <a:t>Srdce je malý orgán s priemerom 10-12 cm a hmotnosťou asi 300-350 g.</a:t>
            </a:r>
          </a:p>
          <a:p>
            <a:r>
              <a:rPr lang="sk-SK" sz="2800" b="1" dirty="0"/>
              <a:t>P</a:t>
            </a:r>
            <a:r>
              <a:rPr lang="sk-SK" sz="2800" b="1" dirty="0" smtClean="0"/>
              <a:t>racuje počas celého života ako čerpadlo.</a:t>
            </a:r>
          </a:p>
          <a:p>
            <a:r>
              <a:rPr lang="sk-SK" sz="2800" b="1" dirty="0" smtClean="0"/>
              <a:t>Živiny a kyslík srdcovým bunkám privádzajú </a:t>
            </a:r>
            <a:r>
              <a:rPr lang="sk-SK" sz="2800" b="1" dirty="0" smtClean="0">
                <a:solidFill>
                  <a:srgbClr val="FF0000"/>
                </a:solidFill>
              </a:rPr>
              <a:t>vencovité tepny</a:t>
            </a:r>
            <a:r>
              <a:rPr lang="sk-SK" sz="2800" b="1" dirty="0" smtClean="0"/>
              <a:t>, ktoré pretkávajú celý povrch srdca.</a:t>
            </a:r>
            <a:endParaRPr lang="sk-SK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5089946" cy="381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38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512511" cy="1217072"/>
          </a:xfrm>
        </p:spPr>
        <p:txBody>
          <a:bodyPr/>
          <a:lstStyle/>
          <a:p>
            <a:pPr algn="l"/>
            <a:r>
              <a:rPr lang="sk-SK" dirty="0" smtClean="0"/>
              <a:t>Stavba srdca</a:t>
            </a:r>
            <a:endParaRPr lang="sk-SK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4744"/>
            <a:ext cx="4176464" cy="52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372200" y="1303279"/>
            <a:ext cx="1872208" cy="49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PĽÚCNICA</a:t>
            </a:r>
            <a:endParaRPr lang="sk-SK" b="1" dirty="0"/>
          </a:p>
        </p:txBody>
      </p:sp>
      <p:sp>
        <p:nvSpPr>
          <p:cNvPr id="8" name="Obdĺžnik 7"/>
          <p:cNvSpPr/>
          <p:nvPr/>
        </p:nvSpPr>
        <p:spPr>
          <a:xfrm>
            <a:off x="0" y="1324914"/>
            <a:ext cx="2699792" cy="49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SRDCOVNICA = AORTA</a:t>
            </a:r>
            <a:endParaRPr lang="sk-SK" b="1" dirty="0"/>
          </a:p>
        </p:txBody>
      </p:sp>
      <p:sp>
        <p:nvSpPr>
          <p:cNvPr id="9" name="Obdĺžnik 8"/>
          <p:cNvSpPr/>
          <p:nvPr/>
        </p:nvSpPr>
        <p:spPr>
          <a:xfrm>
            <a:off x="6346254" y="5945875"/>
            <a:ext cx="1872208" cy="49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PRIEHRADKA </a:t>
            </a:r>
            <a:endParaRPr lang="sk-SK" b="1" dirty="0"/>
          </a:p>
        </p:txBody>
      </p:sp>
      <p:sp>
        <p:nvSpPr>
          <p:cNvPr id="10" name="Obdĺžnik 9"/>
          <p:cNvSpPr/>
          <p:nvPr/>
        </p:nvSpPr>
        <p:spPr>
          <a:xfrm>
            <a:off x="6346254" y="5229200"/>
            <a:ext cx="1872208" cy="494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ĽAVÁ KOMORA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228184" y="4365104"/>
            <a:ext cx="2448272" cy="566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POLMESIAČIKOVITÉ CHLOPNE</a:t>
            </a:r>
            <a:endParaRPr lang="sk-SK" b="1" dirty="0"/>
          </a:p>
        </p:txBody>
      </p:sp>
      <p:sp>
        <p:nvSpPr>
          <p:cNvPr id="12" name="Obdĺžnik 11"/>
          <p:cNvSpPr/>
          <p:nvPr/>
        </p:nvSpPr>
        <p:spPr>
          <a:xfrm>
            <a:off x="6346254" y="3140968"/>
            <a:ext cx="1872208" cy="494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ĽAVÁ PREDSIEŇ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6228184" y="2204864"/>
            <a:ext cx="1872208" cy="49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PĽÚCNE ŽILY</a:t>
            </a:r>
            <a:endParaRPr lang="sk-SK" b="1" dirty="0"/>
          </a:p>
        </p:txBody>
      </p:sp>
      <p:sp>
        <p:nvSpPr>
          <p:cNvPr id="14" name="Obdĺžnik 13"/>
          <p:cNvSpPr/>
          <p:nvPr/>
        </p:nvSpPr>
        <p:spPr>
          <a:xfrm>
            <a:off x="144028" y="2138015"/>
            <a:ext cx="2411735" cy="49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HORNÁ DUTÁ ŽILA</a:t>
            </a:r>
            <a:endParaRPr lang="sk-SK" b="1" dirty="0"/>
          </a:p>
        </p:txBody>
      </p:sp>
      <p:sp>
        <p:nvSpPr>
          <p:cNvPr id="15" name="Obdĺžnik 14"/>
          <p:cNvSpPr/>
          <p:nvPr/>
        </p:nvSpPr>
        <p:spPr>
          <a:xfrm>
            <a:off x="144028" y="2906490"/>
            <a:ext cx="2555764" cy="49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PĽÚCNA CHLOPŇA</a:t>
            </a:r>
            <a:endParaRPr lang="sk-SK" b="1" dirty="0"/>
          </a:p>
        </p:txBody>
      </p:sp>
      <p:sp>
        <p:nvSpPr>
          <p:cNvPr id="16" name="Obdĺžnik 15"/>
          <p:cNvSpPr/>
          <p:nvPr/>
        </p:nvSpPr>
        <p:spPr>
          <a:xfrm>
            <a:off x="251520" y="3771611"/>
            <a:ext cx="2304243" cy="494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PRAVÁ PREDSIEŇ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144028" y="4464041"/>
            <a:ext cx="2407121" cy="49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002060"/>
                </a:solidFill>
              </a:rPr>
              <a:t>TROJCÍPA  CHLOPŇA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971600" y="5157192"/>
            <a:ext cx="1872208" cy="494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PRAVÁ KOMORA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395536" y="5812553"/>
            <a:ext cx="2592288" cy="49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DOLNÁ DUTÁ ŽILA</a:t>
            </a:r>
            <a:endParaRPr lang="sk-SK" b="1" dirty="0"/>
          </a:p>
        </p:txBody>
      </p:sp>
      <p:sp>
        <p:nvSpPr>
          <p:cNvPr id="20" name="Obdĺžnik 19"/>
          <p:cNvSpPr/>
          <p:nvPr/>
        </p:nvSpPr>
        <p:spPr>
          <a:xfrm>
            <a:off x="6228184" y="3771611"/>
            <a:ext cx="2520280" cy="49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002060"/>
                </a:solidFill>
              </a:rPr>
              <a:t>DVOJCÍPA</a:t>
            </a:r>
            <a:r>
              <a:rPr lang="sk-SK" b="1" dirty="0" smtClean="0"/>
              <a:t>  </a:t>
            </a:r>
            <a:r>
              <a:rPr lang="sk-SK" b="1" dirty="0" smtClean="0">
                <a:solidFill>
                  <a:srgbClr val="002060"/>
                </a:solidFill>
              </a:rPr>
              <a:t>CHLOPŇA</a:t>
            </a:r>
            <a:endParaRPr lang="sk-SK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28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0" y="332656"/>
            <a:ext cx="9144000" cy="6264696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/>
              <a:t>Srdce je rozdelené priehradkou </a:t>
            </a:r>
            <a:r>
              <a:rPr lang="sk-SK" sz="3200" b="1" dirty="0" smtClean="0"/>
              <a:t>na</a:t>
            </a:r>
          </a:p>
          <a:p>
            <a:pPr marL="45720" indent="0" algn="ctr">
              <a:buNone/>
            </a:pPr>
            <a:r>
              <a:rPr lang="sk-SK" sz="3200" b="1" dirty="0" smtClean="0"/>
              <a:t>  pravú </a:t>
            </a:r>
            <a:r>
              <a:rPr lang="sk-SK" sz="3200" b="1" dirty="0"/>
              <a:t>a ľavú </a:t>
            </a:r>
            <a:r>
              <a:rPr lang="sk-SK" sz="3200" b="1" dirty="0" smtClean="0"/>
              <a:t>polovicu.</a:t>
            </a:r>
            <a:endParaRPr lang="sk-SK" sz="3200" b="1" dirty="0"/>
          </a:p>
          <a:p>
            <a:r>
              <a:rPr lang="sk-SK" sz="3200" b="1" dirty="0" smtClean="0">
                <a:solidFill>
                  <a:srgbClr val="FF0000"/>
                </a:solidFill>
              </a:rPr>
              <a:t>Pravou predsieňou a komorou </a:t>
            </a:r>
            <a:r>
              <a:rPr lang="sk-SK" sz="3200" b="1" dirty="0" smtClean="0"/>
              <a:t>preteká </a:t>
            </a:r>
          </a:p>
          <a:p>
            <a:pPr marL="45720" indent="0">
              <a:buNone/>
            </a:pPr>
            <a:r>
              <a:rPr lang="sk-SK" sz="3200" b="1" dirty="0"/>
              <a:t> </a:t>
            </a:r>
            <a:r>
              <a:rPr lang="sk-SK" sz="3200" b="1" dirty="0" smtClean="0"/>
              <a:t>  odkysličená krv.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Ľavou predsieňou a komorou </a:t>
            </a:r>
            <a:r>
              <a:rPr lang="sk-SK" sz="3200" b="1" dirty="0" smtClean="0"/>
              <a:t>preteká </a:t>
            </a:r>
          </a:p>
          <a:p>
            <a:pPr marL="45720" indent="0">
              <a:buNone/>
            </a:pPr>
            <a:r>
              <a:rPr lang="sk-SK" sz="3200" b="1" dirty="0"/>
              <a:t> </a:t>
            </a:r>
            <a:r>
              <a:rPr lang="sk-SK" sz="3200" b="1" dirty="0" smtClean="0"/>
              <a:t>  okysličená krv.</a:t>
            </a:r>
          </a:p>
          <a:p>
            <a:r>
              <a:rPr lang="sk-SK" sz="3200" b="1" dirty="0" smtClean="0"/>
              <a:t>Medzi predsieňami a komorami sú </a:t>
            </a:r>
            <a:r>
              <a:rPr lang="sk-SK" sz="3200" b="1" dirty="0" err="1" smtClean="0">
                <a:solidFill>
                  <a:srgbClr val="FF0000"/>
                </a:solidFill>
              </a:rPr>
              <a:t>cípovité</a:t>
            </a:r>
            <a:r>
              <a:rPr lang="sk-SK" sz="3200" b="1" dirty="0" smtClean="0">
                <a:solidFill>
                  <a:srgbClr val="FF0000"/>
                </a:solidFill>
              </a:rPr>
              <a:t> chlopne</a:t>
            </a:r>
            <a:r>
              <a:rPr lang="sk-SK" sz="3200" b="1" dirty="0" smtClean="0"/>
              <a:t>, ktoré zabezpečujú prechod krvi len jedným smerom.</a:t>
            </a:r>
          </a:p>
        </p:txBody>
      </p:sp>
      <p:sp>
        <p:nvSpPr>
          <p:cNvPr id="4" name="Srdce 3">
            <a:hlinkClick r:id="rId2" action="ppaction://hlinksldjump"/>
          </p:cNvPr>
          <p:cNvSpPr/>
          <p:nvPr/>
        </p:nvSpPr>
        <p:spPr>
          <a:xfrm>
            <a:off x="7812360" y="5733256"/>
            <a:ext cx="936104" cy="79208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952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323528" y="332656"/>
            <a:ext cx="8496944" cy="6048672"/>
          </a:xfrm>
        </p:spPr>
        <p:txBody>
          <a:bodyPr>
            <a:normAutofit fontScale="92500" lnSpcReduction="20000"/>
          </a:bodyPr>
          <a:lstStyle/>
          <a:p>
            <a:r>
              <a:rPr lang="sk-SK" sz="3200" b="1" dirty="0" smtClean="0"/>
              <a:t>Odkysličenú krv do pravej predsiene privádza z tela </a:t>
            </a:r>
            <a:r>
              <a:rPr lang="sk-SK" sz="3200" b="1" dirty="0" smtClean="0">
                <a:solidFill>
                  <a:srgbClr val="FF0000"/>
                </a:solidFill>
              </a:rPr>
              <a:t>horná a dolná dutá žila.</a:t>
            </a:r>
          </a:p>
          <a:p>
            <a:endParaRPr lang="sk-SK" sz="3200" b="1" dirty="0" smtClean="0">
              <a:solidFill>
                <a:srgbClr val="FF0000"/>
              </a:solidFill>
            </a:endParaRPr>
          </a:p>
          <a:p>
            <a:r>
              <a:rPr lang="sk-SK" sz="3200" b="1" dirty="0" smtClean="0"/>
              <a:t>Krv prechádza do pravej komory a odtiaľ </a:t>
            </a:r>
            <a:r>
              <a:rPr lang="sk-SK" sz="3200" b="1" dirty="0" err="1" smtClean="0">
                <a:solidFill>
                  <a:srgbClr val="FF0000"/>
                </a:solidFill>
              </a:rPr>
              <a:t>pľúcnicou</a:t>
            </a:r>
            <a:r>
              <a:rPr lang="sk-SK" sz="3200" b="1" dirty="0" smtClean="0"/>
              <a:t> do pľúc, kde sa okysličí.</a:t>
            </a:r>
          </a:p>
          <a:p>
            <a:endParaRPr lang="sk-SK" sz="3200" b="1" dirty="0" smtClean="0"/>
          </a:p>
          <a:p>
            <a:r>
              <a:rPr lang="sk-SK" sz="3200" b="1" dirty="0" smtClean="0"/>
              <a:t>Pľúcnymi žilami sa vracia do ľavej predsiene srdca.</a:t>
            </a:r>
          </a:p>
          <a:p>
            <a:r>
              <a:rPr lang="sk-SK" sz="3200" b="1" dirty="0" smtClean="0"/>
              <a:t>Z ľavej komory je okysličená krv odvádzaná </a:t>
            </a:r>
            <a:r>
              <a:rPr lang="sk-SK" sz="3200" b="1" dirty="0" smtClean="0">
                <a:solidFill>
                  <a:srgbClr val="FF0000"/>
                </a:solidFill>
              </a:rPr>
              <a:t>srdcovnicou (aortou) </a:t>
            </a:r>
            <a:r>
              <a:rPr lang="sk-SK" sz="3200" b="1" dirty="0"/>
              <a:t>do celého </a:t>
            </a:r>
            <a:r>
              <a:rPr lang="sk-SK" sz="3200" b="1" dirty="0" smtClean="0"/>
              <a:t>tela.</a:t>
            </a:r>
          </a:p>
          <a:p>
            <a:endParaRPr lang="sk-SK" sz="3200" b="1" dirty="0" smtClean="0"/>
          </a:p>
          <a:p>
            <a:r>
              <a:rPr lang="sk-SK" sz="3200" b="1" dirty="0" smtClean="0">
                <a:solidFill>
                  <a:srgbClr val="FF0000"/>
                </a:solidFill>
              </a:rPr>
              <a:t>Polmesiačikovité chlopne </a:t>
            </a:r>
            <a:r>
              <a:rPr lang="sk-SK" sz="3200" b="1" dirty="0" smtClean="0"/>
              <a:t>zabraňujú návratu krvi do komôr.</a:t>
            </a:r>
          </a:p>
          <a:p>
            <a:endParaRPr lang="sk-SK" sz="3200" b="1" dirty="0"/>
          </a:p>
        </p:txBody>
      </p:sp>
      <p:sp>
        <p:nvSpPr>
          <p:cNvPr id="4" name="Srdce 3">
            <a:hlinkClick r:id="rId2" action="ppaction://hlinksldjump"/>
          </p:cNvPr>
          <p:cNvSpPr/>
          <p:nvPr/>
        </p:nvSpPr>
        <p:spPr>
          <a:xfrm>
            <a:off x="7812360" y="5733256"/>
            <a:ext cx="936104" cy="79208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84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79511" y="188640"/>
            <a:ext cx="5681633" cy="6336704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MALÝ PĽÚCNY KRVNÝ OBEH </a:t>
            </a:r>
            <a:r>
              <a:rPr lang="sk-SK" sz="3200" b="1" dirty="0" smtClean="0"/>
              <a:t>           krv prechádza z telových žíl do:</a:t>
            </a:r>
          </a:p>
          <a:p>
            <a:pPr marL="45720" indent="0" algn="ctr">
              <a:buNone/>
            </a:pPr>
            <a:r>
              <a:rPr lang="sk-SK" sz="3200" b="1" dirty="0" smtClean="0"/>
              <a:t>pravá predsieň </a:t>
            </a:r>
          </a:p>
          <a:p>
            <a:pPr marL="45720" indent="0" algn="ctr">
              <a:buNone/>
            </a:pPr>
            <a:endParaRPr lang="sk-SK" sz="3200" b="1" dirty="0" smtClean="0"/>
          </a:p>
          <a:p>
            <a:pPr marL="45720" indent="0" algn="ctr">
              <a:buNone/>
            </a:pPr>
            <a:r>
              <a:rPr lang="sk-SK" sz="3200" b="1" dirty="0" smtClean="0"/>
              <a:t>pravá komora</a:t>
            </a:r>
          </a:p>
          <a:p>
            <a:pPr marL="45720" indent="0" algn="ctr">
              <a:buNone/>
            </a:pPr>
            <a:endParaRPr lang="sk-SK" sz="3200" b="1" dirty="0"/>
          </a:p>
          <a:p>
            <a:pPr marL="45720" indent="0" algn="ctr">
              <a:buNone/>
            </a:pPr>
            <a:r>
              <a:rPr lang="sk-SK" sz="3200" b="1" dirty="0" smtClean="0"/>
              <a:t>     </a:t>
            </a:r>
            <a:r>
              <a:rPr lang="sk-SK" sz="3200" b="1" dirty="0" err="1" smtClean="0"/>
              <a:t>pľúcnicou</a:t>
            </a:r>
            <a:r>
              <a:rPr lang="sk-SK" sz="3200" b="1" dirty="0" smtClean="0"/>
              <a:t> do pľúc,</a:t>
            </a:r>
          </a:p>
          <a:p>
            <a:pPr marL="45720" indent="0" algn="ctr">
              <a:buNone/>
            </a:pPr>
            <a:r>
              <a:rPr lang="sk-SK" sz="2400" b="1" dirty="0" smtClean="0"/>
              <a:t>(kde sa okysličí)</a:t>
            </a:r>
          </a:p>
          <a:p>
            <a:pPr marL="45720" indent="0" algn="ctr">
              <a:buNone/>
            </a:pPr>
            <a:r>
              <a:rPr lang="sk-SK" sz="2400" b="1" dirty="0" smtClean="0"/>
              <a:t> </a:t>
            </a:r>
          </a:p>
          <a:p>
            <a:pPr marL="45720" indent="0" algn="ctr">
              <a:buNone/>
            </a:pPr>
            <a:r>
              <a:rPr lang="sk-SK" sz="2400" b="1" dirty="0" smtClean="0"/>
              <a:t> </a:t>
            </a:r>
            <a:r>
              <a:rPr lang="sk-SK" sz="3200" b="1" dirty="0" smtClean="0"/>
              <a:t>pľúcnymi žilami </a:t>
            </a:r>
          </a:p>
          <a:p>
            <a:pPr marL="45720" indent="0" algn="ctr">
              <a:buNone/>
            </a:pPr>
            <a:r>
              <a:rPr lang="sk-SK" sz="3200" b="1" dirty="0" smtClean="0"/>
              <a:t>ide do ľavej predsiene srdca</a:t>
            </a:r>
            <a:endParaRPr lang="sk-SK" sz="3200" b="1" dirty="0"/>
          </a:p>
        </p:txBody>
      </p:sp>
      <p:sp>
        <p:nvSpPr>
          <p:cNvPr id="7" name="Šípka doprava 6"/>
          <p:cNvSpPr/>
          <p:nvPr/>
        </p:nvSpPr>
        <p:spPr>
          <a:xfrm rot="5400000">
            <a:off x="2560125" y="2218390"/>
            <a:ext cx="576064" cy="2866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5400000">
            <a:off x="2565958" y="3240157"/>
            <a:ext cx="576064" cy="28661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5400000">
            <a:off x="2544128" y="4711242"/>
            <a:ext cx="576064" cy="286615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4624" y="2913208"/>
            <a:ext cx="3386061" cy="388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ál 9"/>
          <p:cNvSpPr/>
          <p:nvPr/>
        </p:nvSpPr>
        <p:spPr>
          <a:xfrm>
            <a:off x="5508104" y="3789040"/>
            <a:ext cx="3816423" cy="1800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3305" y="0"/>
            <a:ext cx="2648698" cy="278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598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198" y="3899206"/>
            <a:ext cx="1763874" cy="300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07504" y="260648"/>
            <a:ext cx="5472608" cy="640871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sk-SK" sz="3200" b="1" dirty="0" smtClean="0">
                <a:solidFill>
                  <a:srgbClr val="7030A0"/>
                </a:solidFill>
              </a:rPr>
              <a:t>VEĽKÝ TELOVÝ KRVNÝ OBEH</a:t>
            </a:r>
          </a:p>
          <a:p>
            <a:pPr marL="45720" indent="0">
              <a:buNone/>
            </a:pPr>
            <a:r>
              <a:rPr lang="sk-SK" sz="3200" b="1" dirty="0"/>
              <a:t> </a:t>
            </a:r>
            <a:r>
              <a:rPr lang="sk-SK" sz="3200" b="1" dirty="0" smtClean="0"/>
              <a:t>         krv prechádza z:</a:t>
            </a:r>
          </a:p>
          <a:p>
            <a:pPr marL="45720" indent="0" algn="ctr">
              <a:buNone/>
            </a:pPr>
            <a:r>
              <a:rPr lang="sk-SK" sz="3200" b="1" dirty="0"/>
              <a:t>ľ</a:t>
            </a:r>
            <a:r>
              <a:rPr lang="sk-SK" sz="3200" b="1" dirty="0" smtClean="0"/>
              <a:t>avej komory </a:t>
            </a:r>
          </a:p>
          <a:p>
            <a:pPr marL="45720" indent="0" algn="ctr">
              <a:buNone/>
            </a:pPr>
            <a:endParaRPr lang="sk-SK" sz="3200" b="1" dirty="0" smtClean="0"/>
          </a:p>
          <a:p>
            <a:pPr marL="45720" indent="0" algn="ctr">
              <a:buNone/>
            </a:pPr>
            <a:r>
              <a:rPr lang="sk-SK" sz="3200" b="1" dirty="0"/>
              <a:t>d</a:t>
            </a:r>
            <a:r>
              <a:rPr lang="sk-SK" sz="3200" b="1" dirty="0" smtClean="0"/>
              <a:t>o aorty (srdcovnice) </a:t>
            </a:r>
          </a:p>
          <a:p>
            <a:pPr marL="45720" indent="0" algn="ctr">
              <a:buNone/>
            </a:pPr>
            <a:r>
              <a:rPr lang="sk-SK" sz="3200" b="1" dirty="0" smtClean="0"/>
              <a:t>– najväčšej tepny tela</a:t>
            </a:r>
          </a:p>
          <a:p>
            <a:pPr marL="45720" indent="0" algn="ctr">
              <a:buNone/>
            </a:pPr>
            <a:endParaRPr lang="sk-SK" sz="3200" b="1" dirty="0"/>
          </a:p>
          <a:p>
            <a:pPr marL="45720" indent="0" algn="ctr">
              <a:buNone/>
            </a:pPr>
            <a:r>
              <a:rPr lang="sk-SK" sz="3200" b="1" dirty="0"/>
              <a:t>d</a:t>
            </a:r>
            <a:r>
              <a:rPr lang="sk-SK" sz="3200" b="1" dirty="0" smtClean="0"/>
              <a:t>o menších tepien po celom tele (v hlave, trupe, končatinách) </a:t>
            </a:r>
            <a:endParaRPr lang="sk-SK" sz="3200" b="1" dirty="0"/>
          </a:p>
          <a:p>
            <a:pPr marL="45720" indent="0" algn="ctr">
              <a:buNone/>
            </a:pPr>
            <a:endParaRPr lang="sk-SK" sz="3200" b="1" dirty="0" smtClean="0"/>
          </a:p>
          <a:p>
            <a:pPr marL="45720" indent="0" algn="ctr">
              <a:buNone/>
            </a:pPr>
            <a:r>
              <a:rPr lang="sk-SK" sz="3200" b="1" dirty="0" smtClean="0"/>
              <a:t>žilami späť do srdca</a:t>
            </a:r>
          </a:p>
          <a:p>
            <a:pPr marL="45720" indent="0">
              <a:buNone/>
            </a:pPr>
            <a:endParaRPr lang="sk-SK" sz="3200" b="1" dirty="0"/>
          </a:p>
          <a:p>
            <a:pPr marL="45720" indent="0">
              <a:buNone/>
            </a:pPr>
            <a:endParaRPr lang="sk-SK" sz="3200" b="1" dirty="0"/>
          </a:p>
        </p:txBody>
      </p:sp>
      <p:sp>
        <p:nvSpPr>
          <p:cNvPr id="4" name="Šípka doprava 3"/>
          <p:cNvSpPr/>
          <p:nvPr/>
        </p:nvSpPr>
        <p:spPr>
          <a:xfrm rot="5400000">
            <a:off x="2502261" y="2023652"/>
            <a:ext cx="576064" cy="286615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 rot="5400000">
            <a:off x="2510664" y="3619481"/>
            <a:ext cx="576064" cy="286615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0625" y="43557"/>
            <a:ext cx="3428564" cy="393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ál 6"/>
          <p:cNvSpPr/>
          <p:nvPr/>
        </p:nvSpPr>
        <p:spPr>
          <a:xfrm rot="5400000">
            <a:off x="5467284" y="1221165"/>
            <a:ext cx="4058668" cy="165677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5400000">
            <a:off x="2493246" y="5486879"/>
            <a:ext cx="576064" cy="286615"/>
          </a:xfrm>
          <a:prstGeom prst="rightArrow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224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84684" y="188640"/>
            <a:ext cx="8856984" cy="468052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TEP = PULZ</a:t>
            </a:r>
          </a:p>
          <a:p>
            <a:r>
              <a:rPr lang="sk-SK" sz="3200" b="1" dirty="0" smtClean="0"/>
              <a:t>Je vonkajším prejavom činnosti srdca.</a:t>
            </a:r>
          </a:p>
          <a:p>
            <a:r>
              <a:rPr lang="sk-SK" sz="3200" b="1" dirty="0" smtClean="0"/>
              <a:t>Je to vlnenie stien ciev, ktoré vzniká ich napnutím po vytlačení krvi zo srdca.</a:t>
            </a:r>
          </a:p>
          <a:p>
            <a:r>
              <a:rPr lang="sk-SK" sz="3200" b="1" dirty="0" smtClean="0"/>
              <a:t>Tep sa meria na ľavej krčnej tepne alebo  na zápästí pri ľavom palci.</a:t>
            </a:r>
          </a:p>
          <a:p>
            <a:pPr marL="45720" indent="0">
              <a:buNone/>
            </a:pPr>
            <a:r>
              <a:rPr lang="sk-SK" sz="2000" b="1" dirty="0" smtClean="0">
                <a:hlinkClick r:id="rId2"/>
              </a:rPr>
              <a:t>http</a:t>
            </a:r>
            <a:r>
              <a:rPr lang="sk-SK" sz="2000" b="1" dirty="0">
                <a:hlinkClick r:id="rId2"/>
              </a:rPr>
              <a:t>://</a:t>
            </a:r>
            <a:r>
              <a:rPr lang="sk-SK" sz="2000" b="1" dirty="0" smtClean="0">
                <a:hlinkClick r:id="rId2"/>
              </a:rPr>
              <a:t>www.youtube.com/watch?v=H04d3rJCLCE</a:t>
            </a:r>
            <a:endParaRPr lang="sk-SK" sz="2000" b="1" dirty="0" smtClean="0"/>
          </a:p>
          <a:p>
            <a:endParaRPr lang="sk-SK" sz="3200" b="1" dirty="0" smtClean="0"/>
          </a:p>
          <a:p>
            <a:endParaRPr lang="sk-SK" sz="3200" b="1" dirty="0"/>
          </a:p>
          <a:p>
            <a:endParaRPr lang="sk-SK" sz="32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218532"/>
            <a:ext cx="3600895" cy="259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935" y="4259917"/>
            <a:ext cx="3856998" cy="25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96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283</TotalTime>
  <Words>538</Words>
  <Application>Microsoft Office PowerPoint</Application>
  <PresentationFormat>Prezentácia na obrazovke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Aerodynamika</vt:lpstr>
      <vt:lpstr>SRDCE</vt:lpstr>
      <vt:lpstr>Snímka 2</vt:lpstr>
      <vt:lpstr>Snímka 3</vt:lpstr>
      <vt:lpstr>Stavba srdca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Pomenuj časti srdca</vt:lpstr>
      <vt:lpstr>Zakresli do obrázka smer pohybu krvi v srdci</vt:lpstr>
      <vt:lpstr>Oprav chyby v texte: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SRDCE</dc:title>
  <dc:creator>Tajka</dc:creator>
  <cp:lastModifiedBy>hp</cp:lastModifiedBy>
  <cp:revision>27</cp:revision>
  <dcterms:created xsi:type="dcterms:W3CDTF">2014-03-12T15:43:48Z</dcterms:created>
  <dcterms:modified xsi:type="dcterms:W3CDTF">2018-01-29T16:56:20Z</dcterms:modified>
</cp:coreProperties>
</file>