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5" r:id="rId4"/>
    <p:sldId id="276" r:id="rId5"/>
    <p:sldId id="266" r:id="rId6"/>
    <p:sldId id="259" r:id="rId7"/>
    <p:sldId id="267" r:id="rId8"/>
    <p:sldId id="260" r:id="rId9"/>
    <p:sldId id="261" r:id="rId10"/>
    <p:sldId id="262" r:id="rId11"/>
    <p:sldId id="268" r:id="rId12"/>
    <p:sldId id="263" r:id="rId13"/>
    <p:sldId id="269" r:id="rId14"/>
    <p:sldId id="273" r:id="rId15"/>
    <p:sldId id="274" r:id="rId16"/>
    <p:sldId id="264" r:id="rId17"/>
    <p:sldId id="272" r:id="rId18"/>
    <p:sldId id="271" r:id="rId19"/>
    <p:sldId id="277" r:id="rId20"/>
    <p:sldId id="278" r:id="rId21"/>
    <p:sldId id="279" r:id="rId22"/>
    <p:sldId id="25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94660"/>
  </p:normalViewPr>
  <p:slideViewPr>
    <p:cSldViewPr>
      <p:cViewPr varScale="1">
        <p:scale>
          <a:sx n="52" d="100"/>
          <a:sy n="52" d="100"/>
        </p:scale>
        <p:origin x="78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A2DD-85DD-421C-8A3C-A9373EEC900B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8E05-16F2-4F20-9145-9BA45C2FBF3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670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E31DA1-7DE1-4C39-A0C4-85A56264FC61}" type="datetimeFigureOut">
              <a:rPr lang="sk-SK" smtClean="0"/>
              <a:pPr/>
              <a:t>19.03.2019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3&amp;clanok=9700" TargetMode="External"/><Relationship Id="rId2" Type="http://schemas.openxmlformats.org/officeDocument/2006/relationships/hyperlink" Target="http://www.stockphotos.sk/image.php?img_id=8989704&amp;img_type=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095328" y="2564904"/>
            <a:ext cx="60486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ALKÉNY – C</a:t>
            </a:r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HEMICKÉ VLASTNOSTI, VÝZNAM</a:t>
            </a:r>
            <a:endParaRPr lang="sk-SK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436096" y="5589240"/>
            <a:ext cx="342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RNDr. Lenka </a:t>
            </a:r>
            <a:r>
              <a:rPr lang="sk-SK" b="1" dirty="0" err="1" smtClean="0"/>
              <a:t>Škarbeková</a:t>
            </a:r>
            <a:endParaRPr lang="sk-SK" b="1" dirty="0" smtClean="0"/>
          </a:p>
          <a:p>
            <a:r>
              <a:rPr lang="sk-SK" b="1" dirty="0" smtClean="0"/>
              <a:t>GEL-ŠKA-CHE-IIA-18</a:t>
            </a:r>
          </a:p>
          <a:p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187624" y="1412776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4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2606">
            <a:off x="-190169" y="3702333"/>
            <a:ext cx="4680520" cy="3136431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edunauka.pl/choalkeny/alkeny.GIF"/>
          <p:cNvPicPr>
            <a:picLocks noChangeAspect="1" noChangeArrowheads="1"/>
          </p:cNvPicPr>
          <p:nvPr/>
        </p:nvPicPr>
        <p:blipFill>
          <a:blip r:embed="rId2" cstate="print"/>
          <a:srcRect l="43755" r="336" b="59501"/>
          <a:stretch>
            <a:fillRect/>
          </a:stretch>
        </p:blipFill>
        <p:spPr bwMode="auto">
          <a:xfrm>
            <a:off x="1763688" y="2852936"/>
            <a:ext cx="2760305" cy="720080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3" cstate="print"/>
          <a:srcRect l="87852" t="82173"/>
          <a:stretch>
            <a:fillRect/>
          </a:stretch>
        </p:blipFill>
        <p:spPr bwMode="auto">
          <a:xfrm>
            <a:off x="1619672" y="3140968"/>
            <a:ext cx="288032" cy="328893"/>
          </a:xfrm>
          <a:prstGeom prst="rect">
            <a:avLst/>
          </a:prstGeom>
          <a:noFill/>
        </p:spPr>
      </p:pic>
      <p:pic>
        <p:nvPicPr>
          <p:cNvPr id="19462" name="Picture 6" descr="http://upload.wikimedia.org/wikipedia/commons/a/a6/Polypropyl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564904"/>
            <a:ext cx="2520280" cy="1169965"/>
          </a:xfrm>
          <a:prstGeom prst="rect">
            <a:avLst/>
          </a:prstGeom>
          <a:noFill/>
        </p:spPr>
      </p:pic>
      <p:pic>
        <p:nvPicPr>
          <p:cNvPr id="8" name="Picture 6" descr="http://www.oskole.sk/userfiles/image/ch%C3%A9mia/alkoholyMO/alkoholy5.gif"/>
          <p:cNvPicPr>
            <a:picLocks noChangeAspect="1" noChangeArrowheads="1"/>
          </p:cNvPicPr>
          <p:nvPr/>
        </p:nvPicPr>
        <p:blipFill>
          <a:blip r:embed="rId5" cstate="print"/>
          <a:srcRect l="39599" t="24786" r="38801" b="42165"/>
          <a:stretch>
            <a:fillRect/>
          </a:stretch>
        </p:blipFill>
        <p:spPr bwMode="auto">
          <a:xfrm>
            <a:off x="4716016" y="2924944"/>
            <a:ext cx="648072" cy="43204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331640" y="3933056"/>
            <a:ext cx="15121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PROPYLÉN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724626" y="4575714"/>
            <a:ext cx="216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POLYPROPYLÉN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179512" y="33265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MARKOVNIKOVO PRAVIDLO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51520" y="13407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platí pri </a:t>
            </a:r>
            <a:r>
              <a:rPr lang="sk-SK" sz="2400" dirty="0" err="1" smtClean="0">
                <a:solidFill>
                  <a:schemeClr val="accent4">
                    <a:lumMod val="75000"/>
                  </a:schemeClr>
                </a:solidFill>
              </a:rPr>
              <a:t>elektrofilných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adíciách nesymetrických </a:t>
            </a:r>
            <a:r>
              <a:rPr lang="sk-SK" sz="2400" dirty="0" err="1" smtClean="0">
                <a:solidFill>
                  <a:schemeClr val="accent4">
                    <a:lumMod val="75000"/>
                  </a:schemeClr>
                </a:solidFill>
              </a:rPr>
              <a:t>alkénov</a:t>
            </a: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kladnejšia časť (H+)  sa </a:t>
            </a:r>
            <a:r>
              <a:rPr lang="sk-SK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aduje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na uhlík s väčším počtom vodíkov, zápornejšia časť (X-)  sa </a:t>
            </a:r>
            <a:r>
              <a:rPr lang="sk-SK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aduje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na uhlík s menším počtom vodíkov.</a:t>
            </a:r>
            <a:endParaRPr lang="sk-SK" sz="2400" dirty="0">
              <a:solidFill>
                <a:schemeClr val="tx2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20072" y="3212976"/>
            <a:ext cx="374441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Vodík (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elektrofil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) sa prednostne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aduje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na ten atóm uhlíka s dvojitou väzbou, na ktorom je viazaných </a:t>
            </a:r>
            <a:r>
              <a:rPr lang="sk-SK" b="1" u="sng" dirty="0" smtClean="0">
                <a:solidFill>
                  <a:srgbClr val="FF0000"/>
                </a:solidFill>
              </a:rPr>
              <a:t>viac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atómov vodíka. 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464" name="Picture 8" descr="http://www.oskole.sk/userfiles/image/Zofia/Movember/Chemick%C3%A9%20reakcie%20organick%C3%BDch%20zl%C3%BA%C4%8Den%C3%ADn%20II_html_m2ff71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89040"/>
            <a:ext cx="4728141" cy="2016224"/>
          </a:xfrm>
          <a:prstGeom prst="rect">
            <a:avLst/>
          </a:prstGeom>
          <a:noFill/>
        </p:spPr>
      </p:pic>
      <p:sp>
        <p:nvSpPr>
          <p:cNvPr id="15" name="Ovál 14"/>
          <p:cNvSpPr/>
          <p:nvPr/>
        </p:nvSpPr>
        <p:spPr>
          <a:xfrm>
            <a:off x="2195736" y="4149080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2843808" y="458112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2411760" y="4149080"/>
            <a:ext cx="28803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3419872" y="4581128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4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61766">
            <a:off x="5676709" y="4739058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7544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Zopakujme si ... </a:t>
            </a:r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5536" y="980728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KONFORMAČNÁ IZOMÉRIA </a:t>
            </a:r>
          </a:p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– vznikajú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konforméry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– predstavujú rôzne priestorové usporiadania tej istej molekuly, ktoré vznikajú rotáciou jej atómových skupín okolo jednoduchej väzby</a:t>
            </a:r>
          </a:p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- napríklad u ETÁNU rozlišujeme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zaclonenú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zošikmenú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konformáciu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Obrázok 5" descr="alkany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429000"/>
            <a:ext cx="5220072" cy="292980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156176" y="5445224"/>
            <a:ext cx="277180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atómy vodíka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metylových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skupín sa pri pohľade v smere väzby C-C vzájomne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zakrývajú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23528" y="2996952"/>
            <a:ext cx="28438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atómy vodíka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metylových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skupín sa pri pohľade v smere väzby C-C vzájomne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nezakrývajú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2379">
            <a:off x="6181166" y="208480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27943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Úloha: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Ktorá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konformácia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je energeticky výhodnejšia? Zdôvodnite.</a:t>
            </a:r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323185" y="3212976"/>
            <a:ext cx="2185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????</a:t>
            </a:r>
            <a:endParaRPr lang="sk-SK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Priestorová = geometrická = </a:t>
            </a:r>
            <a:r>
              <a:rPr lang="sk-SK" dirty="0" err="1" smtClean="0">
                <a:solidFill>
                  <a:srgbClr val="FFC000"/>
                </a:solidFill>
              </a:rPr>
              <a:t>stereoizoméria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alkénov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148840"/>
            <a:ext cx="8229600" cy="4709160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2-tá väzba však bráni voľnej rotácii, čo umožňuje vznik </a:t>
            </a:r>
            <a:r>
              <a:rPr lang="sk-SK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stereoizomérov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cis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sk-SK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trans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sk-SK" dirty="0" smtClean="0">
              <a:solidFill>
                <a:schemeClr val="tx2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 uhlíkovom reťazci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alkénov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kde sú jednoduché väzby medzi atómami uhlíka, sa uskutočňuje 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štruktúrna izoméria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sk-SK" b="1" dirty="0" smtClean="0">
              <a:solidFill>
                <a:schemeClr val="tx2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solidFill>
                <a:schemeClr val="tx2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  <a:p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228600"/>
            <a:ext cx="776847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sz="2600" b="1" dirty="0" smtClean="0">
              <a:latin typeface="Monotype Corsiva" pitchFamily="66" charset="0"/>
            </a:endParaRPr>
          </a:p>
          <a:p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Príklad geometrickej izomérie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r>
              <a:rPr lang="sk-SK" sz="2800" b="1" dirty="0" smtClean="0"/>
              <a:t>        </a:t>
            </a:r>
            <a:r>
              <a:rPr lang="sk-SK" sz="2800" b="1" dirty="0" err="1" smtClean="0">
                <a:latin typeface="Monotype Corsiva" pitchFamily="66" charset="0"/>
              </a:rPr>
              <a:t>cis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b="1" dirty="0" smtClean="0">
                <a:latin typeface="Monotype Corsiva" pitchFamily="66" charset="0"/>
              </a:rPr>
              <a:t>                                     </a:t>
            </a:r>
            <a:r>
              <a:rPr lang="sk-SK" sz="2800" b="1" dirty="0" err="1" smtClean="0">
                <a:latin typeface="Monotype Corsiva" pitchFamily="66" charset="0"/>
              </a:rPr>
              <a:t>trans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dirty="0" smtClean="0">
                <a:latin typeface="Monotype Corsiva" pitchFamily="66" charset="0"/>
              </a:rPr>
              <a:t> 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" name="Obrázok 2" descr="alkeny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461334" cy="1962150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115616" y="5157192"/>
            <a:ext cx="6804248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</a:rPr>
              <a:t>Rozdiel vlastností: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Cis-but-2-én: teplota topenia = -139°C, teplota varu = 4°C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Trans-but-2-én: teplota topenia = -106°C, teplota varu = 1°C</a:t>
            </a:r>
            <a:r>
              <a:rPr lang="sk-SK" dirty="0" smtClean="0">
                <a:solidFill>
                  <a:srgbClr val="002060"/>
                </a:solidFill>
              </a:rPr>
              <a:t> </a:t>
            </a: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83568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ETYLÉN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11560" y="3356992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najjednoduchší nenasýtený uhľovodík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ľahký bezfarebný plyn, </a:t>
            </a:r>
          </a:p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získava sa z ropy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rozpúšťadiel a etanolu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má sladkú chuť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rastlinný hormón - spôsobuje odpadávanie kvetov a listov, urýchľuje dozrievanie ovocia</a:t>
            </a:r>
            <a:endParaRPr lang="sk-SK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506" name="AutoShape 2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0" name="Picture 6" descr="http://upload.wikimedia.org/wikipedia/commons/thumb/e/e9/Ethene_structural.svg/180px-Ethene_structura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76672"/>
            <a:ext cx="1714500" cy="1609726"/>
          </a:xfrm>
          <a:prstGeom prst="rect">
            <a:avLst/>
          </a:prstGeom>
          <a:noFill/>
        </p:spPr>
      </p:pic>
      <p:pic>
        <p:nvPicPr>
          <p:cNvPr id="21512" name="Picture 8" descr="http://upload.wikimedia.org/wikipedia/commons/thumb/a/a1/Ethylene-3D-balls.png/220px-Ethylene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556792"/>
            <a:ext cx="2095500" cy="1733551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419872" y="2492896"/>
            <a:ext cx="20882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ETYLÉN = ETÉN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514" name="Picture 10" descr="http://upload.wikimedia.org/wikipedia/commons/thumb/c/c3/Ethylene-3D-vdW.png/180px-Ethylen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340768"/>
            <a:ext cx="1714500" cy="133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27943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Úloha: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Existuje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metén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? Aký má chemický vzorec? </a:t>
            </a:r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323185" y="3212976"/>
            <a:ext cx="2185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????</a:t>
            </a:r>
            <a:endParaRPr lang="sk-SK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 descr="S úsmevom loptu dosta&amp;tcaron; skvelý nápa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996952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467544" y="54868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PROPYLÉN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11560" y="13407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polypropylénu  (_____), acetylénu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dezinfekčných prostriedkov</a:t>
            </a:r>
            <a:endParaRPr lang="sk-SK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203848" y="5517232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PROPYLÉN = PROPÉN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518" name="Picture 14" descr="http://upload.wikimedia.org/wikipedia/commons/d/d1/Propyle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2520280" cy="2520280"/>
          </a:xfrm>
          <a:prstGeom prst="rect">
            <a:avLst/>
          </a:prstGeom>
          <a:noFill/>
        </p:spPr>
      </p:pic>
      <p:pic>
        <p:nvPicPr>
          <p:cNvPr id="21520" name="Picture 16" descr="http://upload.wikimedia.org/wikipedia/commons/b/bf/Propylene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36912"/>
            <a:ext cx="2991224" cy="2504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5300" dirty="0" err="1" smtClean="0">
                <a:solidFill>
                  <a:srgbClr val="0070C0"/>
                </a:solidFill>
              </a:rPr>
              <a:t>Alkadiény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nenasýtené uhľovodíky, ktoré </a:t>
            </a:r>
            <a:r>
              <a:rPr lang="sk-SK" b="1" dirty="0" smtClean="0"/>
              <a:t>obsahujú </a:t>
            </a:r>
            <a:r>
              <a:rPr lang="sk-SK" b="1" dirty="0" smtClean="0">
                <a:solidFill>
                  <a:srgbClr val="C00000"/>
                </a:solidFill>
              </a:rPr>
              <a:t>dve dvojité väzby </a:t>
            </a:r>
            <a:r>
              <a:rPr lang="sk-SK" b="1" dirty="0" smtClean="0"/>
              <a:t>C=C.</a:t>
            </a:r>
            <a:endParaRPr lang="sk-SK" dirty="0" smtClean="0"/>
          </a:p>
          <a:p>
            <a:r>
              <a:rPr lang="sk-SK" dirty="0" smtClean="0"/>
              <a:t> názov </a:t>
            </a:r>
            <a:r>
              <a:rPr lang="sk-SK" dirty="0" err="1" smtClean="0"/>
              <a:t>alkadiénu</a:t>
            </a:r>
            <a:r>
              <a:rPr lang="sk-SK" dirty="0" smtClean="0"/>
              <a:t> je odvodený od príslušného </a:t>
            </a:r>
            <a:r>
              <a:rPr lang="sk-SK" dirty="0" err="1" smtClean="0"/>
              <a:t>alkánu</a:t>
            </a:r>
            <a:r>
              <a:rPr lang="sk-SK" dirty="0" smtClean="0"/>
              <a:t> s rovnakým počtom uhlíkov s príponou - </a:t>
            </a:r>
            <a:r>
              <a:rPr lang="sk-SK" b="1" dirty="0" err="1" smtClean="0"/>
              <a:t>dién</a:t>
            </a:r>
            <a:r>
              <a:rPr lang="sk-SK" b="1" dirty="0" smtClean="0"/>
              <a:t>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339752" y="4653136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rgbClr val="FFC000"/>
                </a:solidFill>
              </a:rPr>
              <a:t>Homologický vzorec je C</a:t>
            </a:r>
            <a:r>
              <a:rPr lang="sk-SK" sz="2800" b="1" baseline="-25000" dirty="0" smtClean="0">
                <a:solidFill>
                  <a:srgbClr val="FFC000"/>
                </a:solidFill>
              </a:rPr>
              <a:t>n</a:t>
            </a:r>
            <a:r>
              <a:rPr lang="sk-SK" sz="2800" b="1" dirty="0" smtClean="0">
                <a:solidFill>
                  <a:srgbClr val="FFC000"/>
                </a:solidFill>
              </a:rPr>
              <a:t>H</a:t>
            </a:r>
            <a:r>
              <a:rPr lang="sk-SK" sz="2800" b="1" baseline="-25000" dirty="0" smtClean="0">
                <a:solidFill>
                  <a:srgbClr val="FFC000"/>
                </a:solidFill>
              </a:rPr>
              <a:t>2n – 2</a:t>
            </a:r>
            <a:endParaRPr lang="sk-SK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40466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VŠEOBECNÁ CHARAKTERISTKA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5536" y="112474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nenasýtené uhľovodíky, pretože obsahujú dvojitú väzbu </a:t>
            </a:r>
          </a:p>
          <a:p>
            <a:pPr>
              <a:buFontTx/>
              <a:buChar char="-"/>
            </a:pP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- dvojitá väzba je druh ________________ väzby, </a:t>
            </a:r>
          </a:p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dvojitá väzba je tvorená 1_____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 a 1 _______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väzbou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dvojitá väzba je kratšia, ale pevnejšia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nie je okolo nej možná rotácia 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3528" y="486916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- starší názov – OLEFÍNY (tvoriace olej)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://www.oskole.sk/userfiles/image/ch%C3%A9mia/uhlovodiky/uhlovodiky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8800"/>
            <a:ext cx="1656184" cy="1029521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52606">
            <a:off x="5475069" y="4102823"/>
            <a:ext cx="3623417" cy="2428063"/>
          </a:xfrm>
          <a:prstGeom prst="rect">
            <a:avLst/>
          </a:prstGeom>
          <a:noFill/>
        </p:spPr>
      </p:pic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70080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Podľa umiestnenia dvojitých väzieb: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sk-SK" b="1" dirty="0" err="1" smtClean="0">
                <a:solidFill>
                  <a:srgbClr val="7030A0"/>
                </a:solidFill>
              </a:rPr>
              <a:t>Konjugované</a:t>
            </a:r>
            <a:r>
              <a:rPr lang="sk-SK" dirty="0" smtClean="0">
                <a:solidFill>
                  <a:srgbClr val="7030A0"/>
                </a:solidFill>
              </a:rPr>
              <a:t> – sú najstabilnejšie, dvojité väzby sú od seba oddelené jednou jednoduchou</a:t>
            </a:r>
          </a:p>
          <a:p>
            <a:endParaRPr lang="sk-SK" dirty="0" smtClean="0">
              <a:solidFill>
                <a:srgbClr val="7030A0"/>
              </a:solidFill>
            </a:endParaRPr>
          </a:p>
          <a:p>
            <a:endParaRPr lang="sk-SK" dirty="0" smtClean="0">
              <a:solidFill>
                <a:srgbClr val="7030A0"/>
              </a:solidFill>
            </a:endParaRPr>
          </a:p>
          <a:p>
            <a:r>
              <a:rPr lang="sk-SK" b="1" dirty="0" smtClean="0">
                <a:solidFill>
                  <a:srgbClr val="FFFF00"/>
                </a:solidFill>
              </a:rPr>
              <a:t>Izolované</a:t>
            </a:r>
            <a:r>
              <a:rPr lang="sk-SK" dirty="0" smtClean="0">
                <a:solidFill>
                  <a:srgbClr val="FFFF00"/>
                </a:solidFill>
              </a:rPr>
              <a:t> –</a:t>
            </a:r>
            <a:r>
              <a:rPr lang="sk-SK" dirty="0" smtClean="0">
                <a:solidFill>
                  <a:srgbClr val="7030A0"/>
                </a:solidFill>
              </a:rPr>
              <a:t> dvojité väzby sú oddelené dvoma alebo viacerými jednoduchými väzbami:</a:t>
            </a:r>
          </a:p>
          <a:p>
            <a:pPr>
              <a:buNone/>
            </a:pPr>
            <a:endParaRPr lang="sk-SK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sk-SK" b="1" dirty="0" smtClean="0">
              <a:solidFill>
                <a:srgbClr val="7030A0"/>
              </a:solidFill>
            </a:endParaRPr>
          </a:p>
          <a:p>
            <a:r>
              <a:rPr lang="sk-SK" b="1" dirty="0" smtClean="0">
                <a:solidFill>
                  <a:srgbClr val="FF3399"/>
                </a:solidFill>
              </a:rPr>
              <a:t>Kumulované </a:t>
            </a:r>
            <a:r>
              <a:rPr lang="sk-SK" dirty="0" smtClean="0">
                <a:solidFill>
                  <a:srgbClr val="FF3399"/>
                </a:solidFill>
              </a:rPr>
              <a:t>– </a:t>
            </a:r>
            <a:r>
              <a:rPr lang="sk-SK" dirty="0" smtClean="0">
                <a:solidFill>
                  <a:srgbClr val="7030A0"/>
                </a:solidFill>
              </a:rPr>
              <a:t>dvojité väzby sú vedľa seba, nie sú oddelené žiadnou jednoduchou väzbou: 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                               </a:t>
            </a:r>
          </a:p>
          <a:p>
            <a:endParaRPr lang="sk-SK" dirty="0" smtClean="0">
              <a:solidFill>
                <a:srgbClr val="7030A0"/>
              </a:solidFill>
            </a:endParaRPr>
          </a:p>
          <a:p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555776" y="2564904"/>
            <a:ext cx="3533340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- C – C = C – C = C –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699792" y="4437112"/>
            <a:ext cx="3623108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- C  = C – C – C = C –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131840" y="6093296"/>
            <a:ext cx="2475358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- C  = C = C –</a:t>
            </a:r>
            <a:endParaRPr lang="sk-SK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Reakcie </a:t>
            </a:r>
            <a:r>
              <a:rPr lang="sk-SK" dirty="0" err="1" smtClean="0"/>
              <a:t>alkadiénov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polymerizácia</a:t>
            </a:r>
            <a:endParaRPr lang="sk-SK" dirty="0" smtClean="0"/>
          </a:p>
          <a:p>
            <a:r>
              <a:rPr lang="sk-SK" dirty="0" smtClean="0"/>
              <a:t>významná reakcia butadiénu, vznik syntetického kaučuku</a:t>
            </a:r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0" y="3356992"/>
            <a:ext cx="91440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rgbClr val="0070C0"/>
                </a:solidFill>
              </a:rPr>
              <a:t>n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</a:t>
            </a:r>
            <a:r>
              <a:rPr lang="sk-SK" sz="2800" dirty="0" smtClean="0">
                <a:solidFill>
                  <a:srgbClr val="0070C0"/>
                </a:solidFill>
              </a:rPr>
              <a:t> = CH – CH =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 </a:t>
            </a:r>
            <a:r>
              <a:rPr lang="sk-SK" sz="2800" dirty="0" smtClean="0">
                <a:solidFill>
                  <a:srgbClr val="0070C0"/>
                </a:solidFill>
              </a:rPr>
              <a:t>→ [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</a:t>
            </a:r>
            <a:r>
              <a:rPr lang="sk-SK" sz="2800" dirty="0" smtClean="0">
                <a:solidFill>
                  <a:srgbClr val="0070C0"/>
                </a:solidFill>
              </a:rPr>
              <a:t> – CH = CH –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</a:t>
            </a:r>
            <a:r>
              <a:rPr lang="sk-SK" sz="2800" dirty="0" smtClean="0">
                <a:solidFill>
                  <a:srgbClr val="0070C0"/>
                </a:solidFill>
              </a:rPr>
              <a:t> ] </a:t>
            </a:r>
            <a:r>
              <a:rPr lang="sk-SK" sz="2800" baseline="-25000" dirty="0" smtClean="0">
                <a:solidFill>
                  <a:srgbClr val="0070C0"/>
                </a:solidFill>
              </a:rPr>
              <a:t>n</a:t>
            </a:r>
            <a:endParaRPr lang="sk-SK" sz="2800" dirty="0" smtClean="0">
              <a:solidFill>
                <a:srgbClr val="0070C0"/>
              </a:solidFill>
            </a:endParaRPr>
          </a:p>
          <a:p>
            <a:pPr algn="ctr"/>
            <a:endParaRPr lang="sk-SK" sz="2800" b="1" dirty="0" smtClean="0">
              <a:solidFill>
                <a:srgbClr val="0070C0"/>
              </a:solidFill>
            </a:endParaRPr>
          </a:p>
          <a:p>
            <a:pPr algn="ctr"/>
            <a:r>
              <a:rPr lang="sk-SK" sz="2800" b="1" dirty="0" err="1" smtClean="0">
                <a:solidFill>
                  <a:srgbClr val="0070C0"/>
                </a:solidFill>
              </a:rPr>
              <a:t>but</a:t>
            </a:r>
            <a:r>
              <a:rPr lang="sk-SK" sz="2800" b="1" dirty="0" smtClean="0">
                <a:solidFill>
                  <a:srgbClr val="0070C0"/>
                </a:solidFill>
              </a:rPr>
              <a:t> – 1,3 – </a:t>
            </a:r>
            <a:r>
              <a:rPr lang="sk-SK" sz="2800" b="1" dirty="0" err="1" smtClean="0">
                <a:solidFill>
                  <a:srgbClr val="0070C0"/>
                </a:solidFill>
              </a:rPr>
              <a:t>dién</a:t>
            </a:r>
            <a:r>
              <a:rPr lang="sk-SK" sz="2800" b="1" dirty="0" smtClean="0">
                <a:solidFill>
                  <a:srgbClr val="0070C0"/>
                </a:solidFill>
              </a:rPr>
              <a:t> </a:t>
            </a:r>
            <a:endParaRPr lang="sk-SK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67544" y="33265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ZDROJE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39552" y="105273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Kmeťová J.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et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al.: Chémia pre 2. ročník gymnázia so štvorročným štúdiom a 6. ročník gymnázia s osemročným štúdiom. Bratislava: EXPOL PEDAGOGIKA, s.r.o., 2012, 90 – 93 s., 110 – 113 s.</a:t>
            </a:r>
          </a:p>
          <a:p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Smajlík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http://www.stockphotos.sk/image.php?img_id=8989704&amp;img_type=1</a:t>
            </a:r>
            <a:endParaRPr lang="sk-SK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Etén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http://www.oskole.sk/?id_cat=53&amp;clanok=9700</a:t>
            </a:r>
            <a:endParaRPr lang="sk-SK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1746" name="Picture 2" descr="Zdroj:&#10;http://www.fns.uniba.sk/fileadmin/user_upload/editors/chem/kor/organika/Org-4_Alkeny.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954" y="404663"/>
            <a:ext cx="4362062" cy="3384769"/>
          </a:xfrm>
          <a:prstGeom prst="rect">
            <a:avLst/>
          </a:prstGeom>
          <a:noFill/>
        </p:spPr>
      </p:pic>
      <p:pic>
        <p:nvPicPr>
          <p:cNvPr id="31748" name="Picture 4" descr="Zdroj:&#10;http://www.fns.uniba.sk/fileadmin/user_upload/editors/chem/kor/organika/Org-4_Alkeny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356992"/>
            <a:ext cx="4829175" cy="3190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115616" y="1268760"/>
            <a:ext cx="663354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Homologický vzorec </a:t>
            </a:r>
          </a:p>
          <a:p>
            <a:endParaRPr lang="sk-SK" sz="4800" dirty="0" smtClean="0">
              <a:solidFill>
                <a:srgbClr val="002060"/>
              </a:solidFill>
            </a:endParaRPr>
          </a:p>
          <a:p>
            <a:pPr marL="742950" indent="-742950">
              <a:buAutoNum type="alphaLcParenR"/>
            </a:pPr>
            <a:r>
              <a:rPr lang="sk-SK" sz="4800" dirty="0" err="1" smtClean="0">
                <a:solidFill>
                  <a:srgbClr val="0070C0"/>
                </a:solidFill>
              </a:rPr>
              <a:t>alkánov</a:t>
            </a:r>
            <a:r>
              <a:rPr lang="sk-SK" sz="4800" dirty="0" smtClean="0">
                <a:solidFill>
                  <a:srgbClr val="0070C0"/>
                </a:solidFill>
              </a:rPr>
              <a:t> je _________</a:t>
            </a:r>
          </a:p>
          <a:p>
            <a:pPr marL="742950" indent="-742950">
              <a:buAutoNum type="alphaLcParenR"/>
            </a:pPr>
            <a:r>
              <a:rPr lang="sk-SK" sz="4800" dirty="0" err="1" smtClean="0">
                <a:solidFill>
                  <a:srgbClr val="0070C0"/>
                </a:solidFill>
              </a:rPr>
              <a:t>alkénov</a:t>
            </a:r>
            <a:r>
              <a:rPr lang="sk-SK" sz="4800" dirty="0" smtClean="0">
                <a:solidFill>
                  <a:srgbClr val="0070C0"/>
                </a:solidFill>
              </a:rPr>
              <a:t> je _________</a:t>
            </a:r>
            <a:endParaRPr lang="sk-SK" sz="4800" dirty="0">
              <a:solidFill>
                <a:srgbClr val="0070C0"/>
              </a:solidFill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404664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b="1" dirty="0" smtClean="0">
                <a:solidFill>
                  <a:srgbClr val="0070C0"/>
                </a:solidFill>
              </a:rPr>
              <a:t>NAJKRATŠIA:</a:t>
            </a: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     _________________</a:t>
            </a:r>
          </a:p>
          <a:p>
            <a:r>
              <a:rPr lang="sk-SK" b="1" dirty="0" smtClean="0">
                <a:solidFill>
                  <a:srgbClr val="0070C0"/>
                </a:solidFill>
              </a:rPr>
              <a:t>NAJPEVNEJŠIA:</a:t>
            </a: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      ________________</a:t>
            </a:r>
            <a:r>
              <a:rPr lang="sk-SK" dirty="0" smtClean="0">
                <a:solidFill>
                  <a:srgbClr val="0070C0"/>
                </a:solidFill>
              </a:rPr>
              <a:t>_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" name="Obrázok 3" descr="800px-Ethylene-CRC-MW-dimensions-2D_r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04664"/>
            <a:ext cx="4968552" cy="3105345"/>
          </a:xfrm>
          <a:prstGeom prst="rect">
            <a:avLst/>
          </a:prstGeom>
        </p:spPr>
      </p:pic>
      <p:pic>
        <p:nvPicPr>
          <p:cNvPr id="5" name="Picture 2" descr="http://www.oskole.sk/userfiles/image/Zofia/J%C3%BAl%20-%202012/Ch%C3%A9mia/V%C3%A4zby%20v%20organick%C3%BDch%20zl%C3%BA%C4%8Denin%C3%A1ch,%202_%20ro%C4%8Dn%C3%ADk,%20S%C5%A0_html_d607f4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89040"/>
            <a:ext cx="4133681" cy="2708920"/>
          </a:xfrm>
          <a:prstGeom prst="rect">
            <a:avLst/>
          </a:prstGeom>
          <a:noFill/>
        </p:spPr>
      </p:pic>
      <p:pic>
        <p:nvPicPr>
          <p:cNvPr id="6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62068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23528" y="33265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FYZIKÁLNE A CHEMICKÉ VLASTNOSTI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67544" y="980728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väzby ϭ atómu uhlíka s dvojitou väzbou zvierajú uhol 120 ° a susedné atómy ležia v jednej rovine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dvojitá väzba je reakčným centrom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alkénov</a:t>
            </a:r>
            <a:endParaRPr lang="sk-SK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3789040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CHARAKTERISTICKÉ REAKCIE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1560" y="443711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b="1" dirty="0" err="1" smtClean="0">
                <a:solidFill>
                  <a:schemeClr val="accent4">
                    <a:lumMod val="75000"/>
                  </a:schemeClr>
                </a:solidFill>
              </a:rPr>
              <a:t>elektrofilné</a:t>
            </a:r>
            <a:r>
              <a:rPr lang="sk-SK" sz="2800" b="1" dirty="0" smtClean="0">
                <a:solidFill>
                  <a:schemeClr val="accent4">
                    <a:lumMod val="75000"/>
                  </a:schemeClr>
                </a:solidFill>
              </a:rPr>
              <a:t> alebo radikálové </a:t>
            </a:r>
            <a:r>
              <a:rPr lang="sk-SK" sz="2800" b="1" dirty="0" smtClean="0">
                <a:solidFill>
                  <a:schemeClr val="accent4">
                    <a:lumMod val="75000"/>
                  </a:schemeClr>
                </a:solidFill>
              </a:rPr>
              <a:t>adície -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dochádza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k </a:t>
            </a:r>
            <a:r>
              <a:rPr lang="sk-SK" sz="2800" b="1" dirty="0" smtClean="0">
                <a:solidFill>
                  <a:srgbClr val="FF0000"/>
                </a:solidFill>
              </a:rPr>
              <a:t>zániku </a:t>
            </a:r>
            <a:r>
              <a:rPr lang="sk-SK" sz="2800" b="1" dirty="0" smtClean="0">
                <a:solidFill>
                  <a:srgbClr val="FF0000"/>
                </a:solidFill>
                <a:latin typeface="Book Antiqua"/>
              </a:rPr>
              <a:t> väzby 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napríklad –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elektrofilná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adícia je reakcia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alkénu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s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halogénovodíkom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61766">
            <a:off x="6396788" y="1547966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hemia.krakow24h.com.pl/kompendium/kfoto/eten_hc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04449" cy="2811597"/>
          </a:xfrm>
          <a:prstGeom prst="rect">
            <a:avLst/>
          </a:prstGeom>
          <a:noFill/>
        </p:spPr>
      </p:pic>
      <p:sp>
        <p:nvSpPr>
          <p:cNvPr id="14" name="Ovál 13"/>
          <p:cNvSpPr/>
          <p:nvPr/>
        </p:nvSpPr>
        <p:spPr>
          <a:xfrm>
            <a:off x="3779912" y="1700808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7380312" y="2564904"/>
            <a:ext cx="50405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4139952" y="1628800"/>
            <a:ext cx="432048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588224" y="256490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5868144" y="3933056"/>
            <a:ext cx="302433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- v dôsledku polarity väzby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elektrofilnou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čaticou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katión H – viaže sa na elektróny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 väzby a má voľný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orbitál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23528" y="4005064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- podobne prebieha aj reakcia etylénu s vodou (s katalyzátorom H</a:t>
            </a:r>
            <a:r>
              <a:rPr lang="sk-SK" sz="2800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SO</a:t>
            </a:r>
            <a:r>
              <a:rPr lang="sk-SK" sz="2800" baseline="-250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) za vzniku alkoholu - etanolu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2195736" y="5805264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CH</a:t>
            </a:r>
            <a:r>
              <a:rPr lang="sk-SK" b="1" baseline="-25000" dirty="0" smtClean="0"/>
              <a:t>2</a:t>
            </a:r>
            <a:r>
              <a:rPr lang="sk-SK" b="1" dirty="0" smtClean="0"/>
              <a:t> = CH</a:t>
            </a:r>
            <a:r>
              <a:rPr lang="sk-SK" b="1" baseline="-25000" dirty="0" smtClean="0"/>
              <a:t>2</a:t>
            </a:r>
            <a:r>
              <a:rPr lang="sk-SK" b="1" dirty="0" smtClean="0"/>
              <a:t> + H</a:t>
            </a:r>
            <a:r>
              <a:rPr lang="sk-SK" b="1" baseline="-25000" dirty="0" smtClean="0"/>
              <a:t>2</a:t>
            </a:r>
            <a:r>
              <a:rPr lang="sk-SK" b="1" dirty="0" smtClean="0"/>
              <a:t>O→ CH</a:t>
            </a:r>
            <a:r>
              <a:rPr lang="sk-SK" b="1" baseline="-25000" dirty="0" smtClean="0"/>
              <a:t>3</a:t>
            </a:r>
            <a:r>
              <a:rPr lang="sk-SK" b="1" dirty="0" smtClean="0"/>
              <a:t>CH</a:t>
            </a:r>
            <a:r>
              <a:rPr lang="sk-SK" b="1" baseline="-25000" dirty="0" smtClean="0"/>
              <a:t>2</a:t>
            </a:r>
            <a:r>
              <a:rPr lang="sk-SK" b="1" dirty="0" smtClean="0"/>
              <a:t>OH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HYDROGENÁCIA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1520" y="90872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sk-SK" sz="2000" dirty="0" smtClean="0">
                <a:solidFill>
                  <a:schemeClr val="accent4">
                    <a:lumMod val="75000"/>
                  </a:schemeClr>
                </a:solidFill>
              </a:rPr>
              <a:t>je radikálová adičná reakcia  (reakcia s H pri teplote okolo 200°C za prítomnosti katalyzátora)</a:t>
            </a:r>
          </a:p>
          <a:p>
            <a:pPr algn="just">
              <a:buFontTx/>
              <a:buChar char="-"/>
            </a:pPr>
            <a:r>
              <a:rPr lang="sk-SK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4">
                    <a:lumMod val="75000"/>
                  </a:schemeClr>
                </a:solidFill>
              </a:rPr>
              <a:t>vznikajú nasýtené uhľovodíky</a:t>
            </a:r>
          </a:p>
          <a:p>
            <a:pPr algn="just">
              <a:buFontTx/>
              <a:buChar char="-"/>
            </a:pPr>
            <a:r>
              <a:rPr lang="sk-SK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4">
                    <a:lumMod val="75000"/>
                  </a:schemeClr>
                </a:solidFill>
              </a:rPr>
              <a:t>VÝZNAM – v potravinárstve pri stužovaní tukov </a:t>
            </a:r>
          </a:p>
          <a:p>
            <a:pPr algn="just">
              <a:buFontTx/>
              <a:buChar char="-"/>
            </a:pPr>
            <a:r>
              <a:rPr lang="sk-SK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4">
                    <a:lumMod val="75000"/>
                  </a:schemeClr>
                </a:solidFill>
              </a:rPr>
              <a:t>je to premena rastlinných olejov na tuky</a:t>
            </a:r>
          </a:p>
          <a:p>
            <a:pPr algn="just">
              <a:buFontTx/>
              <a:buChar char="-"/>
            </a:pPr>
            <a:r>
              <a:rPr lang="sk-SK" sz="2000" dirty="0" smtClean="0">
                <a:solidFill>
                  <a:schemeClr val="accent4">
                    <a:lumMod val="75000"/>
                  </a:schemeClr>
                </a:solidFill>
              </a:rPr>
              <a:t> rastlinné oleje obsahujú nenasýtené karboxylové kyseliny (esenciálne), ich nasýtením (rozrušenie dvojitých väzieb pomocou vodíka) vznikajú stužené tuky s jednoduchými väzbami   </a:t>
            </a:r>
          </a:p>
          <a:p>
            <a:pPr algn="just">
              <a:buFontTx/>
              <a:buChar char="-"/>
            </a:pPr>
            <a:r>
              <a:rPr lang="sk-SK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4">
                    <a:lumMod val="75000"/>
                  </a:schemeClr>
                </a:solidFill>
              </a:rPr>
              <a:t>VYUŽITIE - ako nátierky alebo do pečenia</a:t>
            </a:r>
            <a:endParaRPr lang="sk-SK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414" name="Picture 6" descr="http://abysportnebolel.sk/wp-content/uploads/2012/11/tuk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568" y="3948441"/>
            <a:ext cx="3888432" cy="2920460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61766">
            <a:off x="227741" y="4166173"/>
            <a:ext cx="3708380" cy="2484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67544" y="4046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POLYMERIZÁCIA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9552" y="908720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reakcia, pri ktorej z jednoduchých stavebných jednotiek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monomérov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vznikajú POLYMĚRY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vzniká makromolekula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radikálový alebo iónový mechanizmus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počet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monomérov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udáva polymerizačný stupeň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 má hodnotu od 10 po 10 na 6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7544" y="270892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- VYUŽITIE – výroba polymérov (plastických látok dennej potreby – fľaše, nádoby, obaly)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434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861048"/>
            <a:ext cx="2237161" cy="2202954"/>
          </a:xfrm>
          <a:prstGeom prst="rect">
            <a:avLst/>
          </a:prstGeom>
          <a:noFill/>
        </p:spPr>
      </p:pic>
      <p:pic>
        <p:nvPicPr>
          <p:cNvPr id="18436" name="Picture 4" descr="http://www.oskole.sk/images/alk%C3%A9n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861048"/>
            <a:ext cx="2676402" cy="2016224"/>
          </a:xfrm>
          <a:prstGeom prst="rect">
            <a:avLst/>
          </a:prstGeom>
          <a:noFill/>
        </p:spPr>
      </p:pic>
      <p:pic>
        <p:nvPicPr>
          <p:cNvPr id="10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2" cstate="print"/>
          <a:srcRect l="87852" t="82173"/>
          <a:stretch>
            <a:fillRect/>
          </a:stretch>
        </p:blipFill>
        <p:spPr bwMode="auto">
          <a:xfrm>
            <a:off x="971600" y="5229200"/>
            <a:ext cx="378371" cy="648072"/>
          </a:xfrm>
          <a:prstGeom prst="rect">
            <a:avLst/>
          </a:prstGeom>
          <a:noFill/>
        </p:spPr>
      </p:pic>
      <p:pic>
        <p:nvPicPr>
          <p:cNvPr id="18438" name="Picture 6" descr="http://www.oskole.sk/userfiles/image/ch%C3%A9mia/alkoholyMO/alkoholy5.gif"/>
          <p:cNvPicPr>
            <a:picLocks noChangeAspect="1" noChangeArrowheads="1"/>
          </p:cNvPicPr>
          <p:nvPr/>
        </p:nvPicPr>
        <p:blipFill>
          <a:blip r:embed="rId4" cstate="print"/>
          <a:srcRect l="39599" t="24786" r="38801" b="42165"/>
          <a:stretch>
            <a:fillRect/>
          </a:stretch>
        </p:blipFill>
        <p:spPr bwMode="auto">
          <a:xfrm>
            <a:off x="3995936" y="4653136"/>
            <a:ext cx="864096" cy="576064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195736" y="6021288"/>
            <a:ext cx="864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ETÉN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860032" y="6237312"/>
            <a:ext cx="23762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POLYETYLÉN (PE)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300192" y="620688"/>
            <a:ext cx="255577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Je to niekoľkokrát opakovaná adícia, pri ktorej </a:t>
            </a:r>
            <a:r>
              <a:rPr lang="sk-SK" b="1" u="sng" dirty="0" smtClean="0">
                <a:solidFill>
                  <a:srgbClr val="FF0000"/>
                </a:solidFill>
              </a:rPr>
              <a:t>zanikajú dvojité väzby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61766">
            <a:off x="6229943" y="2052022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11">
      <a:dk1>
        <a:srgbClr val="B2E389"/>
      </a:dk1>
      <a:lt1>
        <a:srgbClr val="FFFFFF"/>
      </a:lt1>
      <a:dk2>
        <a:srgbClr val="B2E389"/>
      </a:dk2>
      <a:lt2>
        <a:srgbClr val="000000"/>
      </a:lt2>
      <a:accent1>
        <a:srgbClr val="000000"/>
      </a:accent1>
      <a:accent2>
        <a:srgbClr val="FFFFFF"/>
      </a:accent2>
      <a:accent3>
        <a:srgbClr val="92D050"/>
      </a:accent3>
      <a:accent4>
        <a:srgbClr val="3F3F3F"/>
      </a:accent4>
      <a:accent5>
        <a:srgbClr val="3F6C19"/>
      </a:accent5>
      <a:accent6>
        <a:srgbClr val="FFFFFF"/>
      </a:accent6>
      <a:hlink>
        <a:srgbClr val="00B050"/>
      </a:hlink>
      <a:folHlink>
        <a:srgbClr val="FFFFFF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245</TotalTime>
  <Words>775</Words>
  <Application>Microsoft Office PowerPoint</Application>
  <PresentationFormat>Prezentácia na obrazovke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31" baseType="lpstr">
      <vt:lpstr>Arial</vt:lpstr>
      <vt:lpstr>Book Antiqua</vt:lpstr>
      <vt:lpstr>Calibri</vt:lpstr>
      <vt:lpstr>Lucida Sans</vt:lpstr>
      <vt:lpstr>Monotype Corsiva</vt:lpstr>
      <vt:lpstr>Wingdings</vt:lpstr>
      <vt:lpstr>Wingdings 2</vt:lpstr>
      <vt:lpstr>Wingdings 3</vt:lpstr>
      <vt:lpstr>Špička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Úloha: Ktorá konformácia je energeticky výhodnejšia? Zdôvodnite.</vt:lpstr>
      <vt:lpstr>Priestorová = geometrická = stereoizoméria alkénov</vt:lpstr>
      <vt:lpstr>Prezentácia programu PowerPoint</vt:lpstr>
      <vt:lpstr>Prezentácia programu PowerPoint</vt:lpstr>
      <vt:lpstr>Úloha: Existuje metén? Aký má chemický vzorec? </vt:lpstr>
      <vt:lpstr>Prezentácia programu PowerPoint</vt:lpstr>
      <vt:lpstr>Alkadiény </vt:lpstr>
      <vt:lpstr>Podľa umiestnenia dvojitých väzieb:</vt:lpstr>
      <vt:lpstr>Reakcie alkadiénov 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student</cp:lastModifiedBy>
  <cp:revision>34</cp:revision>
  <dcterms:created xsi:type="dcterms:W3CDTF">2014-12-29T14:06:05Z</dcterms:created>
  <dcterms:modified xsi:type="dcterms:W3CDTF">2019-03-19T10:06:48Z</dcterms:modified>
</cp:coreProperties>
</file>