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73" r:id="rId9"/>
    <p:sldId id="265" r:id="rId10"/>
    <p:sldId id="266" r:id="rId11"/>
    <p:sldId id="267" r:id="rId12"/>
    <p:sldId id="268" r:id="rId13"/>
    <p:sldId id="259" r:id="rId14"/>
    <p:sldId id="260" r:id="rId15"/>
    <p:sldId id="270" r:id="rId16"/>
    <p:sldId id="274" r:id="rId17"/>
    <p:sldId id="272" r:id="rId18"/>
    <p:sldId id="275" r:id="rId19"/>
    <p:sldId id="276" r:id="rId20"/>
    <p:sldId id="271" r:id="rId21"/>
    <p:sldId id="277" r:id="rId22"/>
    <p:sldId id="279" r:id="rId23"/>
    <p:sldId id="278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99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206" y="-11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B4D26-9C16-4D28-88D0-00BBD273CB6B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AE9D9-2690-42C2-95A4-10500E14DE4A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783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7.6.2016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FCB"/>
            </a:gs>
            <a:gs pos="13000">
              <a:srgbClr val="F8B049"/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895600"/>
            <a:ext cx="7772400" cy="1829761"/>
          </a:xfrm>
        </p:spPr>
        <p:txBody>
          <a:bodyPr/>
          <a:lstStyle/>
          <a:p>
            <a:r>
              <a:rPr lang="sk-SK" dirty="0" smtClean="0"/>
              <a:t>Deriváty karboxylových kyselín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90600" y="5410200"/>
            <a:ext cx="7772400" cy="1199704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RNDr. Lenka </a:t>
            </a:r>
            <a:r>
              <a:rPr lang="sk-SK" dirty="0" err="1" smtClean="0">
                <a:solidFill>
                  <a:schemeClr val="bg1"/>
                </a:solidFill>
              </a:rPr>
              <a:t>Škarbeková</a:t>
            </a:r>
            <a:endParaRPr lang="sk-SK" dirty="0" smtClean="0">
              <a:solidFill>
                <a:schemeClr val="bg1"/>
              </a:solidFill>
            </a:endParaRPr>
          </a:p>
          <a:p>
            <a:r>
              <a:rPr lang="sk-SK" dirty="0" smtClean="0">
                <a:solidFill>
                  <a:schemeClr val="bg1"/>
                </a:solidFill>
              </a:rPr>
              <a:t>GEL-ŠKA-CHE-VIIIO-37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d) </a:t>
            </a:r>
            <a:r>
              <a:rPr lang="sk-SK" dirty="0" err="1" smtClean="0"/>
              <a:t>amidy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"/>
            <a:ext cx="3023754" cy="234272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95600"/>
            <a:ext cx="253801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1371600" y="4800600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err="1" smtClean="0"/>
              <a:t>acetamid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e) </a:t>
            </a:r>
            <a:r>
              <a:rPr lang="sk-SK" dirty="0" err="1" smtClean="0"/>
              <a:t>anhydridy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570573" cy="3810761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743200"/>
            <a:ext cx="26066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1371600" y="4191000"/>
            <a:ext cx="233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err="1" smtClean="0"/>
              <a:t>Acetanhydrid</a:t>
            </a:r>
            <a:r>
              <a:rPr lang="sk-SK" dirty="0" smtClean="0"/>
              <a:t> = </a:t>
            </a:r>
          </a:p>
          <a:p>
            <a:pPr algn="ctr"/>
            <a:r>
              <a:rPr lang="sk-SK" dirty="0" err="1" smtClean="0"/>
              <a:t>anhydrid</a:t>
            </a:r>
            <a:r>
              <a:rPr lang="sk-SK" dirty="0" smtClean="0"/>
              <a:t> k. octovej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f) </a:t>
            </a:r>
            <a:r>
              <a:rPr lang="sk-SK" dirty="0" err="1" smtClean="0"/>
              <a:t>nitrily</a:t>
            </a:r>
            <a:r>
              <a:rPr lang="sk-SK" dirty="0" smtClean="0"/>
              <a:t> = kyanidy</a:t>
            </a:r>
            <a:endParaRPr lang="sk-SK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48000"/>
            <a:ext cx="480086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ástupný symbol pro obsah 2"/>
          <p:cNvSpPr txBox="1">
            <a:spLocks/>
          </p:cNvSpPr>
          <p:nvPr/>
        </p:nvSpPr>
        <p:spPr bwMode="auto">
          <a:xfrm>
            <a:off x="2057400" y="4114800"/>
            <a:ext cx="42672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800" b="1" dirty="0" err="1" smtClean="0"/>
              <a:t>propionitril</a:t>
            </a:r>
            <a:endParaRPr lang="cs-CZ" sz="2800" b="1" dirty="0"/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4400" dirty="0" smtClean="0"/>
              <a:t>SUBSTITUČNÉ DERIVÁTY KK</a:t>
            </a:r>
            <a:endParaRPr lang="sk-SK" sz="4400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 l="12551" t="37088" r="13814" b="5494"/>
          <a:stretch>
            <a:fillRect/>
          </a:stretch>
        </p:blipFill>
        <p:spPr bwMode="auto">
          <a:xfrm>
            <a:off x="685800" y="2057400"/>
            <a:ext cx="7805737" cy="3962400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just"/>
            <a:r>
              <a:rPr lang="cs-CZ" sz="2800" dirty="0" smtClean="0"/>
              <a:t>v </a:t>
            </a:r>
            <a:r>
              <a:rPr lang="cs-CZ" sz="2800" dirty="0" err="1" smtClean="0"/>
              <a:t>reťazci</a:t>
            </a:r>
            <a:r>
              <a:rPr lang="cs-CZ" sz="2800" dirty="0" smtClean="0"/>
              <a:t> </a:t>
            </a:r>
            <a:r>
              <a:rPr lang="cs-CZ" sz="2800" dirty="0" err="1" smtClean="0"/>
              <a:t>karboxylovej</a:t>
            </a:r>
            <a:r>
              <a:rPr lang="cs-CZ" sz="2800" dirty="0" smtClean="0"/>
              <a:t> kyseliny </a:t>
            </a:r>
            <a:r>
              <a:rPr lang="cs-CZ" sz="2800" dirty="0" err="1" smtClean="0"/>
              <a:t>sa</a:t>
            </a:r>
            <a:r>
              <a:rPr lang="cs-CZ" sz="2800" dirty="0" smtClean="0"/>
              <a:t> </a:t>
            </a:r>
            <a:r>
              <a:rPr lang="cs-CZ" sz="2800" dirty="0" err="1" smtClean="0"/>
              <a:t>nachádza</a:t>
            </a:r>
            <a:r>
              <a:rPr lang="cs-CZ" sz="2800" dirty="0" smtClean="0"/>
              <a:t> </a:t>
            </a:r>
            <a:r>
              <a:rPr lang="cs-CZ" sz="2800" dirty="0" smtClean="0">
                <a:solidFill>
                  <a:srgbClr val="FF0000"/>
                </a:solidFill>
              </a:rPr>
              <a:t>okrem –COOH </a:t>
            </a:r>
            <a:r>
              <a:rPr lang="cs-CZ" sz="2800" dirty="0" smtClean="0"/>
              <a:t>skupiny </a:t>
            </a:r>
            <a:r>
              <a:rPr lang="cs-CZ" sz="2800" dirty="0" err="1" smtClean="0"/>
              <a:t>ešte</a:t>
            </a:r>
            <a:r>
              <a:rPr lang="cs-CZ" sz="2800" dirty="0" smtClean="0"/>
              <a:t> </a:t>
            </a:r>
            <a:r>
              <a:rPr lang="cs-CZ" sz="2800" dirty="0" smtClean="0">
                <a:solidFill>
                  <a:srgbClr val="FF0000"/>
                </a:solidFill>
              </a:rPr>
              <a:t>aspoň jedna  </a:t>
            </a:r>
            <a:r>
              <a:rPr lang="cs-CZ" sz="2800" dirty="0" smtClean="0"/>
              <a:t>charakteristická skupina</a:t>
            </a:r>
          </a:p>
          <a:p>
            <a:pPr algn="just"/>
            <a:r>
              <a:rPr lang="cs-CZ" sz="2800" dirty="0" smtClean="0"/>
              <a:t>jej poloha </a:t>
            </a:r>
            <a:r>
              <a:rPr lang="cs-CZ" sz="2800" dirty="0" err="1" smtClean="0"/>
              <a:t>sa</a:t>
            </a:r>
            <a:r>
              <a:rPr lang="cs-CZ" sz="2800" dirty="0" smtClean="0"/>
              <a:t> označuje </a:t>
            </a:r>
            <a:r>
              <a:rPr lang="cs-CZ" sz="2800" dirty="0" err="1" smtClean="0"/>
              <a:t>číslom</a:t>
            </a:r>
            <a:r>
              <a:rPr lang="cs-CZ" sz="2800" dirty="0" smtClean="0"/>
              <a:t> </a:t>
            </a:r>
            <a:r>
              <a:rPr lang="cs-CZ" sz="2800" dirty="0" err="1" smtClean="0"/>
              <a:t>alebo</a:t>
            </a:r>
            <a:r>
              <a:rPr lang="cs-CZ" sz="2800" dirty="0" smtClean="0"/>
              <a:t> </a:t>
            </a:r>
            <a:r>
              <a:rPr lang="cs-CZ" sz="2800" dirty="0" err="1" smtClean="0"/>
              <a:t>gréckym</a:t>
            </a:r>
            <a:r>
              <a:rPr lang="cs-CZ" sz="2800" dirty="0" smtClean="0"/>
              <a:t> </a:t>
            </a:r>
            <a:r>
              <a:rPr lang="cs-CZ" sz="2800" dirty="0" err="1" smtClean="0"/>
              <a:t>písmenom</a:t>
            </a:r>
            <a:endParaRPr lang="cs-CZ" sz="2800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4119219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ástupný symbol pro obsah 2"/>
          <p:cNvSpPr txBox="1">
            <a:spLocks/>
          </p:cNvSpPr>
          <p:nvPr/>
        </p:nvSpPr>
        <p:spPr bwMode="auto">
          <a:xfrm>
            <a:off x="1676400" y="3429000"/>
            <a:ext cx="3581400" cy="6899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>
              <a:schemeClr val="accent1"/>
            </a:glo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cs-CZ" sz="2800" dirty="0" smtClean="0"/>
              <a:t> </a:t>
            </a:r>
            <a:r>
              <a:rPr lang="el-GR" sz="2800" dirty="0" smtClean="0"/>
              <a:t>γ</a:t>
            </a:r>
            <a:r>
              <a:rPr lang="cs-CZ" sz="2800" dirty="0" smtClean="0"/>
              <a:t>         </a:t>
            </a:r>
            <a:r>
              <a:rPr lang="el-GR" sz="2800" dirty="0" smtClean="0"/>
              <a:t>β </a:t>
            </a:r>
            <a:r>
              <a:rPr lang="cs-CZ" sz="2800" dirty="0" smtClean="0"/>
              <a:t>       </a:t>
            </a:r>
            <a:r>
              <a:rPr lang="el-GR" sz="2800" dirty="0" smtClean="0"/>
              <a:t>α</a:t>
            </a:r>
            <a:endParaRPr lang="cs-CZ" sz="2800" dirty="0" smtClean="0"/>
          </a:p>
        </p:txBody>
      </p:sp>
      <p:sp>
        <p:nvSpPr>
          <p:cNvPr id="6" name="Ovál 5"/>
          <p:cNvSpPr/>
          <p:nvPr/>
        </p:nvSpPr>
        <p:spPr>
          <a:xfrm>
            <a:off x="4343400" y="4267200"/>
            <a:ext cx="16764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364538" cy="633412"/>
          </a:xfrm>
        </p:spPr>
        <p:txBody>
          <a:bodyPr>
            <a:normAutofit/>
          </a:bodyPr>
          <a:lstStyle/>
          <a:p>
            <a:pPr algn="l"/>
            <a:r>
              <a:rPr lang="cs-CZ" sz="3200" b="1" dirty="0" smtClean="0"/>
              <a:t>a) </a:t>
            </a:r>
            <a:r>
              <a:rPr lang="cs-CZ" sz="3200" b="1" dirty="0" err="1" smtClean="0"/>
              <a:t>Halogénkyseliny</a:t>
            </a:r>
            <a:endParaRPr lang="cs-CZ" sz="3200" b="1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"/>
            <a:ext cx="3052113" cy="1267544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52600"/>
            <a:ext cx="2233613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905000"/>
            <a:ext cx="2077402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724400"/>
            <a:ext cx="263366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ástupný symbol pro obsah 2"/>
          <p:cNvSpPr txBox="1">
            <a:spLocks/>
          </p:cNvSpPr>
          <p:nvPr/>
        </p:nvSpPr>
        <p:spPr bwMode="auto">
          <a:xfrm>
            <a:off x="457200" y="3200400"/>
            <a:ext cx="385127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smtClean="0"/>
              <a:t>kyselina </a:t>
            </a:r>
            <a:r>
              <a:rPr lang="cs-CZ" sz="2200" dirty="0" err="1"/>
              <a:t>fluoroctová</a:t>
            </a:r>
            <a:r>
              <a:rPr lang="cs-CZ" sz="2200" dirty="0"/>
              <a:t> (</a:t>
            </a:r>
            <a:r>
              <a:rPr lang="cs-CZ" sz="2200" dirty="0" err="1" smtClean="0"/>
              <a:t>etánová</a:t>
            </a:r>
            <a:r>
              <a:rPr lang="cs-CZ" sz="2200" dirty="0"/>
              <a:t>)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200" dirty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 bwMode="auto">
          <a:xfrm>
            <a:off x="4572000" y="3276600"/>
            <a:ext cx="42195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</a:t>
            </a:r>
            <a:r>
              <a:rPr lang="cs-CZ" sz="2200" dirty="0" smtClean="0"/>
              <a:t>2,2-</a:t>
            </a:r>
            <a:r>
              <a:rPr lang="cs-CZ" sz="2200" dirty="0" err="1" smtClean="0"/>
              <a:t>dichlorpropiónová</a:t>
            </a:r>
            <a:r>
              <a:rPr lang="cs-CZ" sz="2200" dirty="0" smtClean="0"/>
              <a:t> </a:t>
            </a:r>
            <a:r>
              <a:rPr lang="cs-CZ" sz="2200" dirty="0"/>
              <a:t>(</a:t>
            </a:r>
            <a:r>
              <a:rPr lang="cs-CZ" sz="2200" dirty="0" err="1" smtClean="0"/>
              <a:t>propánová</a:t>
            </a:r>
            <a:r>
              <a:rPr lang="cs-CZ" sz="2200" dirty="0"/>
              <a:t>)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200" dirty="0"/>
          </a:p>
        </p:txBody>
      </p:sp>
      <p:sp>
        <p:nvSpPr>
          <p:cNvPr id="11" name="Zástupný symbol pro obsah 2"/>
          <p:cNvSpPr txBox="1">
            <a:spLocks/>
          </p:cNvSpPr>
          <p:nvPr/>
        </p:nvSpPr>
        <p:spPr bwMode="auto">
          <a:xfrm>
            <a:off x="2438400" y="5638800"/>
            <a:ext cx="3886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smtClean="0"/>
              <a:t>kyselina 2-chlórmaslová </a:t>
            </a:r>
            <a:r>
              <a:rPr lang="cs-CZ" sz="2200" dirty="0" smtClean="0"/>
              <a:t>(kyselina 2-chlórbutánová</a:t>
            </a:r>
            <a:r>
              <a:rPr lang="cs-CZ" sz="2200" dirty="0"/>
              <a:t>)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 txBox="1">
            <a:spLocks/>
          </p:cNvSpPr>
          <p:nvPr/>
        </p:nvSpPr>
        <p:spPr bwMode="auto">
          <a:xfrm>
            <a:off x="241300" y="188913"/>
            <a:ext cx="83629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cs-CZ" sz="2800" b="1" dirty="0"/>
              <a:t>b) </a:t>
            </a:r>
            <a:r>
              <a:rPr lang="cs-CZ" sz="2800" b="1" dirty="0" err="1"/>
              <a:t>Hydroxykyseliny</a:t>
            </a:r>
            <a:endParaRPr lang="cs-CZ" sz="2800" b="1" dirty="0"/>
          </a:p>
        </p:txBody>
      </p:sp>
      <p:sp>
        <p:nvSpPr>
          <p:cNvPr id="18435" name="Zástupný symbol pro obsah 2"/>
          <p:cNvSpPr txBox="1">
            <a:spLocks/>
          </p:cNvSpPr>
          <p:nvPr/>
        </p:nvSpPr>
        <p:spPr bwMode="auto">
          <a:xfrm>
            <a:off x="304800" y="914400"/>
            <a:ext cx="6172200" cy="5715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cs-CZ" sz="2400" dirty="0" err="1" smtClean="0"/>
              <a:t>obsahujú</a:t>
            </a:r>
            <a:r>
              <a:rPr lang="cs-CZ" sz="2400" dirty="0" smtClean="0"/>
              <a:t> </a:t>
            </a:r>
            <a:r>
              <a:rPr lang="cs-CZ" sz="2400" dirty="0"/>
              <a:t>v molekule </a:t>
            </a:r>
            <a:r>
              <a:rPr lang="cs-CZ" sz="2400" dirty="0" err="1" smtClean="0"/>
              <a:t>hydroxyskupinu</a:t>
            </a:r>
            <a:r>
              <a:rPr lang="cs-CZ" sz="2400" dirty="0" smtClean="0"/>
              <a:t> </a:t>
            </a:r>
            <a:endParaRPr lang="cs-CZ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350" y="228600"/>
            <a:ext cx="2498650" cy="11430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0"/>
            <a:ext cx="3352800" cy="60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981200"/>
            <a:ext cx="3178817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ástupný symbol pro obsah 2"/>
          <p:cNvSpPr txBox="1">
            <a:spLocks/>
          </p:cNvSpPr>
          <p:nvPr/>
        </p:nvSpPr>
        <p:spPr bwMode="auto">
          <a:xfrm>
            <a:off x="381000" y="3657600"/>
            <a:ext cx="3455987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</a:t>
            </a:r>
            <a:r>
              <a:rPr lang="cs-CZ" sz="2200" dirty="0" err="1"/>
              <a:t>hydroxyoctová</a:t>
            </a:r>
            <a:r>
              <a:rPr lang="cs-CZ" sz="2200" dirty="0"/>
              <a:t> (</a:t>
            </a:r>
            <a:r>
              <a:rPr lang="cs-CZ" sz="2200" dirty="0" err="1" smtClean="0"/>
              <a:t>etánová</a:t>
            </a:r>
            <a:r>
              <a:rPr lang="cs-CZ" sz="2200" dirty="0"/>
              <a:t>) = glykolová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200" dirty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 bwMode="auto">
          <a:xfrm>
            <a:off x="4648200" y="3048000"/>
            <a:ext cx="40386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</a:t>
            </a:r>
            <a:r>
              <a:rPr lang="cs-CZ" sz="2200" dirty="0" smtClean="0"/>
              <a:t>2-</a:t>
            </a:r>
            <a:r>
              <a:rPr lang="cs-CZ" sz="2200" dirty="0" err="1" smtClean="0"/>
              <a:t>hydroxypropiónová</a:t>
            </a:r>
            <a:r>
              <a:rPr lang="cs-CZ" sz="2200" dirty="0" smtClean="0"/>
              <a:t> </a:t>
            </a:r>
            <a:r>
              <a:rPr lang="cs-CZ" sz="2200" dirty="0"/>
              <a:t>(</a:t>
            </a:r>
            <a:r>
              <a:rPr lang="cs-CZ" sz="2200" dirty="0" err="1" smtClean="0"/>
              <a:t>propánová</a:t>
            </a:r>
            <a:r>
              <a:rPr lang="cs-CZ" sz="2200" dirty="0"/>
              <a:t>) = </a:t>
            </a:r>
            <a:r>
              <a:rPr lang="cs-CZ" sz="2200" b="1" dirty="0" err="1" smtClean="0">
                <a:solidFill>
                  <a:srgbClr val="FF0000"/>
                </a:solidFill>
              </a:rPr>
              <a:t>mliečna</a:t>
            </a:r>
            <a:endParaRPr lang="cs-CZ" sz="2200" b="1" dirty="0">
              <a:solidFill>
                <a:srgbClr val="FF0000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2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800600"/>
            <a:ext cx="44756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Zástupný symbol pro obsah 2"/>
          <p:cNvSpPr txBox="1">
            <a:spLocks/>
          </p:cNvSpPr>
          <p:nvPr/>
        </p:nvSpPr>
        <p:spPr bwMode="auto">
          <a:xfrm>
            <a:off x="3124200" y="6019800"/>
            <a:ext cx="4238625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smtClean="0"/>
              <a:t>kyselina </a:t>
            </a:r>
            <a:r>
              <a:rPr lang="cs-CZ" sz="2200" dirty="0" err="1" smtClean="0"/>
              <a:t>hydroxybutándiová</a:t>
            </a:r>
            <a:r>
              <a:rPr lang="cs-CZ" sz="2200" dirty="0" smtClean="0"/>
              <a:t> </a:t>
            </a:r>
            <a:r>
              <a:rPr lang="cs-CZ" sz="2200" dirty="0"/>
              <a:t>= </a:t>
            </a:r>
            <a:r>
              <a:rPr lang="cs-CZ" sz="2200" b="1" dirty="0" err="1" smtClean="0"/>
              <a:t>jablčná</a:t>
            </a:r>
            <a:endParaRPr lang="cs-CZ" sz="2200" b="1" dirty="0"/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200" dirty="0"/>
          </a:p>
        </p:txBody>
      </p:sp>
      <p:pic>
        <p:nvPicPr>
          <p:cNvPr id="17" name="Picture 2" descr="http://mtbs.cz/media/2010/08/12/pot-a-cykliste-mtb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752600"/>
            <a:ext cx="1676400" cy="125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http://farm3.static.flickr.com/2327/2302667023_7ca5dd287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38108" y="3733800"/>
            <a:ext cx="1505892" cy="100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3048334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3064422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Zástupný symbol pro obsah 2"/>
          <p:cNvSpPr txBox="1">
            <a:spLocks/>
          </p:cNvSpPr>
          <p:nvPr/>
        </p:nvSpPr>
        <p:spPr bwMode="auto">
          <a:xfrm>
            <a:off x="4267200" y="1219200"/>
            <a:ext cx="4495800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2,3-</a:t>
            </a:r>
            <a:r>
              <a:rPr lang="cs-CZ" sz="2200" dirty="0" err="1"/>
              <a:t>dihydroxyjantarová</a:t>
            </a:r>
            <a:r>
              <a:rPr lang="cs-CZ" sz="2200" dirty="0"/>
              <a:t> </a:t>
            </a:r>
            <a:r>
              <a:rPr lang="cs-CZ" sz="2200" dirty="0" smtClean="0"/>
              <a:t>= </a:t>
            </a:r>
            <a:r>
              <a:rPr lang="cs-CZ" sz="2200" b="1" dirty="0" err="1" smtClean="0"/>
              <a:t>vínna</a:t>
            </a:r>
            <a:endParaRPr lang="cs-CZ" sz="2200" b="1" dirty="0"/>
          </a:p>
        </p:txBody>
      </p:sp>
      <p:sp>
        <p:nvSpPr>
          <p:cNvPr id="16" name="Zástupný symbol pro obsah 2"/>
          <p:cNvSpPr txBox="1">
            <a:spLocks/>
          </p:cNvSpPr>
          <p:nvPr/>
        </p:nvSpPr>
        <p:spPr bwMode="auto">
          <a:xfrm>
            <a:off x="4572000" y="4038600"/>
            <a:ext cx="4321175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</a:t>
            </a:r>
            <a:r>
              <a:rPr lang="cs-CZ" sz="2200" dirty="0" smtClean="0"/>
              <a:t>2-</a:t>
            </a:r>
            <a:r>
              <a:rPr lang="cs-CZ" sz="2200" dirty="0" err="1" smtClean="0"/>
              <a:t>hydroxypropán</a:t>
            </a:r>
            <a:r>
              <a:rPr lang="cs-CZ" sz="2200" dirty="0" smtClean="0"/>
              <a:t>-1,2,3-</a:t>
            </a:r>
            <a:r>
              <a:rPr lang="cs-CZ" sz="2200" dirty="0" err="1" smtClean="0"/>
              <a:t>trikarboxylová</a:t>
            </a:r>
            <a:r>
              <a:rPr lang="cs-CZ" sz="2200" dirty="0" smtClean="0"/>
              <a:t> </a:t>
            </a:r>
            <a:r>
              <a:rPr lang="cs-CZ" sz="2200" dirty="0"/>
              <a:t>= </a:t>
            </a:r>
            <a:r>
              <a:rPr lang="cs-CZ" sz="2200" b="1" dirty="0" smtClean="0"/>
              <a:t>citrónová</a:t>
            </a:r>
            <a:endParaRPr lang="cs-CZ" sz="2200" b="1" dirty="0"/>
          </a:p>
        </p:txBody>
      </p:sp>
      <p:pic>
        <p:nvPicPr>
          <p:cNvPr id="17" name="Picture 2" descr="http://t0.gstatic.com/images?q=tbn:ANd9GcRWHoZqYSCMGp_Y693ihIiK27NpYNDUtf0O76b3Q9eX_on5O2qelYfe_oQUm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800600"/>
            <a:ext cx="263842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 txBox="1">
            <a:spLocks/>
          </p:cNvSpPr>
          <p:nvPr/>
        </p:nvSpPr>
        <p:spPr bwMode="auto">
          <a:xfrm>
            <a:off x="241300" y="346075"/>
            <a:ext cx="836295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cs-CZ" sz="2400" b="1"/>
              <a:t>c) Oxokyseliny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"/>
            <a:ext cx="3768810" cy="15240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Zástupný symbol pro obsah 2"/>
          <p:cNvSpPr txBox="1">
            <a:spLocks/>
          </p:cNvSpPr>
          <p:nvPr/>
        </p:nvSpPr>
        <p:spPr bwMode="auto">
          <a:xfrm>
            <a:off x="395288" y="1057274"/>
            <a:ext cx="3948112" cy="11525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cs-CZ" sz="2400" dirty="0" err="1" smtClean="0"/>
              <a:t>obsahujú</a:t>
            </a:r>
            <a:r>
              <a:rPr lang="cs-CZ" sz="2400" dirty="0" smtClean="0"/>
              <a:t> </a:t>
            </a:r>
            <a:r>
              <a:rPr lang="cs-CZ" sz="2400" dirty="0" err="1" smtClean="0"/>
              <a:t>aldehydickú</a:t>
            </a:r>
            <a:r>
              <a:rPr lang="cs-CZ" sz="2400" dirty="0" smtClean="0"/>
              <a:t> </a:t>
            </a:r>
            <a:r>
              <a:rPr lang="cs-CZ" sz="2400" dirty="0" err="1" smtClean="0"/>
              <a:t>alebo</a:t>
            </a:r>
            <a:r>
              <a:rPr lang="cs-CZ" sz="2400" dirty="0" smtClean="0"/>
              <a:t> keto </a:t>
            </a:r>
            <a:r>
              <a:rPr lang="cs-CZ" sz="2400" dirty="0"/>
              <a:t>skupinu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14600"/>
            <a:ext cx="3044278" cy="135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343400"/>
            <a:ext cx="2970035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ástupný symbol pro obsah 2"/>
          <p:cNvSpPr txBox="1">
            <a:spLocks/>
          </p:cNvSpPr>
          <p:nvPr/>
        </p:nvSpPr>
        <p:spPr bwMode="auto">
          <a:xfrm>
            <a:off x="533400" y="3962400"/>
            <a:ext cx="43195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</a:t>
            </a:r>
            <a:r>
              <a:rPr lang="cs-CZ" sz="2200" dirty="0" smtClean="0"/>
              <a:t>2-</a:t>
            </a:r>
            <a:r>
              <a:rPr lang="cs-CZ" sz="2200" dirty="0" err="1" smtClean="0"/>
              <a:t>oxoetánová</a:t>
            </a:r>
            <a:endParaRPr lang="cs-CZ" sz="2200" b="1" dirty="0"/>
          </a:p>
        </p:txBody>
      </p:sp>
      <p:sp>
        <p:nvSpPr>
          <p:cNvPr id="12" name="Zástupný symbol pro obsah 2"/>
          <p:cNvSpPr txBox="1">
            <a:spLocks/>
          </p:cNvSpPr>
          <p:nvPr/>
        </p:nvSpPr>
        <p:spPr bwMode="auto">
          <a:xfrm>
            <a:off x="4267200" y="5791200"/>
            <a:ext cx="43211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smtClean="0"/>
              <a:t>Kyselina 2-</a:t>
            </a:r>
            <a:r>
              <a:rPr lang="cs-CZ" sz="2200" dirty="0" err="1" smtClean="0"/>
              <a:t>oxopropánová</a:t>
            </a:r>
            <a:r>
              <a:rPr lang="cs-CZ" sz="2200" dirty="0" smtClean="0"/>
              <a:t> </a:t>
            </a:r>
            <a:r>
              <a:rPr lang="cs-CZ" sz="2200" dirty="0"/>
              <a:t>= </a:t>
            </a:r>
            <a:r>
              <a:rPr lang="cs-CZ" sz="2200" b="1" dirty="0" err="1">
                <a:solidFill>
                  <a:srgbClr val="FF0000"/>
                </a:solidFill>
              </a:rPr>
              <a:t>pyrohroznová</a:t>
            </a:r>
            <a:endParaRPr lang="cs-CZ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 txBox="1">
            <a:spLocks/>
          </p:cNvSpPr>
          <p:nvPr/>
        </p:nvSpPr>
        <p:spPr bwMode="auto">
          <a:xfrm>
            <a:off x="241300" y="188913"/>
            <a:ext cx="83629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cs-CZ" sz="2400" b="1"/>
              <a:t>d) Aminokyseliny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387252" cy="1448991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Zástupný symbol pro obsah 2"/>
          <p:cNvSpPr txBox="1">
            <a:spLocks/>
          </p:cNvSpPr>
          <p:nvPr/>
        </p:nvSpPr>
        <p:spPr bwMode="auto">
          <a:xfrm>
            <a:off x="381000" y="1219200"/>
            <a:ext cx="4724399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cs-CZ" sz="2400" dirty="0" err="1" smtClean="0"/>
              <a:t>obsahujú</a:t>
            </a:r>
            <a:r>
              <a:rPr lang="cs-CZ" sz="2400" dirty="0" smtClean="0"/>
              <a:t> </a:t>
            </a:r>
            <a:r>
              <a:rPr lang="cs-CZ" sz="2400" dirty="0"/>
              <a:t>v molekule </a:t>
            </a:r>
            <a:r>
              <a:rPr lang="cs-CZ" sz="2400" dirty="0" err="1"/>
              <a:t>amino</a:t>
            </a:r>
            <a:r>
              <a:rPr lang="cs-CZ" sz="2400" dirty="0"/>
              <a:t> skupinu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2340" y="3657600"/>
            <a:ext cx="419166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514600"/>
            <a:ext cx="29375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ástupný symbol pro obsah 2"/>
          <p:cNvSpPr txBox="1">
            <a:spLocks/>
          </p:cNvSpPr>
          <p:nvPr/>
        </p:nvSpPr>
        <p:spPr bwMode="auto">
          <a:xfrm>
            <a:off x="228600" y="4267200"/>
            <a:ext cx="43195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</a:t>
            </a:r>
            <a:r>
              <a:rPr lang="cs-CZ" sz="2200" dirty="0" err="1"/>
              <a:t>aminooctová</a:t>
            </a:r>
            <a:r>
              <a:rPr lang="cs-CZ" sz="2200" dirty="0"/>
              <a:t> (</a:t>
            </a:r>
            <a:r>
              <a:rPr lang="cs-CZ" sz="2200" dirty="0" err="1" smtClean="0"/>
              <a:t>etánová</a:t>
            </a:r>
            <a:r>
              <a:rPr lang="cs-CZ" sz="2200" dirty="0"/>
              <a:t>) = </a:t>
            </a:r>
            <a:r>
              <a:rPr lang="cs-CZ" sz="2200" dirty="0" smtClean="0"/>
              <a:t>glycín</a:t>
            </a:r>
            <a:endParaRPr lang="cs-CZ" sz="2200" b="1" dirty="0"/>
          </a:p>
        </p:txBody>
      </p:sp>
      <p:sp>
        <p:nvSpPr>
          <p:cNvPr id="13" name="Zástupný symbol pro obsah 2"/>
          <p:cNvSpPr txBox="1">
            <a:spLocks/>
          </p:cNvSpPr>
          <p:nvPr/>
        </p:nvSpPr>
        <p:spPr bwMode="auto">
          <a:xfrm>
            <a:off x="4679950" y="5334000"/>
            <a:ext cx="44640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200" dirty="0" err="1"/>
              <a:t>kys</a:t>
            </a:r>
            <a:r>
              <a:rPr lang="cs-CZ" sz="2200" dirty="0"/>
              <a:t>. </a:t>
            </a:r>
            <a:r>
              <a:rPr lang="cs-CZ" sz="2200" dirty="0" smtClean="0"/>
              <a:t>2-</a:t>
            </a:r>
            <a:r>
              <a:rPr lang="cs-CZ" sz="2200" dirty="0" err="1" smtClean="0"/>
              <a:t>aminopropiónová</a:t>
            </a:r>
            <a:r>
              <a:rPr lang="cs-CZ" sz="2200" dirty="0" smtClean="0"/>
              <a:t> </a:t>
            </a:r>
            <a:r>
              <a:rPr lang="cs-CZ" sz="2200" dirty="0"/>
              <a:t>(</a:t>
            </a:r>
            <a:r>
              <a:rPr lang="cs-CZ" sz="2200" dirty="0" err="1" smtClean="0"/>
              <a:t>propánová</a:t>
            </a:r>
            <a:r>
              <a:rPr lang="cs-CZ" sz="2200" dirty="0"/>
              <a:t>) = </a:t>
            </a:r>
            <a:r>
              <a:rPr lang="cs-CZ" sz="2200" dirty="0" err="1" smtClean="0"/>
              <a:t>alanín</a:t>
            </a:r>
            <a:endParaRPr lang="cs-CZ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24272"/>
          </a:xfrm>
          <a:solidFill>
            <a:schemeClr val="bg1"/>
          </a:solidFill>
          <a:ln w="635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- odvodzujeme dva druhy derivátov KK: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vznikajú nahradením vodíka –H alebo celého </a:t>
            </a:r>
            <a:r>
              <a:rPr lang="sk-SK" dirty="0" err="1" smtClean="0"/>
              <a:t>hydroxylu</a:t>
            </a:r>
            <a:r>
              <a:rPr lang="sk-SK" dirty="0" smtClean="0"/>
              <a:t>  -OH </a:t>
            </a:r>
            <a:r>
              <a:rPr lang="sk-SK" sz="2800" b="1" dirty="0" smtClean="0">
                <a:solidFill>
                  <a:srgbClr val="FF0000"/>
                </a:solidFill>
              </a:rPr>
              <a:t>v –COOH skupine KK</a:t>
            </a:r>
            <a:endParaRPr lang="sk-SK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pPr algn="just"/>
            <a:r>
              <a:rPr lang="sk-SK" dirty="0" smtClean="0"/>
              <a:t>vznikajú nahradením jedného alebo viacerých atómov vodíka </a:t>
            </a:r>
            <a:r>
              <a:rPr lang="sk-SK" sz="2800" b="1" dirty="0" smtClean="0">
                <a:solidFill>
                  <a:srgbClr val="FF0000"/>
                </a:solidFill>
              </a:rPr>
              <a:t>v uhľovodíkovom reťazci KK </a:t>
            </a:r>
            <a:r>
              <a:rPr lang="sk-SK" dirty="0" smtClean="0"/>
              <a:t>iným atómom alebo funkčnou skupinou  - obsahujú ďalšiu funkčnú skupinu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sk-S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DERIVÁTY UHĽOVODÍKOV</a:t>
            </a:r>
            <a:br>
              <a:rPr lang="sk-SK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sk-SK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381000" y="2057400"/>
            <a:ext cx="7576113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1.FUNKČNÉ DERIVÁTY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81000" y="3810000"/>
            <a:ext cx="836478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2.SUBSTITUČNÉ</a:t>
            </a:r>
            <a:r>
              <a:rPr lang="sk-SK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DERIVÁTY</a:t>
            </a:r>
            <a:endParaRPr lang="sk-SK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sk-SK" dirty="0" smtClean="0"/>
              <a:t>Optická aktivita</a:t>
            </a:r>
            <a:endParaRPr lang="sk-SK" dirty="0"/>
          </a:p>
        </p:txBody>
      </p:sp>
      <p:pic>
        <p:nvPicPr>
          <p:cNvPr id="5122" name="Picture 2" descr="http://upload.wikimedia.org/wikipedia/commons/8/87/Chirality_with_hand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447800"/>
            <a:ext cx="5070660" cy="3448051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2362200" y="4953000"/>
            <a:ext cx="4038600" cy="1200329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3600" b="1" dirty="0" err="1" smtClean="0">
                <a:ln/>
                <a:solidFill>
                  <a:schemeClr val="accent3"/>
                </a:solidFill>
              </a:rPr>
              <a:t>e</a:t>
            </a:r>
            <a:r>
              <a:rPr lang="sk-SK" sz="3600" b="1" cap="none" spc="0" dirty="0" err="1" smtClean="0">
                <a:ln/>
                <a:solidFill>
                  <a:schemeClr val="accent3"/>
                </a:solidFill>
                <a:effectLst/>
              </a:rPr>
              <a:t>nantioméry</a:t>
            </a:r>
            <a:r>
              <a:rPr lang="sk-SK" sz="3600" b="1" cap="none" spc="0" dirty="0" smtClean="0">
                <a:ln/>
                <a:solidFill>
                  <a:schemeClr val="accent3"/>
                </a:solidFill>
                <a:effectLst/>
              </a:rPr>
              <a:t>,</a:t>
            </a:r>
          </a:p>
          <a:p>
            <a:pPr algn="ctr"/>
            <a:r>
              <a:rPr lang="sk-SK" sz="3600" b="1" dirty="0" smtClean="0">
                <a:ln/>
                <a:solidFill>
                  <a:schemeClr val="accent3"/>
                </a:solidFill>
              </a:rPr>
              <a:t>optické antipódy</a:t>
            </a:r>
            <a:endParaRPr lang="sk-SK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sk-SK" sz="3200" dirty="0" smtClean="0">
                <a:solidFill>
                  <a:srgbClr val="FFFFCC"/>
                </a:solidFill>
              </a:rPr>
              <a:t>- otáčajú rovinu polarizovaného svetla o určitý uhol doprava (</a:t>
            </a:r>
            <a:r>
              <a:rPr lang="sk-SK" sz="3200" dirty="0" smtClean="0">
                <a:solidFill>
                  <a:srgbClr val="FFC000"/>
                </a:solidFill>
              </a:rPr>
              <a:t>+</a:t>
            </a:r>
            <a:r>
              <a:rPr lang="sk-SK" sz="3200" dirty="0" smtClean="0">
                <a:solidFill>
                  <a:srgbClr val="FFFFCC"/>
                </a:solidFill>
              </a:rPr>
              <a:t>) alebo doľava (</a:t>
            </a:r>
            <a:r>
              <a:rPr lang="sk-SK" sz="3200" dirty="0" smtClean="0">
                <a:solidFill>
                  <a:srgbClr val="FFC000"/>
                </a:solidFill>
              </a:rPr>
              <a:t>-</a:t>
            </a:r>
            <a:r>
              <a:rPr lang="sk-SK" sz="3200" dirty="0" smtClean="0">
                <a:solidFill>
                  <a:srgbClr val="FFFFCC"/>
                </a:solidFill>
              </a:rPr>
              <a:t>)</a:t>
            </a:r>
            <a:endParaRPr lang="sk-SK" sz="3200" dirty="0">
              <a:solidFill>
                <a:srgbClr val="FFFFCC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70682" y="2819400"/>
            <a:ext cx="9073318" cy="1938992"/>
          </a:xfrm>
          <a:prstGeom prst="rect">
            <a:avLst/>
          </a:prstGeom>
          <a:solidFill>
            <a:srgbClr val="FFFF99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C* - </a:t>
            </a:r>
            <a:r>
              <a:rPr lang="sk-SK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chirálny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uhlík, asymetrický, </a:t>
            </a:r>
          </a:p>
          <a:p>
            <a:pPr algn="ctr"/>
            <a:r>
              <a:rPr lang="sk-SK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stereogénne</a:t>
            </a:r>
            <a:r>
              <a:rPr lang="sk-SK" sz="4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centrum – má 4 rôzne </a:t>
            </a:r>
          </a:p>
          <a:p>
            <a:pPr algn="ctr"/>
            <a:r>
              <a:rPr lang="sk-SK" sz="4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substituenty</a:t>
            </a:r>
            <a:endParaRPr lang="sk-SK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703607" y="5105400"/>
            <a:ext cx="7829387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Racemát</a:t>
            </a:r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= opticky neaktívna zmes, 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obsahuje  zmes optických antipódov</a:t>
            </a:r>
          </a:p>
          <a:p>
            <a:pPr algn="ctr"/>
            <a:r>
              <a:rPr lang="sk-SK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v pomere 1:1 </a:t>
            </a:r>
            <a:endParaRPr lang="sk-SK" sz="3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just"/>
            <a:r>
              <a:rPr lang="sk-SK" dirty="0" smtClean="0"/>
              <a:t>- vzťah predmet a jeho obraz v zrkadle </a:t>
            </a:r>
            <a:endParaRPr lang="sk-SK" dirty="0"/>
          </a:p>
        </p:txBody>
      </p:sp>
      <p:pic>
        <p:nvPicPr>
          <p:cNvPr id="1026" name="Picture 2" descr="Autor: Mgr. Zuzana Szȍcsov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57400"/>
            <a:ext cx="7860060" cy="3867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cs-CZ" sz="2400" b="1" dirty="0" smtClean="0"/>
              <a:t>Deriváty kyseliny </a:t>
            </a:r>
            <a:r>
              <a:rPr lang="cs-CZ" sz="2400" b="1" dirty="0" err="1" smtClean="0"/>
              <a:t>uhličitej</a:t>
            </a:r>
            <a:endParaRPr lang="cs-CZ" sz="2400" b="1" dirty="0" smtClean="0"/>
          </a:p>
        </p:txBody>
      </p:sp>
      <p:sp>
        <p:nvSpPr>
          <p:cNvPr id="25603" name="Zástupný symbol pro obsah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503238"/>
          </a:xfrm>
        </p:spPr>
        <p:txBody>
          <a:bodyPr>
            <a:normAutofit fontScale="85000" lnSpcReduction="10000"/>
          </a:bodyPr>
          <a:lstStyle/>
          <a:p>
            <a:r>
              <a:rPr lang="cs-CZ" sz="2400" dirty="0" err="1" smtClean="0"/>
              <a:t>anorg</a:t>
            </a:r>
            <a:r>
              <a:rPr lang="cs-CZ" sz="2400" dirty="0" smtClean="0"/>
              <a:t>. kyselina, jej deriváty </a:t>
            </a:r>
            <a:r>
              <a:rPr lang="cs-CZ" sz="2400" dirty="0" err="1" smtClean="0"/>
              <a:t>sa</a:t>
            </a:r>
            <a:r>
              <a:rPr lang="cs-CZ" sz="2400" dirty="0" smtClean="0"/>
              <a:t> radia </a:t>
            </a:r>
            <a:r>
              <a:rPr lang="cs-CZ" sz="2400" dirty="0" err="1" smtClean="0"/>
              <a:t>medzi</a:t>
            </a:r>
            <a:r>
              <a:rPr lang="cs-CZ" sz="2400" dirty="0" smtClean="0"/>
              <a:t> organické látky</a:t>
            </a:r>
          </a:p>
        </p:txBody>
      </p:sp>
      <p:sp>
        <p:nvSpPr>
          <p:cNvPr id="25604" name="Zástupný symbol pro obsah 2"/>
          <p:cNvSpPr txBox="1">
            <a:spLocks/>
          </p:cNvSpPr>
          <p:nvPr/>
        </p:nvSpPr>
        <p:spPr bwMode="auto">
          <a:xfrm>
            <a:off x="381000" y="1447800"/>
            <a:ext cx="6019800" cy="4794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cs-CZ" sz="2400" b="1" dirty="0"/>
              <a:t>Močovina = diamid kyseliny </a:t>
            </a:r>
            <a:r>
              <a:rPr lang="cs-CZ" sz="2400" b="1" dirty="0" err="1" smtClean="0"/>
              <a:t>uhličitej</a:t>
            </a:r>
            <a:endParaRPr lang="cs-CZ" sz="2400" b="1" dirty="0"/>
          </a:p>
        </p:txBody>
      </p:sp>
      <p:pic>
        <p:nvPicPr>
          <p:cNvPr id="25605" name="Picture 5" descr="http://gulfxs.webs.com/Urea%20molecular%20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447800"/>
            <a:ext cx="2165743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7" descr="http://img.alibaba.com/photo/102553347/Urea_N46_Prilled_Granular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2687" y="2895600"/>
            <a:ext cx="1611313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Zástupný symbol pro obsah 2"/>
          <p:cNvSpPr txBox="1">
            <a:spLocks/>
          </p:cNvSpPr>
          <p:nvPr/>
        </p:nvSpPr>
        <p:spPr bwMode="auto">
          <a:xfrm>
            <a:off x="323850" y="2036763"/>
            <a:ext cx="626427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cs-CZ" sz="2400" dirty="0" smtClean="0"/>
              <a:t>prvá </a:t>
            </a:r>
            <a:r>
              <a:rPr lang="cs-CZ" sz="2400" dirty="0" err="1" smtClean="0"/>
              <a:t>org</a:t>
            </a:r>
            <a:r>
              <a:rPr lang="cs-CZ" sz="2400" dirty="0"/>
              <a:t>. látka </a:t>
            </a:r>
            <a:r>
              <a:rPr lang="cs-CZ" sz="2400" dirty="0" err="1" smtClean="0"/>
              <a:t>pripravená</a:t>
            </a:r>
            <a:r>
              <a:rPr lang="cs-CZ" sz="2400" dirty="0" smtClean="0"/>
              <a:t> </a:t>
            </a:r>
            <a:r>
              <a:rPr lang="cs-CZ" sz="2400" dirty="0"/>
              <a:t>synteticky (1828)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cs-CZ" sz="2400" dirty="0" smtClean="0"/>
              <a:t>odpadový </a:t>
            </a:r>
            <a:r>
              <a:rPr lang="cs-CZ" sz="2400" dirty="0"/>
              <a:t>produkt </a:t>
            </a:r>
            <a:r>
              <a:rPr lang="cs-CZ" sz="2400" dirty="0" smtClean="0"/>
              <a:t>metabolizmu </a:t>
            </a:r>
            <a:r>
              <a:rPr lang="cs-CZ" sz="2400" dirty="0"/>
              <a:t>dusíkatých </a:t>
            </a:r>
            <a:r>
              <a:rPr lang="cs-CZ" sz="2400" dirty="0" err="1" smtClean="0"/>
              <a:t>látok</a:t>
            </a:r>
            <a:endParaRPr lang="cs-CZ" sz="2400" dirty="0"/>
          </a:p>
        </p:txBody>
      </p:sp>
      <p:sp>
        <p:nvSpPr>
          <p:cNvPr id="8" name="Zástupný symbol pro obsah 2"/>
          <p:cNvSpPr txBox="1">
            <a:spLocks/>
          </p:cNvSpPr>
          <p:nvPr/>
        </p:nvSpPr>
        <p:spPr bwMode="auto">
          <a:xfrm>
            <a:off x="381000" y="4038600"/>
            <a:ext cx="6400800" cy="76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cs-CZ" sz="2400" b="1" dirty="0" err="1" smtClean="0"/>
              <a:t>Fosgén</a:t>
            </a:r>
            <a:r>
              <a:rPr lang="cs-CZ" sz="2400" b="1" dirty="0" smtClean="0"/>
              <a:t> </a:t>
            </a:r>
            <a:r>
              <a:rPr lang="cs-CZ" sz="2400" b="1" dirty="0"/>
              <a:t>= dichlorid kyseliny </a:t>
            </a:r>
            <a:r>
              <a:rPr lang="cs-CZ" sz="2400" b="1" dirty="0" err="1" smtClean="0"/>
              <a:t>uhličitej</a:t>
            </a:r>
            <a:r>
              <a:rPr lang="cs-CZ" sz="2400" b="1" dirty="0" smtClean="0"/>
              <a:t> COCl</a:t>
            </a:r>
            <a:r>
              <a:rPr lang="cs-CZ" sz="2400" b="1" baseline="-25000" dirty="0" smtClean="0"/>
              <a:t>2</a:t>
            </a:r>
            <a:endParaRPr lang="cs-CZ" sz="2400" b="1" baseline="-25000" dirty="0"/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 bwMode="auto">
          <a:xfrm>
            <a:off x="533400" y="4953000"/>
            <a:ext cx="37338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cs-CZ" sz="2400" dirty="0" err="1" smtClean="0"/>
              <a:t>bezfarebný</a:t>
            </a:r>
            <a:r>
              <a:rPr lang="cs-CZ" sz="2400" dirty="0" smtClean="0"/>
              <a:t> </a:t>
            </a:r>
            <a:r>
              <a:rPr lang="cs-CZ" sz="2400" dirty="0"/>
              <a:t>jedovatý </a:t>
            </a:r>
            <a:r>
              <a:rPr lang="cs-CZ" sz="2400" dirty="0" smtClean="0"/>
              <a:t>plyn, bojový plyn použitý v 1.sv.vojne</a:t>
            </a:r>
            <a:endParaRPr lang="cs-CZ" sz="2400" dirty="0"/>
          </a:p>
        </p:txBody>
      </p:sp>
      <p:pic>
        <p:nvPicPr>
          <p:cNvPr id="22537" name="Picture 9" descr="http://vmc.org.pl/images/chemia/ogolna/bsch/fosg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953000"/>
            <a:ext cx="1409700" cy="15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11" descr="http://i.wp.pl/a/f/jpeg/27211/fosgen_-_east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9705" y="4953000"/>
            <a:ext cx="234429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3400" y="33528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sk-SK" sz="3200" dirty="0" smtClean="0"/>
              <a:t>napr. </a:t>
            </a:r>
            <a:r>
              <a:rPr lang="sk-SK" sz="3200" dirty="0" err="1" smtClean="0"/>
              <a:t>formyl</a:t>
            </a:r>
            <a:r>
              <a:rPr lang="sk-SK" sz="3200" dirty="0" smtClean="0"/>
              <a:t> = </a:t>
            </a:r>
            <a:r>
              <a:rPr lang="sk-SK" sz="3200" dirty="0" err="1" smtClean="0"/>
              <a:t>acyl</a:t>
            </a:r>
            <a:r>
              <a:rPr lang="sk-SK" sz="3200" dirty="0" smtClean="0"/>
              <a:t> kyseliny mravčej </a:t>
            </a:r>
          </a:p>
          <a:p>
            <a:pPr lvl="0">
              <a:buNone/>
            </a:pPr>
            <a:r>
              <a:rPr lang="sk-SK" sz="3200" dirty="0" smtClean="0"/>
              <a:t>            </a:t>
            </a:r>
            <a:r>
              <a:rPr lang="sk-SK" sz="3200" dirty="0" err="1" smtClean="0"/>
              <a:t>acetyl</a:t>
            </a:r>
            <a:r>
              <a:rPr lang="sk-SK" sz="3200" dirty="0" smtClean="0"/>
              <a:t> = </a:t>
            </a:r>
            <a:r>
              <a:rPr lang="sk-SK" sz="3200" dirty="0" err="1" smtClean="0"/>
              <a:t>acyl</a:t>
            </a:r>
            <a:r>
              <a:rPr lang="sk-SK" sz="3200" dirty="0" smtClean="0"/>
              <a:t> kyseliny octovej</a:t>
            </a:r>
          </a:p>
          <a:p>
            <a:endParaRPr lang="sk-SK" sz="32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838200" y="1219200"/>
            <a:ext cx="7165744" cy="1569660"/>
          </a:xfrm>
          <a:prstGeom prst="rect">
            <a:avLst/>
          </a:prstGeom>
          <a:solidFill>
            <a:schemeClr val="bg2"/>
          </a:solidFill>
          <a:ln w="63500">
            <a:solidFill>
              <a:schemeClr val="bg2">
                <a:lumMod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Zvyšok kyseliny po odtrhnutí </a:t>
            </a:r>
          </a:p>
          <a:p>
            <a:pPr algn="ctr"/>
            <a:r>
              <a:rPr lang="sk-SK" sz="3200" b="1" cap="none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hydroxylovej</a:t>
            </a:r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skupiny </a:t>
            </a:r>
          </a:p>
          <a:p>
            <a:pPr algn="ctr"/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nazývame </a:t>
            </a:r>
            <a:r>
              <a:rPr lang="sk-SK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ACYL</a:t>
            </a:r>
            <a:endParaRPr lang="sk-SK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/>
            <a:r>
              <a:rPr lang="sk-SK" dirty="0" smtClean="0"/>
              <a:t>v porovnaní s KK majú výrazne </a:t>
            </a:r>
            <a:r>
              <a:rPr lang="sk-SK" dirty="0" smtClean="0">
                <a:solidFill>
                  <a:srgbClr val="FF0000"/>
                </a:solidFill>
              </a:rPr>
              <a:t>odlišné vlastnosti,</a:t>
            </a:r>
            <a:r>
              <a:rPr lang="sk-SK" dirty="0" smtClean="0"/>
              <a:t> pretože dochádza k zmenám v karboxylovej skupine </a:t>
            </a:r>
          </a:p>
          <a:p>
            <a:r>
              <a:rPr lang="sk-SK" dirty="0" smtClean="0"/>
              <a:t>najvýznamnejšie sú: 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sk-SK" sz="5300" dirty="0" smtClean="0"/>
              <a:t>FUNKČNÉ</a:t>
            </a:r>
            <a:r>
              <a:rPr lang="sk-SK" sz="6000" dirty="0" smtClean="0"/>
              <a:t> DERIVÁTY KK</a:t>
            </a:r>
            <a:br>
              <a:rPr lang="sk-SK" sz="6000" dirty="0" smtClean="0"/>
            </a:b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 l="4959" t="33516" r="5455" b="16484"/>
          <a:stretch>
            <a:fillRect/>
          </a:stretch>
        </p:blipFill>
        <p:spPr bwMode="auto">
          <a:xfrm>
            <a:off x="1600200" y="3505200"/>
            <a:ext cx="6477000" cy="3048000"/>
          </a:xfrm>
          <a:prstGeom prst="rect">
            <a:avLst/>
          </a:prstGeom>
          <a:noFill/>
          <a:ln w="635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a) soli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3505200" cy="249164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276600"/>
            <a:ext cx="267192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ástupný symbol pro obsah 2"/>
          <p:cNvSpPr txBox="1">
            <a:spLocks/>
          </p:cNvSpPr>
          <p:nvPr/>
        </p:nvSpPr>
        <p:spPr bwMode="auto">
          <a:xfrm>
            <a:off x="533400" y="4038600"/>
            <a:ext cx="28956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400" b="1" dirty="0"/>
              <a:t>octan </a:t>
            </a:r>
            <a:r>
              <a:rPr lang="cs-CZ" sz="2400" b="1" dirty="0" smtClean="0"/>
              <a:t>sodný </a:t>
            </a:r>
            <a:r>
              <a:rPr lang="cs-CZ" sz="2400" dirty="0" smtClean="0"/>
              <a:t>(</a:t>
            </a:r>
            <a:r>
              <a:rPr lang="cs-CZ" sz="2400" dirty="0" err="1" smtClean="0"/>
              <a:t>nátrium</a:t>
            </a:r>
            <a:r>
              <a:rPr lang="cs-CZ" sz="2400" dirty="0" smtClean="0"/>
              <a:t>-acetát )</a:t>
            </a:r>
            <a:endParaRPr lang="cs-CZ" sz="24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114800"/>
            <a:ext cx="254858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5029200" y="5486400"/>
            <a:ext cx="2819400" cy="4683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sz="2000" b="1" dirty="0" smtClean="0"/>
              <a:t>benzoan draselný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3733800" cy="49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00400"/>
            <a:ext cx="305593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BlokTextu 5"/>
          <p:cNvSpPr txBox="1"/>
          <p:nvPr/>
        </p:nvSpPr>
        <p:spPr>
          <a:xfrm>
            <a:off x="1371600" y="3200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 smtClean="0"/>
              <a:t>palmitan</a:t>
            </a:r>
            <a:r>
              <a:rPr lang="sk-SK" sz="2400" b="1" dirty="0" smtClean="0"/>
              <a:t> sodný</a:t>
            </a:r>
            <a:endParaRPr lang="sk-SK" sz="24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5486400" y="3962400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/>
              <a:t>octan</a:t>
            </a:r>
            <a:r>
              <a:rPr lang="sk-SK" b="1" dirty="0" smtClean="0"/>
              <a:t> </a:t>
            </a:r>
            <a:r>
              <a:rPr lang="sk-SK" sz="2400" b="1" dirty="0" smtClean="0"/>
              <a:t>hlinitý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b) estery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44" y="457200"/>
            <a:ext cx="3616036" cy="22098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81400"/>
            <a:ext cx="3727518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ástupný symbol pro obsah 2"/>
          <p:cNvSpPr txBox="1">
            <a:spLocks/>
          </p:cNvSpPr>
          <p:nvPr/>
        </p:nvSpPr>
        <p:spPr bwMode="auto">
          <a:xfrm>
            <a:off x="914400" y="4572000"/>
            <a:ext cx="51054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cs-CZ" sz="2400" dirty="0" err="1" smtClean="0"/>
              <a:t>metylester</a:t>
            </a:r>
            <a:r>
              <a:rPr lang="cs-CZ" sz="2400" dirty="0" smtClean="0"/>
              <a:t> </a:t>
            </a:r>
            <a:r>
              <a:rPr lang="cs-CZ" sz="2400" dirty="0"/>
              <a:t>kyseliny </a:t>
            </a:r>
            <a:r>
              <a:rPr lang="cs-CZ" sz="2400" dirty="0" err="1" smtClean="0"/>
              <a:t>octovej</a:t>
            </a:r>
            <a:r>
              <a:rPr lang="cs-CZ" sz="2400" dirty="0" smtClean="0"/>
              <a:t> </a:t>
            </a:r>
            <a:r>
              <a:rPr lang="cs-CZ" sz="2400" dirty="0"/>
              <a:t>= </a:t>
            </a:r>
            <a:r>
              <a:rPr lang="cs-CZ" sz="2400" dirty="0" err="1" smtClean="0"/>
              <a:t>metylester</a:t>
            </a:r>
            <a:r>
              <a:rPr lang="cs-CZ" sz="2400" dirty="0" smtClean="0"/>
              <a:t> </a:t>
            </a:r>
            <a:r>
              <a:rPr lang="cs-CZ" sz="2400" dirty="0"/>
              <a:t>kyseliny </a:t>
            </a:r>
            <a:r>
              <a:rPr lang="cs-CZ" sz="2400" dirty="0" err="1" smtClean="0"/>
              <a:t>etánovej</a:t>
            </a:r>
            <a:endParaRPr lang="cs-CZ" sz="2400" dirty="0"/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väčšina esterov nižších KK príjemne, zvyčajne ovocne vonia - používajú sa v potravinárstve ako esencie alebo pri výrobe voňaviek </a:t>
            </a:r>
          </a:p>
          <a:p>
            <a:pPr algn="just"/>
            <a:r>
              <a:rPr lang="sk-SK" dirty="0" smtClean="0"/>
              <a:t>vonné a chuťové látky, napr.: </a:t>
            </a:r>
            <a:r>
              <a:rPr lang="sk-SK" dirty="0" err="1" smtClean="0"/>
              <a:t>mravčan</a:t>
            </a:r>
            <a:r>
              <a:rPr lang="sk-SK" dirty="0" smtClean="0"/>
              <a:t> etylový = rumová esencia, octan etylový = hrušková esencia, maslan etylový = ananásová esencia </a:t>
            </a:r>
          </a:p>
          <a:p>
            <a:pPr algn="just"/>
            <a:endParaRPr lang="sk-SK" dirty="0" smtClean="0"/>
          </a:p>
          <a:p>
            <a:pPr algn="just"/>
            <a:r>
              <a:rPr lang="sk-SK" b="1" dirty="0" smtClean="0">
                <a:solidFill>
                  <a:srgbClr val="FF0000"/>
                </a:solidFill>
              </a:rPr>
              <a:t>Zmydelňovanie</a:t>
            </a:r>
            <a:r>
              <a:rPr lang="sk-SK" dirty="0" smtClean="0"/>
              <a:t> - alkalická hydrolýza esterov, uskutočňuje sa pôsobením alkálií - </a:t>
            </a:r>
            <a:r>
              <a:rPr lang="sk-SK" dirty="0" err="1" smtClean="0"/>
              <a:t>NaOH</a:t>
            </a:r>
            <a:r>
              <a:rPr lang="sk-SK" dirty="0" smtClean="0"/>
              <a:t>/KOH, </a:t>
            </a:r>
          </a:p>
          <a:p>
            <a:pPr lvl="0" algn="just"/>
            <a:r>
              <a:rPr lang="sk-SK" dirty="0" smtClean="0"/>
              <a:t>vznikajú mydlá - estery vyšších karboxylových kyselín s </a:t>
            </a:r>
            <a:r>
              <a:rPr lang="sk-SK" dirty="0" err="1" smtClean="0"/>
              <a:t>glycerolom</a:t>
            </a:r>
            <a:r>
              <a:rPr lang="sk-SK" dirty="0" smtClean="0"/>
              <a:t> - sú základnou zložkou tukov a olejov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c) </a:t>
            </a:r>
            <a:r>
              <a:rPr lang="sk-SK" dirty="0" err="1" smtClean="0"/>
              <a:t>halogenidy</a:t>
            </a:r>
            <a:endParaRPr lang="sk-S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"/>
            <a:ext cx="2911946" cy="2644522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12286"/>
            <a:ext cx="2209800" cy="1653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ástupný symbol pro obsah 2"/>
          <p:cNvSpPr txBox="1">
            <a:spLocks/>
          </p:cNvSpPr>
          <p:nvPr/>
        </p:nvSpPr>
        <p:spPr bwMode="auto">
          <a:xfrm>
            <a:off x="304800" y="4648200"/>
            <a:ext cx="34290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cs-CZ" sz="2400" b="1" dirty="0" err="1" smtClean="0"/>
              <a:t>acetylchlorid</a:t>
            </a:r>
            <a:r>
              <a:rPr lang="cs-CZ" sz="2400" b="1" dirty="0" smtClean="0"/>
              <a:t> = chlorid k. </a:t>
            </a:r>
            <a:r>
              <a:rPr lang="cs-CZ" sz="2400" b="1" dirty="0" err="1" smtClean="0"/>
              <a:t>octovej</a:t>
            </a:r>
            <a:r>
              <a:rPr lang="cs-CZ" sz="2400" b="1" dirty="0" smtClean="0"/>
              <a:t>  </a:t>
            </a:r>
            <a:endParaRPr lang="cs-CZ" sz="2400" b="1" dirty="0"/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339</TotalTime>
  <Words>404</Words>
  <Application>Microsoft Office PowerPoint</Application>
  <PresentationFormat>Prezentácia na obrazovke (4:3)</PresentationFormat>
  <Paragraphs>83</Paragraphs>
  <Slides>23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30" baseType="lpstr">
      <vt:lpstr>Arial</vt:lpstr>
      <vt:lpstr>Calibri</vt:lpstr>
      <vt:lpstr>Lucida Sans Unicode</vt:lpstr>
      <vt:lpstr>Verdana</vt:lpstr>
      <vt:lpstr>Wingdings 2</vt:lpstr>
      <vt:lpstr>Wingdings 3</vt:lpstr>
      <vt:lpstr>Hala</vt:lpstr>
      <vt:lpstr>Deriváty karboxylových kyselín</vt:lpstr>
      <vt:lpstr>DERIVÁTY UHĽOVODÍKOV </vt:lpstr>
      <vt:lpstr>Prezentácia programu PowerPoint</vt:lpstr>
      <vt:lpstr>FUNKČNÉ DERIVÁTY KK </vt:lpstr>
      <vt:lpstr>a) soli</vt:lpstr>
      <vt:lpstr>Prezentácia programu PowerPoint</vt:lpstr>
      <vt:lpstr>b) estery</vt:lpstr>
      <vt:lpstr>Prezentácia programu PowerPoint</vt:lpstr>
      <vt:lpstr>c) halogenidy</vt:lpstr>
      <vt:lpstr>d) amidy</vt:lpstr>
      <vt:lpstr>e) anhydridy</vt:lpstr>
      <vt:lpstr>f) nitrily = kyanidy</vt:lpstr>
      <vt:lpstr>SUBSTITUČNÉ DERIVÁTY KK</vt:lpstr>
      <vt:lpstr>Prezentácia programu PowerPoint</vt:lpstr>
      <vt:lpstr>a) Halogénkyseliny</vt:lpstr>
      <vt:lpstr>Prezentácia programu PowerPoint</vt:lpstr>
      <vt:lpstr>Prezentácia programu PowerPoint</vt:lpstr>
      <vt:lpstr>Prezentácia programu PowerPoint</vt:lpstr>
      <vt:lpstr>Prezentácia programu PowerPoint</vt:lpstr>
      <vt:lpstr>Optická aktivita</vt:lpstr>
      <vt:lpstr>Prezentácia programu PowerPoint</vt:lpstr>
      <vt:lpstr>- vzťah predmet a jeho obraz v zrkadle </vt:lpstr>
      <vt:lpstr>Deriváty kyseliny uhličitej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Deriváty karboxylových kyselín</dc:title>
  <dc:creator>Gymgl</dc:creator>
  <cp:lastModifiedBy>ucitel</cp:lastModifiedBy>
  <cp:revision>23</cp:revision>
  <dcterms:created xsi:type="dcterms:W3CDTF">2015-03-01T13:28:22Z</dcterms:created>
  <dcterms:modified xsi:type="dcterms:W3CDTF">2016-06-07T07:28:22Z</dcterms:modified>
</cp:coreProperties>
</file>