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89" r:id="rId13"/>
    <p:sldId id="261" r:id="rId14"/>
    <p:sldId id="262" r:id="rId15"/>
    <p:sldId id="263" r:id="rId16"/>
    <p:sldId id="264" r:id="rId17"/>
    <p:sldId id="287" r:id="rId18"/>
    <p:sldId id="265" r:id="rId19"/>
    <p:sldId id="283" r:id="rId20"/>
    <p:sldId id="284" r:id="rId21"/>
    <p:sldId id="285" r:id="rId22"/>
    <p:sldId id="286" r:id="rId23"/>
    <p:sldId id="260" r:id="rId24"/>
    <p:sldId id="270" r:id="rId25"/>
    <p:sldId id="277" r:id="rId26"/>
    <p:sldId id="282" r:id="rId2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86380" autoAdjust="0"/>
  </p:normalViewPr>
  <p:slideViewPr>
    <p:cSldViewPr>
      <p:cViewPr>
        <p:scale>
          <a:sx n="120" d="100"/>
          <a:sy n="120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188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3500438"/>
            <a:ext cx="9144000" cy="33575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>
                <a:alpha val="72000"/>
              </a:srgbClr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0" y="3500438"/>
            <a:ext cx="9144000" cy="33575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  <p:sp>
        <p:nvSpPr>
          <p:cNvPr id="1027" name="AutoShape 3"/>
          <p:cNvSpPr>
            <a:spLocks noChangeArrowheads="1"/>
          </p:cNvSpPr>
          <p:nvPr userDrawn="1"/>
        </p:nvSpPr>
        <p:spPr bwMode="auto">
          <a:xfrm>
            <a:off x="250825" y="4868863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  <p:sp>
        <p:nvSpPr>
          <p:cNvPr id="1028" name="AutoShape 4"/>
          <p:cNvSpPr>
            <a:spLocks noChangeArrowheads="1"/>
          </p:cNvSpPr>
          <p:nvPr userDrawn="1"/>
        </p:nvSpPr>
        <p:spPr bwMode="auto">
          <a:xfrm>
            <a:off x="4643438" y="4868863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  <p:sp>
        <p:nvSpPr>
          <p:cNvPr id="1029" name="AutoShape 5"/>
          <p:cNvSpPr>
            <a:spLocks noChangeArrowheads="1"/>
          </p:cNvSpPr>
          <p:nvPr userDrawn="1"/>
        </p:nvSpPr>
        <p:spPr bwMode="auto">
          <a:xfrm>
            <a:off x="323850" y="5943600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>
            <a:off x="4643438" y="5943600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cs typeface="+mn-cs"/>
            </a:endParaRPr>
          </a:p>
        </p:txBody>
      </p:sp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6597650" y="0"/>
            <a:ext cx="2546350" cy="4740275"/>
            <a:chOff x="2130" y="-1003"/>
            <a:chExt cx="1604" cy="2986"/>
          </a:xfrm>
        </p:grpSpPr>
        <p:sp>
          <p:nvSpPr>
            <p:cNvPr id="2" name="Rectangle 8"/>
            <p:cNvSpPr>
              <a:spLocks noChangeArrowheads="1"/>
            </p:cNvSpPr>
            <p:nvPr/>
          </p:nvSpPr>
          <p:spPr bwMode="auto">
            <a:xfrm>
              <a:off x="2130" y="-993"/>
              <a:ext cx="1584" cy="2976"/>
            </a:xfrm>
            <a:prstGeom prst="rect">
              <a:avLst/>
            </a:prstGeom>
            <a:gradFill rotWithShape="0">
              <a:gsLst>
                <a:gs pos="0">
                  <a:srgbClr val="0066CC"/>
                </a:gs>
                <a:gs pos="100000">
                  <a:srgbClr val="000066"/>
                </a:gs>
              </a:gsLst>
              <a:path path="shape">
                <a:fillToRect l="50000" t="50000" r="50000" b="50000"/>
              </a:path>
            </a:gradFill>
            <a:ln w="57150">
              <a:solidFill>
                <a:srgbClr val="33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2178" y="-100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15</a:t>
              </a:r>
            </a:p>
          </p:txBody>
        </p: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2178" y="-801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14</a:t>
              </a: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2178" y="-60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13</a:t>
              </a:r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2178" y="-417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12</a:t>
              </a:r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2178" y="-225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11</a:t>
              </a: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2178" y="-3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10</a:t>
              </a:r>
            </a:p>
          </p:txBody>
        </p:sp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2178" y="15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9</a:t>
              </a:r>
            </a:p>
          </p:txBody>
        </p: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2178" y="351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8</a:t>
              </a:r>
            </a:p>
          </p:txBody>
        </p: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2178" y="54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7</a:t>
              </a:r>
            </a:p>
          </p:txBody>
        </p:sp>
        <p:sp>
          <p:nvSpPr>
            <p:cNvPr id="1042" name="Text Box 18"/>
            <p:cNvSpPr txBox="1">
              <a:spLocks noChangeArrowheads="1"/>
            </p:cNvSpPr>
            <p:nvPr/>
          </p:nvSpPr>
          <p:spPr bwMode="auto">
            <a:xfrm>
              <a:off x="2178" y="735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6</a:t>
              </a:r>
            </a:p>
          </p:txBody>
        </p:sp>
        <p:sp>
          <p:nvSpPr>
            <p:cNvPr id="1043" name="Text Box 19"/>
            <p:cNvSpPr txBox="1">
              <a:spLocks noChangeArrowheads="1"/>
            </p:cNvSpPr>
            <p:nvPr/>
          </p:nvSpPr>
          <p:spPr bwMode="auto">
            <a:xfrm>
              <a:off x="2178" y="927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5</a:t>
              </a:r>
            </a:p>
          </p:txBody>
        </p:sp>
        <p:sp>
          <p:nvSpPr>
            <p:cNvPr id="1044" name="Text Box 20"/>
            <p:cNvSpPr txBox="1">
              <a:spLocks noChangeArrowheads="1"/>
            </p:cNvSpPr>
            <p:nvPr/>
          </p:nvSpPr>
          <p:spPr bwMode="auto">
            <a:xfrm>
              <a:off x="2178" y="111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4</a:t>
              </a:r>
            </a:p>
          </p:txBody>
        </p:sp>
        <p:sp>
          <p:nvSpPr>
            <p:cNvPr id="1045" name="Text Box 21"/>
            <p:cNvSpPr txBox="1">
              <a:spLocks noChangeArrowheads="1"/>
            </p:cNvSpPr>
            <p:nvPr/>
          </p:nvSpPr>
          <p:spPr bwMode="auto">
            <a:xfrm>
              <a:off x="2178" y="1311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3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/>
          </p:nvSpPr>
          <p:spPr bwMode="auto">
            <a:xfrm>
              <a:off x="2178" y="150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2</a:t>
              </a:r>
            </a:p>
          </p:txBody>
        </p:sp>
        <p:sp>
          <p:nvSpPr>
            <p:cNvPr id="1047" name="Text Box 23"/>
            <p:cNvSpPr txBox="1">
              <a:spLocks noChangeArrowheads="1"/>
            </p:cNvSpPr>
            <p:nvPr/>
          </p:nvSpPr>
          <p:spPr bwMode="auto">
            <a:xfrm>
              <a:off x="2178" y="1695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</a:t>
              </a:r>
            </a:p>
          </p:txBody>
        </p: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2706" y="-993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FFCC00"/>
                  </a:solidFill>
                  <a:cs typeface="+mn-cs"/>
                </a:rPr>
                <a:t>£1 Million</a:t>
              </a:r>
            </a:p>
          </p:txBody>
        </p:sp>
        <p:sp>
          <p:nvSpPr>
            <p:cNvPr id="1049" name="Text Box 25"/>
            <p:cNvSpPr txBox="1">
              <a:spLocks noChangeArrowheads="1"/>
            </p:cNvSpPr>
            <p:nvPr/>
          </p:nvSpPr>
          <p:spPr bwMode="auto">
            <a:xfrm>
              <a:off x="2706" y="-791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£500,000</a:t>
              </a:r>
            </a:p>
          </p:txBody>
        </p:sp>
        <p:sp>
          <p:nvSpPr>
            <p:cNvPr id="1050" name="Text Box 26"/>
            <p:cNvSpPr txBox="1">
              <a:spLocks noChangeArrowheads="1"/>
            </p:cNvSpPr>
            <p:nvPr/>
          </p:nvSpPr>
          <p:spPr bwMode="auto">
            <a:xfrm>
              <a:off x="2706" y="-599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£250,000</a:t>
              </a:r>
            </a:p>
          </p:txBody>
        </p:sp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2706" y="-407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£125,000</a:t>
              </a: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2706" y="-215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£64,000</a:t>
              </a:r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2706" y="-23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FFCC00"/>
                  </a:solidFill>
                  <a:cs typeface="+mn-cs"/>
                </a:rPr>
                <a:t>£32,000</a:t>
              </a:r>
            </a:p>
          </p:txBody>
        </p:sp>
        <p:sp>
          <p:nvSpPr>
            <p:cNvPr id="1054" name="Text Box 30"/>
            <p:cNvSpPr txBox="1">
              <a:spLocks noChangeArrowheads="1"/>
            </p:cNvSpPr>
            <p:nvPr/>
          </p:nvSpPr>
          <p:spPr bwMode="auto">
            <a:xfrm>
              <a:off x="2706" y="169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16,000</a:t>
              </a:r>
            </a:p>
          </p:txBody>
        </p:sp>
        <p:sp>
          <p:nvSpPr>
            <p:cNvPr id="1055" name="Text Box 31"/>
            <p:cNvSpPr txBox="1">
              <a:spLocks noChangeArrowheads="1"/>
            </p:cNvSpPr>
            <p:nvPr/>
          </p:nvSpPr>
          <p:spPr bwMode="auto">
            <a:xfrm>
              <a:off x="2706" y="361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£8,000</a:t>
              </a:r>
            </a:p>
          </p:txBody>
        </p:sp>
        <p:sp>
          <p:nvSpPr>
            <p:cNvPr id="1056" name="Text Box 32"/>
            <p:cNvSpPr txBox="1">
              <a:spLocks noChangeArrowheads="1"/>
            </p:cNvSpPr>
            <p:nvPr/>
          </p:nvSpPr>
          <p:spPr bwMode="auto">
            <a:xfrm>
              <a:off x="2706" y="553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£4,000</a:t>
              </a:r>
            </a:p>
          </p:txBody>
        </p:sp>
        <p:sp>
          <p:nvSpPr>
            <p:cNvPr id="1057" name="Text Box 33"/>
            <p:cNvSpPr txBox="1">
              <a:spLocks noChangeArrowheads="1"/>
            </p:cNvSpPr>
            <p:nvPr/>
          </p:nvSpPr>
          <p:spPr bwMode="auto">
            <a:xfrm>
              <a:off x="2706" y="745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£2,000</a:t>
              </a:r>
            </a:p>
          </p:txBody>
        </p:sp>
        <p:sp>
          <p:nvSpPr>
            <p:cNvPr id="1058" name="Text Box 34"/>
            <p:cNvSpPr txBox="1">
              <a:spLocks noChangeArrowheads="1"/>
            </p:cNvSpPr>
            <p:nvPr/>
          </p:nvSpPr>
          <p:spPr bwMode="auto">
            <a:xfrm>
              <a:off x="2706" y="937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FFCC00"/>
                  </a:solidFill>
                  <a:cs typeface="+mn-cs"/>
                </a:rPr>
                <a:t>£1,000</a:t>
              </a:r>
            </a:p>
          </p:txBody>
        </p:sp>
        <p:sp>
          <p:nvSpPr>
            <p:cNvPr id="1059" name="Text Box 35"/>
            <p:cNvSpPr txBox="1">
              <a:spLocks noChangeArrowheads="1"/>
            </p:cNvSpPr>
            <p:nvPr/>
          </p:nvSpPr>
          <p:spPr bwMode="auto">
            <a:xfrm>
              <a:off x="2706" y="1129"/>
              <a:ext cx="6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£500</a:t>
              </a:r>
            </a:p>
          </p:txBody>
        </p:sp>
        <p:sp>
          <p:nvSpPr>
            <p:cNvPr id="1060" name="Text Box 36"/>
            <p:cNvSpPr txBox="1">
              <a:spLocks noChangeArrowheads="1"/>
            </p:cNvSpPr>
            <p:nvPr/>
          </p:nvSpPr>
          <p:spPr bwMode="auto">
            <a:xfrm>
              <a:off x="2717" y="1322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£300</a:t>
              </a:r>
            </a:p>
          </p:txBody>
        </p: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2727" y="1513"/>
              <a:ext cx="8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£200</a:t>
              </a:r>
            </a:p>
          </p:txBody>
        </p:sp>
        <p:sp>
          <p:nvSpPr>
            <p:cNvPr id="1062" name="Text Box 38"/>
            <p:cNvSpPr txBox="1">
              <a:spLocks noChangeArrowheads="1"/>
            </p:cNvSpPr>
            <p:nvPr/>
          </p:nvSpPr>
          <p:spPr bwMode="auto">
            <a:xfrm>
              <a:off x="2726" y="169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  <a:cs typeface="+mn-cs"/>
                </a:rPr>
                <a:t>£100</a:t>
              </a: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2514" y="1791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2514" y="1599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5" name="Oval 41"/>
            <p:cNvSpPr>
              <a:spLocks noChangeArrowheads="1"/>
            </p:cNvSpPr>
            <p:nvPr/>
          </p:nvSpPr>
          <p:spPr bwMode="auto">
            <a:xfrm>
              <a:off x="2514" y="1407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6" name="Oval 42"/>
            <p:cNvSpPr>
              <a:spLocks noChangeArrowheads="1"/>
            </p:cNvSpPr>
            <p:nvPr/>
          </p:nvSpPr>
          <p:spPr bwMode="auto">
            <a:xfrm>
              <a:off x="2514" y="1215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7" name="Oval 43"/>
            <p:cNvSpPr>
              <a:spLocks noChangeArrowheads="1"/>
            </p:cNvSpPr>
            <p:nvPr/>
          </p:nvSpPr>
          <p:spPr bwMode="auto">
            <a:xfrm>
              <a:off x="2514" y="1023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8" name="Oval 44"/>
            <p:cNvSpPr>
              <a:spLocks noChangeArrowheads="1"/>
            </p:cNvSpPr>
            <p:nvPr/>
          </p:nvSpPr>
          <p:spPr bwMode="auto">
            <a:xfrm>
              <a:off x="2514" y="831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69" name="Oval 45"/>
            <p:cNvSpPr>
              <a:spLocks noChangeArrowheads="1"/>
            </p:cNvSpPr>
            <p:nvPr/>
          </p:nvSpPr>
          <p:spPr bwMode="auto">
            <a:xfrm>
              <a:off x="2514" y="639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0" name="Oval 46"/>
            <p:cNvSpPr>
              <a:spLocks noChangeArrowheads="1"/>
            </p:cNvSpPr>
            <p:nvPr/>
          </p:nvSpPr>
          <p:spPr bwMode="auto">
            <a:xfrm>
              <a:off x="2514" y="447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1" name="Oval 47"/>
            <p:cNvSpPr>
              <a:spLocks noChangeArrowheads="1"/>
            </p:cNvSpPr>
            <p:nvPr/>
          </p:nvSpPr>
          <p:spPr bwMode="auto">
            <a:xfrm>
              <a:off x="2514" y="255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2" name="Oval 48"/>
            <p:cNvSpPr>
              <a:spLocks noChangeArrowheads="1"/>
            </p:cNvSpPr>
            <p:nvPr/>
          </p:nvSpPr>
          <p:spPr bwMode="auto">
            <a:xfrm>
              <a:off x="2514" y="63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sk-SK" sz="2400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073" name="Oval 49"/>
            <p:cNvSpPr>
              <a:spLocks noChangeArrowheads="1"/>
            </p:cNvSpPr>
            <p:nvPr/>
          </p:nvSpPr>
          <p:spPr bwMode="auto">
            <a:xfrm>
              <a:off x="2514" y="-129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4" name="Oval 50"/>
            <p:cNvSpPr>
              <a:spLocks noChangeArrowheads="1"/>
            </p:cNvSpPr>
            <p:nvPr/>
          </p:nvSpPr>
          <p:spPr bwMode="auto">
            <a:xfrm>
              <a:off x="2514" y="-321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5" name="Oval 51"/>
            <p:cNvSpPr>
              <a:spLocks noChangeArrowheads="1"/>
            </p:cNvSpPr>
            <p:nvPr/>
          </p:nvSpPr>
          <p:spPr bwMode="auto">
            <a:xfrm>
              <a:off x="2514" y="-513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6" name="Oval 52"/>
            <p:cNvSpPr>
              <a:spLocks noChangeArrowheads="1"/>
            </p:cNvSpPr>
            <p:nvPr/>
          </p:nvSpPr>
          <p:spPr bwMode="auto">
            <a:xfrm>
              <a:off x="2514" y="-705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  <p:sp>
          <p:nvSpPr>
            <p:cNvPr id="1077" name="Oval 53"/>
            <p:cNvSpPr>
              <a:spLocks noChangeArrowheads="1"/>
            </p:cNvSpPr>
            <p:nvPr/>
          </p:nvSpPr>
          <p:spPr bwMode="auto">
            <a:xfrm>
              <a:off x="2514" y="-897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cs typeface="+mn-cs"/>
              </a:endParaRPr>
            </a:p>
          </p:txBody>
        </p:sp>
      </p:grpSp>
      <p:pic>
        <p:nvPicPr>
          <p:cNvPr id="1032" name="Picture 54" descr="MillOptions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916238" y="4149725"/>
            <a:ext cx="3487737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5.wav"/><Relationship Id="rId3" Type="http://schemas.openxmlformats.org/officeDocument/2006/relationships/slide" Target="slide24.xml"/><Relationship Id="rId7" Type="http://schemas.openxmlformats.org/officeDocument/2006/relationships/slide" Target="slide18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5" Type="http://schemas.openxmlformats.org/officeDocument/2006/relationships/slide" Target="slide13.xml"/><Relationship Id="rId4" Type="http://schemas.openxmlformats.org/officeDocument/2006/relationships/audio" Target="../media/audio3.wav"/><Relationship Id="rId9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5.wav"/><Relationship Id="rId3" Type="http://schemas.openxmlformats.org/officeDocument/2006/relationships/slide" Target="slide24.xml"/><Relationship Id="rId7" Type="http://schemas.openxmlformats.org/officeDocument/2006/relationships/slide" Target="slide18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5" Type="http://schemas.openxmlformats.org/officeDocument/2006/relationships/slide" Target="slide13.xml"/><Relationship Id="rId4" Type="http://schemas.openxmlformats.org/officeDocument/2006/relationships/audio" Target="../media/audio3.wav"/><Relationship Id="rId9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5.wav"/><Relationship Id="rId3" Type="http://schemas.openxmlformats.org/officeDocument/2006/relationships/slide" Target="slide23.xml"/><Relationship Id="rId7" Type="http://schemas.openxmlformats.org/officeDocument/2006/relationships/slide" Target="slide20.xml"/><Relationship Id="rId12" Type="http://schemas.openxmlformats.org/officeDocument/2006/relationships/image" Target="../media/image12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openxmlformats.org/officeDocument/2006/relationships/image" Target="../media/image11.png"/><Relationship Id="rId5" Type="http://schemas.openxmlformats.org/officeDocument/2006/relationships/slide" Target="slide15.xml"/><Relationship Id="rId10" Type="http://schemas.openxmlformats.org/officeDocument/2006/relationships/image" Target="../media/image10.jpg"/><Relationship Id="rId4" Type="http://schemas.openxmlformats.org/officeDocument/2006/relationships/audio" Target="../media/audio3.wav"/><Relationship Id="rId9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5.wav"/><Relationship Id="rId3" Type="http://schemas.openxmlformats.org/officeDocument/2006/relationships/slide" Target="slide23.xml"/><Relationship Id="rId7" Type="http://schemas.openxmlformats.org/officeDocument/2006/relationships/slide" Target="slide18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5" Type="http://schemas.openxmlformats.org/officeDocument/2006/relationships/slide" Target="slide13.xml"/><Relationship Id="rId4" Type="http://schemas.openxmlformats.org/officeDocument/2006/relationships/audio" Target="../media/audio3.wav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5.wav"/><Relationship Id="rId3" Type="http://schemas.openxmlformats.org/officeDocument/2006/relationships/slide" Target="slide23.xml"/><Relationship Id="rId7" Type="http://schemas.openxmlformats.org/officeDocument/2006/relationships/slide" Target="slide2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5" Type="http://schemas.openxmlformats.org/officeDocument/2006/relationships/slide" Target="slide16.xml"/><Relationship Id="rId4" Type="http://schemas.openxmlformats.org/officeDocument/2006/relationships/audio" Target="../media/audio3.wav"/><Relationship Id="rId9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5.wav"/><Relationship Id="rId3" Type="http://schemas.openxmlformats.org/officeDocument/2006/relationships/slide" Target="slide23.xml"/><Relationship Id="rId7" Type="http://schemas.openxmlformats.org/officeDocument/2006/relationships/slide" Target="slide2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5" Type="http://schemas.openxmlformats.org/officeDocument/2006/relationships/slide" Target="slide16.xml"/><Relationship Id="rId4" Type="http://schemas.openxmlformats.org/officeDocument/2006/relationships/audio" Target="../media/audio3.wav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slideLayout" Target="../slideLayouts/slideLayout7.xm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14.xml"/><Relationship Id="rId11" Type="http://schemas.openxmlformats.org/officeDocument/2006/relationships/image" Target="../media/image17.png"/><Relationship Id="rId5" Type="http://schemas.openxmlformats.org/officeDocument/2006/relationships/audio" Target="../media/audio3.wav"/><Relationship Id="rId10" Type="http://schemas.openxmlformats.org/officeDocument/2006/relationships/image" Target="../media/image16.png"/><Relationship Id="rId4" Type="http://schemas.openxmlformats.org/officeDocument/2006/relationships/slide" Target="slide23.xml"/><Relationship Id="rId9" Type="http://schemas.openxmlformats.org/officeDocument/2006/relationships/audio" Target="../media/audio5.wav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slideLayout" Target="../slideLayouts/slideLayout7.xm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13.xml"/><Relationship Id="rId11" Type="http://schemas.openxmlformats.org/officeDocument/2006/relationships/image" Target="../media/image18.jpg"/><Relationship Id="rId5" Type="http://schemas.openxmlformats.org/officeDocument/2006/relationships/audio" Target="../media/audio3.wav"/><Relationship Id="rId10" Type="http://schemas.openxmlformats.org/officeDocument/2006/relationships/image" Target="../media/image16.png"/><Relationship Id="rId4" Type="http://schemas.openxmlformats.org/officeDocument/2006/relationships/slide" Target="slide24.xml"/><Relationship Id="rId9" Type="http://schemas.openxmlformats.org/officeDocument/2006/relationships/audio" Target="../media/audio5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5.wav"/><Relationship Id="rId3" Type="http://schemas.openxmlformats.org/officeDocument/2006/relationships/slide" Target="slide24.xml"/><Relationship Id="rId7" Type="http://schemas.openxmlformats.org/officeDocument/2006/relationships/slide" Target="slide2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5" Type="http://schemas.openxmlformats.org/officeDocument/2006/relationships/slide" Target="slide13.xml"/><Relationship Id="rId4" Type="http://schemas.openxmlformats.org/officeDocument/2006/relationships/audio" Target="../media/audio3.wav"/><Relationship Id="rId9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5.wav"/><Relationship Id="rId3" Type="http://schemas.openxmlformats.org/officeDocument/2006/relationships/slide" Target="slide24.xml"/><Relationship Id="rId7" Type="http://schemas.openxmlformats.org/officeDocument/2006/relationships/slide" Target="slide2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5" Type="http://schemas.openxmlformats.org/officeDocument/2006/relationships/slide" Target="slide14.xml"/><Relationship Id="rId4" Type="http://schemas.openxmlformats.org/officeDocument/2006/relationships/audio" Target="../media/audio3.wav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lokTextu 25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pic>
        <p:nvPicPr>
          <p:cNvPr id="3076" name="Picture 4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196279">
            <a:off x="244475" y="7089775"/>
            <a:ext cx="18891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723568">
            <a:off x="3141663" y="-1506538"/>
            <a:ext cx="2070100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ff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2311352">
            <a:off x="481013" y="7305675"/>
            <a:ext cx="18478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 descr="ff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341023">
            <a:off x="1717675" y="7435850"/>
            <a:ext cx="19145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ff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-2558394">
            <a:off x="2055813" y="7888288"/>
            <a:ext cx="19494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 descr="ff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2700000">
            <a:off x="4281488" y="8208963"/>
            <a:ext cx="117633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683727">
            <a:off x="3475038" y="7405688"/>
            <a:ext cx="18891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 descr="ff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877759">
            <a:off x="7716838" y="8061325"/>
            <a:ext cx="19939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 descr="ff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30204">
            <a:off x="4743450" y="8235950"/>
            <a:ext cx="19145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 descr="ff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572734">
            <a:off x="5468938" y="7569200"/>
            <a:ext cx="19494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 descr="ff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-2153110">
            <a:off x="6416675" y="7461250"/>
            <a:ext cx="19939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15" descr="ff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617630">
            <a:off x="7446963" y="7537450"/>
            <a:ext cx="18478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8" name="Picture 16" descr="faraday3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316570">
            <a:off x="4822825" y="-1527175"/>
            <a:ext cx="112553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9" name="Picture 17" descr="faraday3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-2010661">
            <a:off x="2649538" y="-1520825"/>
            <a:ext cx="11255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0" name="Picture 18" descr="faraday3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-2158091">
            <a:off x="-209550" y="-1684338"/>
            <a:ext cx="20701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1" name="Picture 19" descr="faraday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854498">
            <a:off x="7820025" y="-1908175"/>
            <a:ext cx="140652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" name="Picture 20" descr="faraday3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2583858">
            <a:off x="5068888" y="-2474913"/>
            <a:ext cx="201612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3" name="Picture 21" descr="faraday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398256">
            <a:off x="3260725" y="-1865313"/>
            <a:ext cx="20605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4" name="Picture 22" descr="faraday3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-2150259">
            <a:off x="996950" y="-1835150"/>
            <a:ext cx="2070100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5" name="Picture 23" descr="faraday3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535771">
            <a:off x="231775" y="-2092325"/>
            <a:ext cx="2016125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6" name="Picture 24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1801474">
            <a:off x="5516563" y="-1860550"/>
            <a:ext cx="2070100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7" name="Picture 25" descr="faraday3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520310">
            <a:off x="6562725" y="-1828800"/>
            <a:ext cx="207010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Obdĺžnik 27"/>
          <p:cNvSpPr/>
          <p:nvPr/>
        </p:nvSpPr>
        <p:spPr>
          <a:xfrm>
            <a:off x="0" y="2046743"/>
            <a:ext cx="9144000" cy="4629725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  <p:txBody>
          <a:bodyPr>
            <a:prstTxWarp prst="textFadeUp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8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cs typeface="+mn-cs"/>
              </a:rPr>
              <a:t>Milionár</a:t>
            </a:r>
            <a:endParaRPr lang="sk-SK" sz="80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cs typeface="+mn-cs"/>
            </a:endParaRPr>
          </a:p>
        </p:txBody>
      </p:sp>
      <p:pic>
        <p:nvPicPr>
          <p:cNvPr id="29" name="Obrázok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8" y="258404"/>
            <a:ext cx="2881703" cy="1603731"/>
          </a:xfrm>
          <a:prstGeom prst="rect">
            <a:avLst/>
          </a:prstGeom>
        </p:spPr>
      </p:pic>
    </p:spTree>
  </p:cSld>
  <p:clrMapOvr>
    <a:masterClrMapping/>
  </p:clrMapOvr>
  <p:transition advTm="8000">
    <p:sndAc>
      <p:stSnd>
        <p:snd r:embed="rId2" name="music2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4313" y="214313"/>
            <a:ext cx="62865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800" b="1" dirty="0" smtClean="0">
                <a:solidFill>
                  <a:schemeClr val="bg1"/>
                </a:solidFill>
              </a:rPr>
              <a:t>Doplň výrok S. Kierkegaarda: </a:t>
            </a:r>
            <a:r>
              <a:rPr lang="pl-PL" sz="2800" b="1" i="1" dirty="0" smtClean="0">
                <a:solidFill>
                  <a:schemeClr val="bg1"/>
                </a:solidFill>
              </a:rPr>
              <a:t>„Čo možno dať a čo všetko dáva?” </a:t>
            </a:r>
          </a:p>
        </p:txBody>
      </p:sp>
      <p:sp>
        <p:nvSpPr>
          <p:cNvPr id="1229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09613" y="5078205"/>
            <a:ext cx="3382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000" b="1" dirty="0" smtClean="0">
                <a:solidFill>
                  <a:schemeClr val="bg1"/>
                </a:solidFill>
              </a:rPr>
              <a:t> Nenávisť!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292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172074" y="5120163"/>
            <a:ext cx="3382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000" b="1" dirty="0" smtClean="0">
                <a:solidFill>
                  <a:schemeClr val="bg1"/>
                </a:solidFill>
              </a:rPr>
              <a:t>Život!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293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215518"/>
            <a:ext cx="3382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000" b="1" dirty="0" smtClean="0">
                <a:solidFill>
                  <a:schemeClr val="bg1"/>
                </a:solidFill>
              </a:rPr>
              <a:t>Moc!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294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172075" y="6215518"/>
            <a:ext cx="3382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000" b="1" dirty="0" smtClean="0">
                <a:solidFill>
                  <a:schemeClr val="bg1"/>
                </a:solidFill>
              </a:rPr>
              <a:t>Láska!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295" name="Oval 7">
            <a:hlinkClick r:id="" action="ppaction://noaction">
              <a:snd r:embed="rId4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2297" name="Oval 8">
            <a:hlinkClick r:id="rId5" action="ppaction://hlinksldjump">
              <a:snd r:embed="rId6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2298" name="Oval 9">
            <a:hlinkClick r:id="rId7" action="ppaction://hlinksldjump">
              <a:snd r:embed="rId8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1944688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2" name="Obrázok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2967318" cy="1978213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2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22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95"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2291" grpId="1"/>
      <p:bldP spid="12292" grpId="0"/>
      <p:bldP spid="12292" grpId="1"/>
      <p:bldP spid="12293" grpId="0"/>
      <p:bldP spid="12294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4313" y="188913"/>
            <a:ext cx="65722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Budhistická nirvána nám pomôže dosiahnuť cestu vykúpenia. To tvrdil A. </a:t>
            </a:r>
            <a:r>
              <a:rPr lang="sk-SK" sz="2800" b="1" dirty="0" err="1" smtClean="0">
                <a:solidFill>
                  <a:schemeClr val="bg1"/>
                </a:solidFill>
              </a:rPr>
              <a:t>Schopenhauer</a:t>
            </a:r>
            <a:r>
              <a:rPr lang="sk-SK" sz="2800" b="1" dirty="0" smtClean="0">
                <a:solidFill>
                  <a:schemeClr val="bg1"/>
                </a:solidFill>
              </a:rPr>
              <a:t> v...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3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 </a:t>
            </a:r>
            <a:r>
              <a:rPr lang="cs-CZ" sz="2400" b="1" dirty="0" err="1" smtClean="0">
                <a:solidFill>
                  <a:schemeClr val="bg1"/>
                </a:solidFill>
              </a:rPr>
              <a:t>náboženskom</a:t>
            </a:r>
            <a:r>
              <a:rPr lang="cs-CZ" sz="2400" b="1" dirty="0" smtClean="0">
                <a:solidFill>
                  <a:schemeClr val="bg1"/>
                </a:solidFill>
              </a:rPr>
              <a:t> postoji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316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estetickom</a:t>
            </a:r>
            <a:r>
              <a:rPr lang="cs-CZ" sz="2400" b="1" dirty="0" smtClean="0">
                <a:solidFill>
                  <a:schemeClr val="bg1"/>
                </a:solidFill>
              </a:rPr>
              <a:t> postoji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317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err="1" smtClean="0">
                <a:solidFill>
                  <a:schemeClr val="bg1"/>
                </a:solidFill>
              </a:rPr>
              <a:t>etickom</a:t>
            </a:r>
            <a:r>
              <a:rPr lang="cs-CZ" sz="2400" b="1" dirty="0" smtClean="0">
                <a:solidFill>
                  <a:schemeClr val="bg1"/>
                </a:solidFill>
              </a:rPr>
              <a:t> postoji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318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teologickom postoji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319" name="Oval 7">
            <a:hlinkClick r:id="" action="ppaction://noaction">
              <a:snd r:embed="rId4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21" name="Oval 8">
            <a:hlinkClick r:id="rId5" action="ppaction://hlinksldjump">
              <a:snd r:embed="rId6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22" name="Oval 9">
            <a:hlinkClick r:id="rId7" action="ppaction://hlinksldjump">
              <a:snd r:embed="rId8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1622425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2" name="Obrázok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98" y="1685033"/>
            <a:ext cx="1793396" cy="2451388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2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33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19"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6" grpId="0"/>
      <p:bldP spid="13316" grpId="1"/>
      <p:bldP spid="13317" grpId="0"/>
      <p:bldP spid="13318" grpId="0"/>
      <p:bldP spid="13318" grpId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42938" y="857250"/>
            <a:ext cx="8229601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k-SK" b="1" dirty="0" smtClean="0">
                <a:solidFill>
                  <a:srgbClr val="FF0000"/>
                </a:solidFill>
              </a:rPr>
              <a:t>HURÁ!</a:t>
            </a:r>
            <a:br>
              <a:rPr lang="sk-SK" b="1" dirty="0" smtClean="0">
                <a:solidFill>
                  <a:srgbClr val="FF0000"/>
                </a:solidFill>
              </a:rPr>
            </a:br>
            <a:r>
              <a:rPr lang="sk-SK" b="1" dirty="0" smtClean="0">
                <a:solidFill>
                  <a:srgbClr val="FF0000"/>
                </a:solidFill>
              </a:rPr>
              <a:t>VYHRÁVAŠ </a:t>
            </a:r>
            <a:r>
              <a:rPr lang="en-GB" b="1" dirty="0">
                <a:solidFill>
                  <a:srgbClr val="FF0000"/>
                </a:solidFill>
              </a:rPr>
              <a:t>32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000</a:t>
            </a:r>
            <a:r>
              <a:rPr lang="sk-SK" b="1" dirty="0">
                <a:solidFill>
                  <a:srgbClr val="FF0000"/>
                </a:solidFill>
              </a:rPr>
              <a:t> €!!!</a:t>
            </a:r>
            <a:endParaRPr lang="en-GB" b="1" dirty="0" smtClean="0">
              <a:solidFill>
                <a:srgbClr val="FF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  <p:extLst>
      <p:ext uri="{BB962C8B-B14F-4D97-AF65-F5344CB8AC3E}">
        <p14:creationId xmlns:p14="http://schemas.microsoft.com/office/powerpoint/2010/main" val="190170294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400" decel="100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400" decel="100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decel="100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00" decel="100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14375" y="50006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smtClean="0"/>
              <a:t>MYSLÍM ,ŽE SPRÁVNA ODPOVEĎ JE: </a:t>
            </a:r>
            <a:r>
              <a:rPr lang="en-GB" smtClean="0">
                <a:solidFill>
                  <a:schemeClr val="accent2"/>
                </a:solidFill>
              </a:rPr>
              <a:t>A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A</a:t>
            </a:r>
            <a:endParaRPr lang="en-US" sz="27700" smtClean="0"/>
          </a:p>
        </p:txBody>
      </p:sp>
      <p:sp>
        <p:nvSpPr>
          <p:cNvPr id="19460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92175" y="-344488"/>
            <a:ext cx="452438" cy="128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GLO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38" presetClass="entr" presetSubtype="0" accel="5000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EDEDU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4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58" grpId="1" animBg="1"/>
      <p:bldP spid="19459" grpId="0" build="p"/>
      <p:bldP spid="194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571500" y="64293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smtClean="0"/>
              <a:t>MYSLÍM ,ŽE SPRÁVNA ODPOVEĎ JE: </a:t>
            </a:r>
            <a:r>
              <a:rPr lang="en-GB" smtClean="0">
                <a:solidFill>
                  <a:schemeClr val="accent2"/>
                </a:solidFill>
              </a:rPr>
              <a:t>B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B</a:t>
            </a:r>
            <a:endParaRPr lang="en-US" sz="27700" smtClean="0"/>
          </a:p>
        </p:txBody>
      </p:sp>
      <p:sp>
        <p:nvSpPr>
          <p:cNvPr id="20484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500063" y="571500"/>
            <a:ext cx="8229601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smtClean="0"/>
              <a:t>MYSLÍM ,ŽE SPRÁVNA ODPOVEĎ JE: </a:t>
            </a:r>
            <a:r>
              <a:rPr lang="en-GB" smtClean="0">
                <a:solidFill>
                  <a:schemeClr val="accent2"/>
                </a:solidFill>
              </a:rPr>
              <a:t>C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C</a:t>
            </a:r>
            <a:endParaRPr lang="en-US" sz="27700" smtClean="0"/>
          </a:p>
        </p:txBody>
      </p:sp>
      <p:sp>
        <p:nvSpPr>
          <p:cNvPr id="21508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928688" y="357188"/>
            <a:ext cx="8229601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l-PL" smtClean="0"/>
              <a:t>MYSLÍM ,ŽE SPRÁVNA ODPOVEĎ JE: </a:t>
            </a:r>
            <a:r>
              <a:rPr lang="en-GB" smtClean="0">
                <a:solidFill>
                  <a:schemeClr val="accent2"/>
                </a:solidFill>
              </a:rPr>
              <a:t>D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D</a:t>
            </a:r>
            <a:endParaRPr lang="en-US" sz="27700" smtClean="0"/>
          </a:p>
        </p:txBody>
      </p:sp>
      <p:sp>
        <p:nvSpPr>
          <p:cNvPr id="22532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14375" y="35718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k-SK" sz="3600" smtClean="0"/>
              <a:t>Myslím,že správna odpoveď je:</a:t>
            </a:r>
            <a:endParaRPr lang="en-US" sz="3600" smtClean="0">
              <a:solidFill>
                <a:schemeClr val="accent2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642938" y="1571625"/>
            <a:ext cx="8229601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sk-SK" sz="9600" smtClean="0"/>
              <a:t>Nie som si príliš istý!</a:t>
            </a:r>
            <a:endParaRPr lang="en-US" sz="15600" smtClean="0"/>
          </a:p>
        </p:txBody>
      </p:sp>
      <p:sp>
        <p:nvSpPr>
          <p:cNvPr id="23556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okTextu 13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270000" y="-35401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562475" y="-363538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992438" y="-28892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305550" y="-36195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23863" y="41433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A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90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7495E-6 C -0.00504 -0.01573 -0.00833 -0.03609 -0.01771 -0.04858 C -0.02274 -0.07171 -0.02379 -0.09577 -0.0283 -0.11913 C -0.03004 -0.14897 -0.03021 -0.14226 -0.0283 -0.18182 C -0.02761 -0.19732 -0.02292 -0.21328 -0.02118 -0.22878 C -0.01858 -0.27481 -0.02101 -0.32108 -0.01649 -0.36688 C -0.01441 -0.33796 -0.01563 -0.30835 -0.00833 -0.28059 C -0.00799 -0.27065 -0.00764 -0.2607 -0.00712 -0.25075 C -0.00417 -0.19223 -0.00556 -0.27874 -0.00469 -0.31668 C -0.00434 -0.33334 -0.00313 -0.35022 -0.00243 -0.36688 C -0.00139 -0.32293 0.00087 -0.27921 0.00347 -0.23526 C 0.00417 -0.127 0.00382 -0.08328 0.00694 2.07495E-6 C 0.01233 -0.02082 0.00937 -0.00625 0.00937 -0.04557 " pathEditMode="relative" ptsTypes="ffffffffffffA">
                                      <p:cBhvr>
                                        <p:cTn id="12" dur="3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4" dur="3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-6.60421E-6 C -0.00192 -0.01296 -0.00035 -0.00325 -0.00348 -0.01736 C -0.00382 -0.01898 -0.00226 -0.0125 -0.00226 -0.0125 C -0.00192 -0.01666 -0.00278 -0.02129 -0.00122 -0.02499 C -0.00053 -0.02661 0.00069 -0.02198 0.00121 -0.02036 C 0.00277 -0.01574 0.00364 -0.00949 0.00468 -0.00463 C 0.00555 -0.01458 0.00729 -0.02314 0.00833 -0.03286 C 0.00868 -0.03124 0.00937 -0.02985 0.00937 -0.02823 C 0.00937 -0.02661 0.0092 -0.02268 0.00833 -0.0236 C 0.0059 -0.02615 0.0052 -0.03077 0.00364 -0.03447 C 0.00329 -0.03702 0.00433 -0.04326 0.00243 -0.04234 C -6.38889E-6 -0.04118 -6.38889E-6 -0.03286 -6.38889E-6 -0.03286 C 0.00347 -0.07704 -0.0007 -0.06894 0.00833 -0.05182 C 0.01076 -0.04095 0.01058 -0.04234 0.00833 -0.02823 C 0.00868 -0.05437 0.00885 -0.08051 0.00937 -0.10665 C 0.00954 -0.11335 0.00815 -0.12099 0.01058 -0.127 C 0.01284 -0.13255 0.01145 -0.11428 0.01302 -0.10827 C 0.01215 -0.09577 0.01249 -0.08282 0.01058 -0.07056 C 0.01024 -0.06825 0.0092 -0.07472 0.00833 -0.07681 C 0.00763 -0.07843 0.00659 -0.07981 0.0059 -0.08143 C 0.00208 -0.0893 0.00121 -0.09762 -6.38889E-6 -0.10665 C 0.0019 -0.1425 0.00121 -0.12214 0.00121 -0.16772 " pathEditMode="relative" ptsTypes="fffffffffffffffffffffA">
                                      <p:cBhvr>
                                        <p:cTn id="16" dur="3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584" grpId="0" animBg="1"/>
      <p:bldP spid="24585" grpId="0" animBg="1"/>
      <p:bldP spid="24586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okTextu 13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022600" y="-29051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4562475" y="-363538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357313" y="-31115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364288" y="-403225"/>
            <a:ext cx="1860550" cy="6477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1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4810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B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14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7495E-6 C -0.00504 -0.01573 -0.00833 -0.03609 -0.01771 -0.04858 C -0.02274 -0.07171 -0.02379 -0.09577 -0.0283 -0.11913 C -0.03004 -0.14897 -0.03021 -0.14226 -0.0283 -0.18182 C -0.02761 -0.19732 -0.02292 -0.21328 -0.02118 -0.22878 C -0.01858 -0.27481 -0.02101 -0.32108 -0.01649 -0.36688 C -0.01441 -0.33796 -0.01563 -0.30835 -0.00833 -0.28059 C -0.00799 -0.27065 -0.00764 -0.2607 -0.00712 -0.25075 C -0.00417 -0.19223 -0.00556 -0.27874 -0.00469 -0.31668 C -0.00434 -0.33334 -0.00313 -0.35022 -0.00243 -0.36688 C -0.00139 -0.32293 0.00087 -0.27921 0.00347 -0.23526 C 0.00417 -0.127 0.00382 -0.08328 0.00694 2.07495E-6 C 0.01233 -0.02082 0.00937 -0.00625 0.00937 -0.04557 " pathEditMode="relative" ptsTypes="ffffffffffffA">
                                      <p:cBhvr>
                                        <p:cTn id="12" dur="3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4" dur="3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45431E-6 C 0.0007 -0.1108 -0.04253 -0.2415 0.00521 -0.33218 C 0.00747 -0.34559 0.00625 -0.33171 0.00382 -0.34328 C 0.00313 -0.34744 0.00348 -0.35161 0.00278 -0.35577 C 0.00226 -0.35901 0.00104 -0.36202 0.00018 -0.36526 C -0.00017 -0.36687 0.00139 -0.3604 0.00139 -0.3604 C 0.00191 -0.35161 0.00104 -0.34235 0.00278 -0.3338 C 0.00313 -0.33148 0.00452 -0.33796 0.00521 -0.34004 C 0.00573 -0.34166 0.00573 -0.34328 0.00625 -0.3449 C 0.00851 -0.3523 0.01129 -0.35762 0.01337 -0.36526 C 0.01372 -0.36687 0.01233 -0.36202 0.01216 -0.3604 C 0.01146 -0.35762 0.0099 -0.35115 0.0099 -0.35115 C 0.00903 -0.35276 0.00886 -0.35647 0.00747 -0.35577 C 0.00382 -0.35415 0.00104 -0.34259 -0.00069 -0.33865 C -0.00277 -0.34582 -0.00017 -0.37451 -0.00451 -0.35901 C -0.00416 -0.33703 -0.00451 -0.31506 -0.00312 -0.29308 C -0.00295 -0.29123 -0.00156 -0.29609 -0.00069 -0.29771 C 0.00104 -0.3028 0.00191 -0.30974 0.00278 -0.31506 C -0.00416 -0.46495 -0.00503 0.01249 0.00382 -0.11751 C -0.00225 -0.14157 0.00139 -0.15452 0.00139 -0.18806 " pathEditMode="relative" ptsTypes="fffffffffffffffffffA">
                                      <p:cBhvr>
                                        <p:cTn id="16" dur="3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608" grpId="0" animBg="1"/>
      <p:bldP spid="25609" grpId="0" animBg="1"/>
      <p:bldP spid="25610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okTextu 15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1438" y="214313"/>
            <a:ext cx="65722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Filozofiu, ktorá sa rozvíja od polovice 19. storočia nazývame: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09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5084763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antická filozofia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0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243638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moderná filozofia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32841" y="6237613"/>
            <a:ext cx="3382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>
                <a:solidFill>
                  <a:schemeClr val="bg1"/>
                </a:solidFill>
              </a:rPr>
              <a:t>p</a:t>
            </a:r>
            <a:r>
              <a:rPr lang="sk-SK" sz="2400" b="1" dirty="0" smtClean="0">
                <a:solidFill>
                  <a:schemeClr val="bg1"/>
                </a:solidFill>
              </a:rPr>
              <a:t>oklasická filozofia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2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stredoveká filozofia 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3" name="Oval 7">
            <a:hlinkClick r:id="" action="ppaction://noaction">
              <a:snd r:embed="rId4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105" name="Oval 8">
            <a:hlinkClick r:id="rId5" action="ppaction://hlinksldjump">
              <a:snd r:embed="rId6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106" name="Oval 9">
            <a:hlinkClick r:id="rId7" action="ppaction://hlinksldjump">
              <a:snd r:embed="rId8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53213" y="4364038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2" name="Obrázok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9" y="1381153"/>
            <a:ext cx="1365226" cy="1624916"/>
          </a:xfrm>
          <a:prstGeom prst="rect">
            <a:avLst/>
          </a:prstGeom>
        </p:spPr>
      </p:pic>
      <p:pic>
        <p:nvPicPr>
          <p:cNvPr id="13" name="Obrázok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87" y="2019317"/>
            <a:ext cx="1096599" cy="1460146"/>
          </a:xfrm>
          <a:prstGeom prst="rect">
            <a:avLst/>
          </a:prstGeom>
        </p:spPr>
      </p:pic>
      <p:pic>
        <p:nvPicPr>
          <p:cNvPr id="14" name="Obrázok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64" y="1238278"/>
            <a:ext cx="1357322" cy="2008836"/>
          </a:xfrm>
          <a:prstGeom prst="rect">
            <a:avLst/>
          </a:prstGeom>
        </p:spPr>
      </p:pic>
      <p:pic>
        <p:nvPicPr>
          <p:cNvPr id="15" name="Obrázok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24" y="2417337"/>
            <a:ext cx="1952552" cy="1368853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2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3"/>
                  </p:tgtEl>
                </p:cond>
              </p:nextCondLst>
            </p:seq>
          </p:childTnLst>
        </p:cTn>
      </p:par>
    </p:tnLst>
    <p:bldLst>
      <p:bldP spid="4098" grpId="0"/>
      <p:bldP spid="4099" grpId="0"/>
      <p:bldP spid="4100" grpId="0"/>
      <p:bldP spid="4100" grpId="1"/>
      <p:bldP spid="4101" grpId="0"/>
      <p:bldP spid="4102" grpId="0"/>
      <p:bldP spid="4102" grpId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okTextu 13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765675" y="-32067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108075" y="-33020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488113" y="-27622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921000" y="-479425"/>
            <a:ext cx="1860550" cy="6477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810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C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8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7495E-6 C -0.00504 -0.01573 -0.00833 -0.03609 -0.01771 -0.04858 C -0.02274 -0.07171 -0.02379 -0.09577 -0.0283 -0.11913 C -0.03004 -0.14897 -0.03021 -0.14226 -0.0283 -0.18182 C -0.02761 -0.19732 -0.02292 -0.21328 -0.02118 -0.22878 C -0.01858 -0.27481 -0.02101 -0.32108 -0.01649 -0.36688 C -0.01441 -0.33796 -0.01563 -0.30835 -0.00833 -0.28059 C -0.00799 -0.27065 -0.00764 -0.2607 -0.00712 -0.25075 C -0.00417 -0.19223 -0.00556 -0.27874 -0.00469 -0.31668 C -0.00434 -0.33334 -0.00313 -0.35022 -0.00243 -0.36688 C -0.00139 -0.32293 0.00087 -0.27921 0.00347 -0.23526 C 0.00417 -0.127 0.00382 -0.08328 0.00694 2.07495E-6 C 0.01233 -0.02082 0.00937 -0.00625 0.00937 -0.04557 " pathEditMode="relative" ptsTypes="ffffffffffffA">
                                      <p:cBhvr>
                                        <p:cTn id="10" dur="3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4" dur="3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45431E-6 C 0.0007 -0.1108 -0.04253 -0.2415 0.00521 -0.33218 C 0.00747 -0.34559 0.00625 -0.33171 0.00382 -0.34328 C 0.00313 -0.34744 0.00348 -0.35161 0.00278 -0.35577 C 0.00226 -0.35901 0.00104 -0.36202 0.00018 -0.36526 C -0.00017 -0.36687 0.00139 -0.3604 0.00139 -0.3604 C 0.00191 -0.35161 0.00104 -0.34235 0.00278 -0.3338 C 0.00313 -0.33148 0.00452 -0.33796 0.00521 -0.34004 C 0.00573 -0.34166 0.00573 -0.34328 0.00625 -0.3449 C 0.00851 -0.3523 0.01129 -0.35762 0.01337 -0.36526 C 0.01372 -0.36687 0.01233 -0.36202 0.01216 -0.3604 C 0.01146 -0.35762 0.0099 -0.35115 0.0099 -0.35115 C 0.00903 -0.35276 0.00886 -0.35647 0.00747 -0.35577 C 0.00382 -0.35415 0.00104 -0.34259 -0.00069 -0.33865 C -0.00277 -0.34582 -0.00017 -0.37451 -0.00451 -0.35901 C -0.00416 -0.33703 -0.00451 -0.31506 -0.00312 -0.29308 C -0.00295 -0.29123 -0.00156 -0.29609 -0.00069 -0.29771 C 0.00104 -0.3028 0.00191 -0.30974 0.00278 -0.31506 C -0.00416 -0.46495 -0.00503 0.01249 0.00382 -0.11751 C -0.00225 -0.14157 0.00139 -0.15452 0.00139 -0.18806 " pathEditMode="relative" ptsTypes="fffffffffffffffffffA">
                                      <p:cBhvr>
                                        <p:cTn id="16" dur="3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632" grpId="0" animBg="1"/>
      <p:bldP spid="26633" grpId="0" animBg="1"/>
      <p:bldP spid="26634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okTextu 13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25438" y="5314950"/>
            <a:ext cx="8578850" cy="120967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260475" y="-35401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616450" y="-36512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396038" y="-588963"/>
            <a:ext cx="1860550" cy="64770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973388" y="-546100"/>
            <a:ext cx="1860550" cy="6477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6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4064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D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62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2" dur="3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0.00024 C 0.00173 -0.01503 0.00208 -0.02313 0.00711 -0.03585 C 0.00937 -0.05366 0.00642 -0.08558 0.00833 -0.09669 C 0.00972 -0.10478 0.01111 -0.08096 0.01302 -0.07332 C 0.01388 -0.07009 0.01527 -0.06708 0.01649 -0.06384 C 0.01805 -0.0532 0.01788 -0.03978 0.02239 -0.03099 C 0.02847 -0.04256 0.02083 -0.0296 0.01996 -0.02637 C 0.01475 -0.03701 0.01597 -0.05297 0.01423 -0.06546 C 0.01093 -0.05274 0.01041 -0.00393 0.01527 -0.02637 C 0.01493 -0.03099 0.01545 -0.03608 0.01423 -0.04048 C 0.01336 -0.04418 0.00937 -0.04973 0.00937 -0.04973 C 0.00902 -0.05158 0.00868 -0.05297 0.00833 -0.05482 C 0.00833 -0.05505 0.00833 -0.05644 0.00833 -0.05598 C 0.00868 -0.05366 0.00902 -0.05065 0.00937 -0.04834 C 0.00972 -0.04557 0.01024 -0.04325 0.01058 -0.04048 C 0.01093 -0.03146 0.0118 -0.0229 0.0118 -0.01364 C 0.0118 -0.00601 0.01111 -0.02937 0.01058 -0.03724 C 0.00972 -0.04742 0.00659 -0.05921 0.00364 -0.0687 C 0.00173 -0.07494 -0.00122 -0.08767 -0.00122 -0.08767 C -0.00556 -0.13185 -0.00244 -0.17603 -0.00122 -0.22091 C -0.00157 -0.26717 -0.00122 -0.31367 -0.00226 -0.36016 C -0.00226 -0.3634 -0.00469 -0.36965 -0.00469 -0.36965 C -0.00435 -0.35438 -0.00348 -0.33934 -0.00348 -0.32408 C -0.00348 -0.27018 -0.00365 -0.10895 -0.00469 -0.16261 C -0.00608 -0.23733 -0.00469 -0.31205 -0.00469 -0.38676 " pathEditMode="relative" ptsTypes="ffffffffffffffffffffffffA">
                                      <p:cBhvr>
                                        <p:cTn id="14" dur="3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45431E-6 C 0.0007 -0.1108 -0.04253 -0.2415 0.00521 -0.33218 C 0.00747 -0.34559 0.00625 -0.33171 0.00382 -0.34328 C 0.00313 -0.34744 0.00348 -0.35161 0.00278 -0.35577 C 0.00226 -0.35901 0.00104 -0.36202 0.00018 -0.36526 C -0.00017 -0.36687 0.00139 -0.3604 0.00139 -0.3604 C 0.00191 -0.35161 0.00104 -0.34235 0.00278 -0.3338 C 0.00313 -0.33148 0.00452 -0.33796 0.00521 -0.34004 C 0.00573 -0.34166 0.00573 -0.34328 0.00625 -0.3449 C 0.00851 -0.3523 0.01129 -0.35762 0.01337 -0.36526 C 0.01372 -0.36687 0.01233 -0.36202 0.01216 -0.3604 C 0.01146 -0.35762 0.0099 -0.35115 0.0099 -0.35115 C 0.00903 -0.35276 0.00886 -0.35647 0.00747 -0.35577 C 0.00382 -0.35415 0.00104 -0.34259 -0.00069 -0.33865 C -0.00277 -0.34582 -0.00017 -0.37451 -0.00451 -0.35901 C -0.00416 -0.33703 -0.00451 -0.31506 -0.00312 -0.29308 C -0.00295 -0.29123 -0.00156 -0.29609 -0.00069 -0.29771 C 0.00104 -0.3028 0.00191 -0.30974 0.00278 -0.31506 C -0.00416 -0.46495 -0.00503 0.01249 0.00382 -0.11751 C -0.00225 -0.14157 0.00139 -0.15452 0.00139 -0.18806 " pathEditMode="relative" ptsTypes="fffffffffffffffffffA">
                                      <p:cBhvr>
                                        <p:cTn id="16" dur="3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656" grpId="0" animBg="1"/>
      <p:bldP spid="27657" grpId="0" animBg="1"/>
      <p:bldP spid="27658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658938" y="1479550"/>
            <a:ext cx="885825" cy="44973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676400" y="14573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47148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Draw</a:t>
            </a: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3024188" y="-25717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4843463" y="-32226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6359525" y="-30956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000125" y="-34290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7" name="AutoShape 1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2" dur="30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4" dur="3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6" dur="3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682" grpId="0" animBg="1"/>
      <p:bldP spid="28683" grpId="0" animBg="1"/>
      <p:bldP spid="28684" grpId="0" animBg="1"/>
      <p:bldP spid="286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571500" y="92868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k-SK" b="1" smtClean="0">
                <a:solidFill>
                  <a:srgbClr val="FF0000"/>
                </a:solidFill>
              </a:rPr>
              <a:t>JE MI ĽÚTO,</a:t>
            </a:r>
            <a:br>
              <a:rPr lang="sk-SK" b="1" smtClean="0">
                <a:solidFill>
                  <a:srgbClr val="FF0000"/>
                </a:solidFill>
              </a:rPr>
            </a:br>
            <a:r>
              <a:rPr lang="sk-SK" b="1" smtClean="0">
                <a:solidFill>
                  <a:srgbClr val="FF0000"/>
                </a:solidFill>
              </a:rPr>
              <a:t>NEVYHRÁVAŠ NIČ!!!</a:t>
            </a:r>
            <a:endParaRPr lang="en-GB" b="1" smtClean="0">
              <a:solidFill>
                <a:srgbClr val="FF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14375" y="85725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b="1" dirty="0" smtClean="0">
                <a:solidFill>
                  <a:srgbClr val="FF0000"/>
                </a:solidFill>
              </a:rPr>
              <a:t>VYHRÁVAŠ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  <a:r>
              <a:rPr lang="en-GB" b="1" dirty="0" smtClean="0">
                <a:solidFill>
                  <a:srgbClr val="FF0000"/>
                </a:solidFill>
              </a:rPr>
              <a:t>1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  <a:r>
              <a:rPr lang="en-GB" b="1" dirty="0" smtClean="0">
                <a:solidFill>
                  <a:srgbClr val="FF0000"/>
                </a:solidFill>
              </a:rPr>
              <a:t>000</a:t>
            </a:r>
            <a:r>
              <a:rPr lang="sk-SK" b="1" dirty="0" smtClean="0">
                <a:solidFill>
                  <a:srgbClr val="FF0000"/>
                </a:solidFill>
              </a:rPr>
              <a:t> €</a:t>
            </a:r>
            <a:endParaRPr lang="en-GB" b="1" dirty="0" smtClean="0">
              <a:solidFill>
                <a:srgbClr val="FF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143000" y="107156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b="1" dirty="0" smtClean="0">
                <a:solidFill>
                  <a:srgbClr val="FF0000"/>
                </a:solidFill>
              </a:rPr>
              <a:t>VYHRÁVAŠ</a:t>
            </a:r>
            <a:r>
              <a:rPr lang="sk-SK" b="1" dirty="0" smtClean="0">
                <a:solidFill>
                  <a:srgbClr val="FF0000"/>
                </a:solidFill>
              </a:rPr>
              <a:t>  </a:t>
            </a:r>
            <a:r>
              <a:rPr lang="en-GB" b="1" dirty="0" smtClean="0">
                <a:solidFill>
                  <a:srgbClr val="FF0000"/>
                </a:solidFill>
              </a:rPr>
              <a:t>32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  <a:r>
              <a:rPr lang="en-GB" b="1" dirty="0" smtClean="0">
                <a:solidFill>
                  <a:srgbClr val="FF0000"/>
                </a:solidFill>
              </a:rPr>
              <a:t>000</a:t>
            </a:r>
            <a:r>
              <a:rPr lang="sk-SK" b="1" dirty="0" smtClean="0">
                <a:solidFill>
                  <a:srgbClr val="FF0000"/>
                </a:solidFill>
              </a:rPr>
              <a:t> €</a:t>
            </a:r>
            <a:endParaRPr lang="en-GB" b="1" dirty="0" smtClean="0">
              <a:solidFill>
                <a:srgbClr val="FF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42938" y="857250"/>
            <a:ext cx="8229601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k-SK" b="1" smtClean="0">
                <a:solidFill>
                  <a:srgbClr val="FF0000"/>
                </a:solidFill>
              </a:rPr>
              <a:t>HURÁ!</a:t>
            </a:r>
            <a:br>
              <a:rPr lang="sk-SK" b="1" smtClean="0">
                <a:solidFill>
                  <a:srgbClr val="FF0000"/>
                </a:solidFill>
              </a:rPr>
            </a:br>
            <a:r>
              <a:rPr lang="sk-SK" b="1" smtClean="0">
                <a:solidFill>
                  <a:srgbClr val="FF0000"/>
                </a:solidFill>
              </a:rPr>
              <a:t>VYHRÁVAŠ MILIÓN!!!</a:t>
            </a:r>
            <a:endParaRPr lang="en-GB" b="1" smtClean="0">
              <a:solidFill>
                <a:srgbClr val="FF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400" decel="100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400" decel="100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decel="100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00" decel="100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42875" y="115888"/>
            <a:ext cx="6500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Filozofické smery 19. storočia delíme do dvoch smerov: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12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825" y="4958188"/>
            <a:ext cx="33829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err="1" smtClean="0">
                <a:solidFill>
                  <a:schemeClr val="bg1"/>
                </a:solidFill>
              </a:rPr>
              <a:t>scientistické</a:t>
            </a:r>
            <a:r>
              <a:rPr lang="sk-SK" sz="2400" b="1" dirty="0" smtClean="0">
                <a:solidFill>
                  <a:schemeClr val="bg1"/>
                </a:solidFill>
              </a:rPr>
              <a:t> a antropologické 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124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027003"/>
            <a:ext cx="33829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teologické a metafyzické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125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027003"/>
            <a:ext cx="33829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empirické a racionalistické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126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144869"/>
            <a:ext cx="3382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sociálne a politické 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127" name="Oval 7">
            <a:hlinkClick r:id="" action="ppaction://noaction">
              <a:snd r:embed="rId4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9" name="Oval 8">
            <a:hlinkClick r:id="rId5" action="ppaction://hlinksldjump">
              <a:snd r:embed="rId6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30" name="Oval 9">
            <a:hlinkClick r:id="rId7" action="ppaction://hlinksldjump">
              <a:snd r:embed="rId8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407670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2" name="Obrázok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7" y="1251484"/>
            <a:ext cx="3363801" cy="1883728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2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27"/>
                  </p:tgtEl>
                </p:cond>
              </p:nextCondLst>
            </p:seq>
          </p:childTnLst>
        </p:cTn>
      </p:par>
    </p:tnLst>
    <p:bldLst>
      <p:bldP spid="5122" grpId="0"/>
      <p:bldP spid="5123" grpId="0"/>
      <p:bldP spid="5124" grpId="0"/>
      <p:bldP spid="5125" grpId="0"/>
      <p:bldP spid="5125" grpId="1"/>
      <p:bldP spid="5126" grpId="0"/>
      <p:bldP spid="5126" grpId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lokTextu 16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61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54600"/>
            <a:ext cx="3382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err="1" smtClean="0">
                <a:solidFill>
                  <a:schemeClr val="bg1"/>
                </a:solidFill>
              </a:rPr>
              <a:t>Sören</a:t>
            </a:r>
            <a:r>
              <a:rPr lang="sk-SK" sz="2400" b="1" dirty="0" smtClean="0">
                <a:solidFill>
                  <a:schemeClr val="bg1"/>
                </a:solidFill>
              </a:rPr>
              <a:t> </a:t>
            </a:r>
            <a:r>
              <a:rPr lang="sk-SK" sz="2400" b="1" dirty="0" err="1" smtClean="0">
                <a:solidFill>
                  <a:schemeClr val="bg1"/>
                </a:solidFill>
              </a:rPr>
              <a:t>Kierkegaard</a:t>
            </a:r>
            <a:r>
              <a:rPr lang="sk-SK" sz="2400" b="1" dirty="0" smtClean="0">
                <a:solidFill>
                  <a:schemeClr val="bg1"/>
                </a:solidFill>
              </a:rPr>
              <a:t>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148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138853" y="6143923"/>
            <a:ext cx="3382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August </a:t>
            </a:r>
            <a:r>
              <a:rPr lang="sk-SK" sz="2400" b="1" dirty="0" err="1" smtClean="0">
                <a:solidFill>
                  <a:schemeClr val="bg1"/>
                </a:solidFill>
              </a:rPr>
              <a:t>Comte</a:t>
            </a:r>
            <a:r>
              <a:rPr lang="sk-SK" sz="2400" b="1" dirty="0" smtClean="0">
                <a:solidFill>
                  <a:schemeClr val="bg1"/>
                </a:solidFill>
              </a:rPr>
              <a:t>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149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43625"/>
            <a:ext cx="3382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Karl Marx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150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143500" y="5072063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err="1" smtClean="0">
                <a:solidFill>
                  <a:schemeClr val="bg1"/>
                </a:solidFill>
              </a:rPr>
              <a:t>Henri</a:t>
            </a:r>
            <a:r>
              <a:rPr lang="sk-SK" sz="2400" b="1" dirty="0" smtClean="0">
                <a:solidFill>
                  <a:schemeClr val="bg1"/>
                </a:solidFill>
              </a:rPr>
              <a:t> </a:t>
            </a:r>
            <a:r>
              <a:rPr lang="sk-SK" sz="2400" b="1" dirty="0" err="1" smtClean="0">
                <a:solidFill>
                  <a:schemeClr val="bg1"/>
                </a:solidFill>
              </a:rPr>
              <a:t>Bergson</a:t>
            </a:r>
            <a:r>
              <a:rPr lang="sk-SK" sz="2400" b="1" dirty="0" smtClean="0">
                <a:solidFill>
                  <a:schemeClr val="bg1"/>
                </a:solidFill>
              </a:rPr>
              <a:t>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151" name="Oval 7">
            <a:hlinkClick r:id="" action="ppaction://noaction">
              <a:snd r:embed="rId4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52" name="Oval 8">
            <a:hlinkClick r:id="rId5" action="ppaction://hlinksldjump">
              <a:snd r:embed="rId6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53" name="Oval 9">
            <a:hlinkClick r:id="rId7" action="ppaction://hlinksldjump">
              <a:snd r:embed="rId8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6618288" y="3773488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BlokTextu 14"/>
          <p:cNvSpPr txBox="1">
            <a:spLocks noChangeArrowheads="1"/>
          </p:cNvSpPr>
          <p:nvPr/>
        </p:nvSpPr>
        <p:spPr bwMode="auto">
          <a:xfrm>
            <a:off x="357188" y="214313"/>
            <a:ext cx="6000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 b="1" dirty="0" smtClean="0">
                <a:solidFill>
                  <a:schemeClr val="bg1"/>
                </a:solidFill>
              </a:rPr>
              <a:t>Ktorý z filozofov presadzoval názor, že poznanie má byť pozitívne? </a:t>
            </a:r>
            <a:endParaRPr lang="sk-SK" sz="2400" b="1" dirty="0">
              <a:solidFill>
                <a:schemeClr val="bg1"/>
              </a:solidFill>
            </a:endParaRPr>
          </a:p>
        </p:txBody>
      </p:sp>
      <p:pic>
        <p:nvPicPr>
          <p:cNvPr id="12" name="Obrázok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045310"/>
            <a:ext cx="1887841" cy="2357454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2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6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51"/>
                  </p:tgtEl>
                </p:cond>
              </p:nextCondLst>
            </p:seq>
          </p:childTnLst>
        </p:cTn>
      </p:par>
    </p:tnLst>
    <p:bldLst>
      <p:bldP spid="6147" grpId="0"/>
      <p:bldP spid="6147" grpId="1"/>
      <p:bldP spid="6148" grpId="0"/>
      <p:bldP spid="6149" grpId="0"/>
      <p:bldP spid="6150" grpId="0"/>
      <p:bldP spid="6150" grpId="1"/>
      <p:bldP spid="615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00063" y="214313"/>
            <a:ext cx="59293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Aký filozofický smer, resp. škola  kritizovala pozitivizmus a materializmus?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17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148263" y="6165850"/>
            <a:ext cx="3382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voluntarizmus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172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55650" y="5084763"/>
            <a:ext cx="338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marburská škola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173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náboženská filozofia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174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filozofia života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175" name="Oval 7">
            <a:hlinkClick r:id="" action="ppaction://noaction">
              <a:snd r:embed="rId4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77" name="Oval 8">
            <a:hlinkClick r:id="rId5" action="ppaction://hlinksldjump">
              <a:snd r:embed="rId6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78" name="Oval 9">
            <a:hlinkClick r:id="rId7" action="ppaction://hlinksldjump">
              <a:snd r:embed="rId8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34401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2" name="Obrázok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9075"/>
            <a:ext cx="1755158" cy="1731038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2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75"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2" grpId="0"/>
      <p:bldP spid="7173" grpId="0"/>
      <p:bldP spid="7173" grpId="1"/>
      <p:bldP spid="7174" grpId="0"/>
      <p:bldP spid="7174" grpId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5750" y="214313"/>
            <a:ext cx="6429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Ktoré je </a:t>
            </a:r>
            <a:r>
              <a:rPr lang="sk-SK" sz="2400" b="1" i="1" dirty="0" smtClean="0">
                <a:solidFill>
                  <a:schemeClr val="bg1"/>
                </a:solidFill>
              </a:rPr>
              <a:t>najvýznamnejšie dielo </a:t>
            </a:r>
            <a:r>
              <a:rPr lang="sk-SK" sz="2400" b="1" dirty="0" smtClean="0">
                <a:solidFill>
                  <a:schemeClr val="bg1"/>
                </a:solidFill>
              </a:rPr>
              <a:t>marxistickej filozofie?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195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Dialektika </a:t>
            </a:r>
            <a:r>
              <a:rPr lang="cs-CZ" sz="2400" b="1" dirty="0" err="1" smtClean="0">
                <a:solidFill>
                  <a:schemeClr val="bg1"/>
                </a:solidFill>
              </a:rPr>
              <a:t>prírody</a:t>
            </a:r>
            <a:r>
              <a:rPr lang="cs-CZ" sz="2400" b="1" dirty="0" smtClean="0">
                <a:solidFill>
                  <a:schemeClr val="bg1"/>
                </a:solidFill>
              </a:rPr>
              <a:t>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19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88008" y="5958741"/>
            <a:ext cx="33829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Manifest </a:t>
            </a:r>
            <a:r>
              <a:rPr lang="cs-CZ" sz="2400" b="1" dirty="0" err="1" smtClean="0">
                <a:solidFill>
                  <a:schemeClr val="bg1"/>
                </a:solidFill>
              </a:rPr>
              <a:t>komunistickej</a:t>
            </a:r>
            <a:r>
              <a:rPr lang="cs-CZ" sz="2400" b="1" dirty="0" smtClean="0">
                <a:solidFill>
                  <a:schemeClr val="bg1"/>
                </a:solidFill>
              </a:rPr>
              <a:t> strany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197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2063" y="50720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cs-CZ" sz="2400" b="1" dirty="0" err="1" smtClean="0">
                <a:solidFill>
                  <a:schemeClr val="bg1"/>
                </a:solidFill>
                <a:latin typeface="+mn-lt"/>
              </a:rPr>
              <a:t>Nemecká</a:t>
            </a:r>
            <a:r>
              <a:rPr lang="cs-CZ" sz="24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cs-CZ" sz="2400" b="1" dirty="0" err="1" smtClean="0">
                <a:solidFill>
                  <a:schemeClr val="bg1"/>
                </a:solidFill>
                <a:latin typeface="+mn-lt"/>
              </a:rPr>
              <a:t>ideológia</a:t>
            </a:r>
            <a:r>
              <a:rPr lang="cs-CZ" sz="2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198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42938" y="6143625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Kapitál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199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1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2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31607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8203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4" name="Obrázok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77" y="1063904"/>
            <a:ext cx="1930361" cy="2458731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82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1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99"/>
                  </p:tgtEl>
                </p:cond>
              </p:nextCondLst>
            </p:seq>
            <p:audio>
              <p:cMediaNode vol="28000">
                <p:cTn id="36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03"/>
                </p:tgtEl>
              </p:cMediaNode>
            </p:audio>
          </p:childTnLst>
        </p:cTn>
      </p:par>
    </p:tnLst>
    <p:bldLst>
      <p:bldP spid="8194" grpId="0"/>
      <p:bldP spid="8195" grpId="0"/>
      <p:bldP spid="8195" grpId="1"/>
      <p:bldP spid="8196" grpId="0"/>
      <p:bldP spid="8196" grpId="1"/>
      <p:bldP spid="8197" grpId="0"/>
      <p:bldP spid="8198" grpId="0"/>
      <p:bldP spid="2" grpId="0" animBg="1"/>
      <p:bldP spid="82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14313" y="285750"/>
            <a:ext cx="65722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800" b="1" dirty="0">
                <a:solidFill>
                  <a:schemeClr val="bg1"/>
                </a:solidFill>
              </a:rPr>
              <a:t>P</a:t>
            </a:r>
            <a:r>
              <a:rPr lang="pl-PL" sz="2800" b="1" dirty="0" smtClean="0">
                <a:solidFill>
                  <a:schemeClr val="bg1"/>
                </a:solidFill>
              </a:rPr>
              <a:t>redstaviteľom marxistickej filozofie bol na Slovensku...</a:t>
            </a:r>
            <a:r>
              <a:rPr lang="pl-PL" sz="2800" b="1" dirty="0">
                <a:solidFill>
                  <a:schemeClr val="bg1"/>
                </a:solidFill>
              </a:rPr>
              <a:t>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219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bg1"/>
                </a:solidFill>
              </a:rPr>
              <a:t>Anton Štefánek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220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Jan Patočka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22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Ladislav </a:t>
            </a:r>
            <a:r>
              <a:rPr lang="cs-CZ" sz="2400" b="1" dirty="0" err="1" smtClean="0">
                <a:solidFill>
                  <a:schemeClr val="bg1"/>
                </a:solidFill>
              </a:rPr>
              <a:t>Szántó</a:t>
            </a:r>
            <a:r>
              <a:rPr lang="cs-CZ" sz="2400" b="1" dirty="0" smtClean="0">
                <a:solidFill>
                  <a:schemeClr val="bg1"/>
                </a:solidFill>
              </a:rPr>
              <a:t>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222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T. G. Masaryk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223" name="Oval 7">
            <a:hlinkClick r:id="" action="ppaction://noaction">
              <a:snd r:embed="rId5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5" name="Oval 8">
            <a:hlinkClick r:id="rId6" action="ppaction://hlinksldjump">
              <a:snd r:embed="rId7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6" name="Oval 9">
            <a:hlinkClick r:id="rId8" action="ppaction://hlinksldjump">
              <a:snd r:embed="rId9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2860675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9227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4" name="Obrázok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69562"/>
            <a:ext cx="2815956" cy="1881997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3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92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2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23"/>
                  </p:tgtEl>
                </p:cond>
              </p:nextCondLst>
            </p:seq>
            <p:audio>
              <p:cMediaNode vol="28000">
                <p:cTn id="36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27"/>
                </p:tgtEl>
              </p:cMediaNode>
            </p:audio>
          </p:childTnLst>
        </p:cTn>
      </p:par>
    </p:tnLst>
    <p:bldLst>
      <p:bldP spid="9218" grpId="0"/>
      <p:bldP spid="9219" grpId="0"/>
      <p:bldP spid="9219" grpId="1"/>
      <p:bldP spid="9220" grpId="0"/>
      <p:bldP spid="9220" grpId="1"/>
      <p:bldP spid="9221" grpId="0"/>
      <p:bldP spid="9222" grpId="0"/>
      <p:bldP spid="2" grpId="0" animBg="1"/>
      <p:bldP spid="92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28625" y="260350"/>
            <a:ext cx="58578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Ktorá filozofia kladie dôraz na </a:t>
            </a:r>
            <a:r>
              <a:rPr lang="sk-SK" sz="2800" b="1" i="1" dirty="0" smtClean="0">
                <a:solidFill>
                  <a:schemeClr val="bg1"/>
                </a:solidFill>
              </a:rPr>
              <a:t>vedomie viery? 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1024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2" y="4974709"/>
            <a:ext cx="33829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filozofie existencie   S. Kierkegaarda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244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119654" y="6049084"/>
            <a:ext cx="33829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filozofia života          H. Bergsona </a:t>
            </a:r>
          </a:p>
        </p:txBody>
      </p:sp>
      <p:sp>
        <p:nvSpPr>
          <p:cNvPr id="10245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04030" y="5921377"/>
            <a:ext cx="37433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000" b="1" dirty="0" smtClean="0">
                <a:solidFill>
                  <a:schemeClr val="bg1"/>
                </a:solidFill>
              </a:rPr>
              <a:t>voluntaristický iracionalizmus                       A. Schopenhauera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246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952206" y="4943901"/>
            <a:ext cx="33829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pozitivizmus             A. </a:t>
            </a:r>
            <a:r>
              <a:rPr lang="cs-CZ" sz="2400" b="1" dirty="0" err="1" smtClean="0">
                <a:solidFill>
                  <a:schemeClr val="bg1"/>
                </a:solidFill>
              </a:rPr>
              <a:t>Comta</a:t>
            </a:r>
            <a:r>
              <a:rPr lang="cs-CZ" sz="2400" b="1" dirty="0" smtClean="0">
                <a:solidFill>
                  <a:schemeClr val="bg1"/>
                </a:solidFill>
              </a:rPr>
              <a:t>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247" name="Oval 7">
            <a:hlinkClick r:id="" action="ppaction://noaction">
              <a:snd r:embed="rId4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249" name="Oval 8">
            <a:hlinkClick r:id="rId5" action="ppaction://hlinksldjump">
              <a:snd r:embed="rId6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250" name="Oval 9">
            <a:hlinkClick r:id="rId7" action="ppaction://hlinksldjump">
              <a:snd r:embed="rId8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255905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2" name="Obrázok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464766"/>
            <a:ext cx="2027054" cy="2627412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2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02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7"/>
                  </p:tgtEl>
                </p:cond>
              </p:nextCondLst>
            </p:seq>
          </p:childTnLst>
        </p:cTn>
      </p:par>
    </p:tnLst>
    <p:bldLst>
      <p:bldP spid="10242" grpId="0"/>
      <p:bldP spid="10243" grpId="0"/>
      <p:bldP spid="10244" grpId="0"/>
      <p:bldP spid="10244" grpId="1"/>
      <p:bldP spid="10245" grpId="0"/>
      <p:bldP spid="10246" grpId="0"/>
      <p:bldP spid="10246" grpId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kTextu 14"/>
          <p:cNvSpPr txBox="1"/>
          <p:nvPr/>
        </p:nvSpPr>
        <p:spPr>
          <a:xfrm>
            <a:off x="6643688" y="77788"/>
            <a:ext cx="2500312" cy="4708525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15 « 	1 000 </a:t>
            </a:r>
            <a:r>
              <a:rPr lang="sk-SK" sz="20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000</a:t>
            </a: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14 «	   500 000 €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13 «         250 000 €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12 « 	   125 000 €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11 «    	     64 000 €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10 « 	     32 000 €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9   « 	     16 000 €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8   « 	       8 000 €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7   « 	       4 000 €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6   « 	       2 000 € </a:t>
            </a:r>
          </a:p>
          <a:p>
            <a:pPr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5   « 	       1 000 €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4   « 	          500 €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3   « 	          300 €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2   « 	          200 € </a:t>
            </a:r>
          </a:p>
          <a:p>
            <a:pPr>
              <a:defRPr/>
            </a:pPr>
            <a:r>
              <a:rPr lang="sk-SK" sz="2000" b="1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1   « 	          100 €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71500" y="214313"/>
            <a:ext cx="57864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 smtClean="0">
                <a:solidFill>
                  <a:schemeClr val="bg1"/>
                </a:solidFill>
              </a:rPr>
              <a:t>Svet je svetom fikcií. Toto stanovisko zastáva...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2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3270" y="5080298"/>
            <a:ext cx="3382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pozitivizmus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268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voluntarizmus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269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marxizmus 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270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 dirty="0" smtClean="0">
                <a:solidFill>
                  <a:schemeClr val="bg1"/>
                </a:solidFill>
              </a:rPr>
              <a:t>novokantovstvo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271" name="Oval 7">
            <a:hlinkClick r:id="" action="ppaction://noaction">
              <a:snd r:embed="rId4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1273" name="Oval 8">
            <a:hlinkClick r:id="rId5" action="ppaction://hlinksldjump">
              <a:snd r:embed="rId6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1274" name="Oval 9">
            <a:hlinkClick r:id="rId7" action="ppaction://hlinksldjump">
              <a:snd r:embed="rId8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618288" y="22463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2" name="Obrázok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68420"/>
            <a:ext cx="2260298" cy="2260298"/>
          </a:xfrm>
          <a:prstGeom prst="rect">
            <a:avLst/>
          </a:prstGeom>
        </p:spPr>
      </p:pic>
    </p:spTree>
  </p:cSld>
  <p:clrMapOvr>
    <a:masterClrMapping/>
  </p:clrMapOvr>
  <p:transition advClick="0">
    <p:sndAc>
      <p:stSnd>
        <p:snd r:embed="rId2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12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71"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67" grpId="1"/>
      <p:bldP spid="11268" grpId="0"/>
      <p:bldP spid="11269" grpId="0"/>
      <p:bldP spid="11269" grpId="1"/>
      <p:bldP spid="11270" grpId="0"/>
      <p:bldP spid="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348</Words>
  <Application>Microsoft Office PowerPoint</Application>
  <PresentationFormat>Prezentácia na obrazovke (4:3)</PresentationFormat>
  <Paragraphs>466</Paragraphs>
  <Slides>26</Slides>
  <Notes>0</Notes>
  <HiddenSlides>0</HiddenSlides>
  <MMClips>2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27" baseType="lpstr">
      <vt:lpstr>Default Design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HURÁ! VYHRÁVAŠ 32 000 €!!!</vt:lpstr>
      <vt:lpstr>MYSLÍM ,ŽE SPRÁVNA ODPOVEĎ JE: A</vt:lpstr>
      <vt:lpstr>MYSLÍM ,ŽE SPRÁVNA ODPOVEĎ JE: B</vt:lpstr>
      <vt:lpstr>MYSLÍM ,ŽE SPRÁVNA ODPOVEĎ JE: C</vt:lpstr>
      <vt:lpstr>MYSLÍM ,ŽE SPRÁVNA ODPOVEĎ JE: D</vt:lpstr>
      <vt:lpstr>Myslím,že správna odpoveď je:</vt:lpstr>
      <vt:lpstr>Audience A</vt:lpstr>
      <vt:lpstr>Audience B</vt:lpstr>
      <vt:lpstr>Audience C</vt:lpstr>
      <vt:lpstr>Audience D</vt:lpstr>
      <vt:lpstr>Audience Draw</vt:lpstr>
      <vt:lpstr>JE MI ĽÚTO, NEVYHRÁVAŠ NIČ!!!</vt:lpstr>
      <vt:lpstr>VYHRÁVAŠ 1 000 €</vt:lpstr>
      <vt:lpstr>VYHRÁVAŠ  32 000 €</vt:lpstr>
      <vt:lpstr>HURÁ! VYHRÁVAŠ MILIÓN!!!</vt:lpstr>
    </vt:vector>
  </TitlesOfParts>
  <Company>SANDFIELDS COMPREHENSIVE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vladko</dc:creator>
  <cp:lastModifiedBy>Raduz</cp:lastModifiedBy>
  <cp:revision>136</cp:revision>
  <dcterms:created xsi:type="dcterms:W3CDTF">2005-10-11T22:23:57Z</dcterms:created>
  <dcterms:modified xsi:type="dcterms:W3CDTF">2021-03-26T12:40:27Z</dcterms:modified>
</cp:coreProperties>
</file>