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70" r:id="rId10"/>
    <p:sldId id="264" r:id="rId11"/>
    <p:sldId id="269" r:id="rId12"/>
    <p:sldId id="268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93EEC-EEBD-45D2-8190-6715DAF921E2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F7311-BDE3-48E3-8CB1-79741F0589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907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F7311-BDE3-48E3-8CB1-79741F0589D6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174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51BA23-06A0-5E9B-9C45-2A8661FCD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D83DBD0-6B64-CB0B-14EC-F7D6366BA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4D889AA-F1AB-76A4-17E0-58BFD8FC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74A7-2282-4E3A-9013-C266E33BE75C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B501F77-F76A-F9A2-7D23-1D81DBCE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0CE3F1D-4B4B-4C14-FA02-9242518E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42A8-C952-4B88-8431-F3232EED1C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294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4BD629-5F85-340A-CD7E-38044F71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4DCC374D-470A-61AF-5919-D1B45BB6E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08C63A0-6130-51FF-045C-2A0A5947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74A7-2282-4E3A-9013-C266E33BE75C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6C45D74-EAD8-FBBD-87C3-81C47C8F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1179849-4207-48B2-9685-96CEC918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42A8-C952-4B88-8431-F3232EED1C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567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BC055828-49A6-CF62-D531-9F7C06CC7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4B191C15-E481-2357-4647-AC9924E48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DB9CCB5-FC06-5E75-31AF-3CEA04D6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74A7-2282-4E3A-9013-C266E33BE75C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ED65800-CF9D-72AB-4841-FB1462BA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BB8C9E3-730E-EC14-6D12-17EC6360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42A8-C952-4B88-8431-F3232EED1C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363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D164B1-16DD-A97C-A888-831D7E25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E1156DA-78D4-9CA8-60A4-B6098D984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8C4C940-E0C8-DFD5-31DF-EE92C8D9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74A7-2282-4E3A-9013-C266E33BE75C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7B98928-EFA1-5FB6-5433-D1E42732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1C3B1BB-BAED-C20C-A353-15BD605C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42A8-C952-4B88-8431-F3232EED1C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601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9A0947-C59C-D89F-FBFB-A10AC7D8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1256B76-4AEE-0214-7904-101879E03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1225105-BD39-226B-E0D1-6C740335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74A7-2282-4E3A-9013-C266E33BE75C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C5226BB-A95A-A257-0F80-2CB21E06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B105AC1-9A2A-F81B-FCAE-1A4EDDE4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42A8-C952-4B88-8431-F3232EED1C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389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B807D8-C5EF-761E-C0D5-48E27A25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34D50B3-AE17-0815-8355-95DC3911D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DF3879C-067E-5C42-134A-63F812C1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EE28F88-59EA-A664-60B5-812E36C3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74A7-2282-4E3A-9013-C266E33BE75C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DE358D1-747F-BB74-1822-A0218C97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CF420E4-1B4B-B814-7916-00E7DE7A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42A8-C952-4B88-8431-F3232EED1C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00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6C6022-A656-986B-0874-DB019B4E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43218F-6C09-6AD5-A7D0-233EA202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582867A-C6BE-12C4-46F3-FFC49001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E54AD2D-9EFF-E2AA-4B26-9A17DAD77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0C6419C-94C8-0D4C-0B56-2AA9DE025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76774D06-910E-63CB-BA80-0B334479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74A7-2282-4E3A-9013-C266E33BE75C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623EED6F-D353-D4EC-F399-F48F68FA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5F841DC5-E424-7FB9-4FF4-8034865B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42A8-C952-4B88-8431-F3232EED1C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457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F9A75D-B617-4C2D-A390-24FEC292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CFC0664-5353-6A8A-41F4-2E3D34F7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74A7-2282-4E3A-9013-C266E33BE75C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D3A6444-C5B5-F655-4111-3F8AFE18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B7D7DD07-75E9-E8CA-1A3F-0FC11FB6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42A8-C952-4B88-8431-F3232EED1C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674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B87A8ADD-EEA2-6746-DC8D-ABE4B411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74A7-2282-4E3A-9013-C266E33BE75C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73CB5B7-5FC5-6103-A4C0-A2684214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44A51AB-E068-4CA3-234C-42330F5F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42A8-C952-4B88-8431-F3232EED1C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486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2000A1-E8D4-1BC5-BD87-6A8423D9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DCD8816-9017-E928-1756-FBBE104DD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43745A4-822E-5808-5187-14C952CF8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CB40AE7-6F16-784F-4DEA-EAA7C359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74A7-2282-4E3A-9013-C266E33BE75C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B62C6E9-AC7E-4A5F-DBC7-190192D0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B014C91-F8B3-1665-D997-11E748EF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42A8-C952-4B88-8431-F3232EED1C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525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BA4138-D09F-3D06-66AC-2868B879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9BD6C46E-7748-4D34-A1B7-4FF319532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6DD1D86-4D58-4A07-1A1F-576E248B4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F352962-F48B-97AA-D85D-1F77C041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74A7-2282-4E3A-9013-C266E33BE75C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EA6A175-6851-EB0F-9BAF-CB629B7B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9B6E2D2-6A9A-DA9B-18F9-4F36851A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42A8-C952-4B88-8431-F3232EED1C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273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491AF549-EB51-275C-EC0B-FC818DDE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D76317D-B41E-B7A1-4446-C8512A9F8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A2C544E-E92F-B612-B4FB-7A6759EA6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074A7-2282-4E3A-9013-C266E33BE75C}" type="datetimeFigureOut">
              <a:rPr lang="sk-SK" smtClean="0"/>
              <a:t>6. 11. 2023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4FA4E57-7BFA-193B-9481-C0265E292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B35DA2A-40CE-71E4-0F32-96FA87FD7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942A8-C952-4B88-8431-F3232EED1C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316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evolučný rok 1848 alebo prvá sériová „farebná“ revolúcia -">
            <a:extLst>
              <a:ext uri="{FF2B5EF4-FFF2-40B4-BE49-F238E27FC236}">
                <a16:creationId xmlns:a16="http://schemas.microsoft.com/office/drawing/2014/main" id="{BF678DB4-9B7E-28F3-6EF7-B68775633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4057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DE24618-B75F-0E1E-DC8A-EEB218D41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 fontScale="90000"/>
          </a:bodyPr>
          <a:lstStyle/>
          <a:p>
            <a:r>
              <a:rPr lang="sk-SK" sz="6600" dirty="0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  <a:t>Revolučný rok 1848/1849 </a:t>
            </a:r>
            <a:br>
              <a:rPr lang="sk-SK" sz="6600" dirty="0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</a:br>
            <a:r>
              <a:rPr lang="sk-SK" sz="4000" dirty="0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  <a:t>(V Európe a na Slovensku)</a:t>
            </a:r>
            <a:endParaRPr lang="sk-SK" sz="6600" dirty="0">
              <a:solidFill>
                <a:schemeClr val="bg1"/>
              </a:solidFill>
              <a:latin typeface="Forte Forward" pitchFamily="2" charset="-18"/>
              <a:cs typeface="Forte Forward" pitchFamily="2" charset="-18"/>
            </a:endParaRPr>
          </a:p>
        </p:txBody>
      </p:sp>
      <p:sp>
        <p:nvSpPr>
          <p:cNvPr id="1048" name="Rectangle: Rounded Corners 104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185F3FB-4C10-088D-A67A-12166DFD0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sk-SK" dirty="0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  <a:t>Bc. Dominik Valeš</a:t>
            </a:r>
          </a:p>
        </p:txBody>
      </p:sp>
    </p:spTree>
    <p:extLst>
      <p:ext uri="{BB962C8B-B14F-4D97-AF65-F5344CB8AC3E}">
        <p14:creationId xmlns:p14="http://schemas.microsoft.com/office/powerpoint/2010/main" val="214861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725628A-7718-2559-0F53-D3F9C7C6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pPr algn="ctr"/>
            <a:r>
              <a:rPr lang="sk-SK" sz="2700" b="0" i="0" dirty="0">
                <a:solidFill>
                  <a:schemeClr val="bg1"/>
                </a:solidFill>
                <a:effectLst/>
                <a:latin typeface="Goudy Stout" panose="0202090407030B020401" pitchFamily="18" charset="0"/>
              </a:rPr>
              <a:t>REVOLÚCIA V ROKOCH </a:t>
            </a:r>
            <a:br>
              <a:rPr lang="sk-SK" sz="2700" b="0" i="0" dirty="0">
                <a:solidFill>
                  <a:schemeClr val="bg1"/>
                </a:solidFill>
                <a:effectLst/>
                <a:latin typeface="Goudy Stout" panose="0202090407030B020401" pitchFamily="18" charset="0"/>
              </a:rPr>
            </a:br>
            <a:r>
              <a:rPr lang="sk-SK" sz="2700" b="0" i="0" dirty="0">
                <a:solidFill>
                  <a:schemeClr val="bg1"/>
                </a:solidFill>
                <a:effectLst/>
                <a:latin typeface="Goudy Stout" panose="0202090407030B020401" pitchFamily="18" charset="0"/>
              </a:rPr>
              <a:t>1848-49</a:t>
            </a:r>
            <a:endParaRPr lang="sk-SK" sz="2700" dirty="0">
              <a:solidFill>
                <a:schemeClr val="bg1"/>
              </a:solidFill>
              <a:latin typeface="Goudy Stout" panose="0202090407030B020401" pitchFamily="18" charset="0"/>
            </a:endParaRPr>
          </a:p>
        </p:txBody>
      </p:sp>
      <p:cxnSp>
        <p:nvCxnSpPr>
          <p:cNvPr id="10249" name="Straight Connector 1024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7BE85F-0A15-D052-04A5-58DFC87E9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 lnSpcReduction="10000"/>
          </a:bodyPr>
          <a:lstStyle/>
          <a:p>
            <a:r>
              <a:rPr lang="sk-SK" sz="1600" b="0" i="0" dirty="0">
                <a:solidFill>
                  <a:schemeClr val="bg1"/>
                </a:solidFill>
                <a:effectLst/>
                <a:latin typeface="NotoSansMono-Regular_1e"/>
              </a:rPr>
              <a:t>Poslancom uhorského snemu bol aj </a:t>
            </a:r>
            <a:r>
              <a:rPr lang="sk-SK" sz="1600" b="0" i="0" dirty="0">
                <a:solidFill>
                  <a:schemeClr val="bg1"/>
                </a:solidFill>
                <a:effectLst/>
                <a:latin typeface="NotoSansMono-Bold_1j"/>
              </a:rPr>
              <a:t>Ľudovít Štúr- </a:t>
            </a:r>
            <a:r>
              <a:rPr lang="sk-SK" sz="1600" b="0" i="0" dirty="0">
                <a:solidFill>
                  <a:schemeClr val="bg1"/>
                </a:solidFill>
                <a:effectLst/>
                <a:latin typeface="NotoSansMono-Regular_1e"/>
              </a:rPr>
              <a:t>zastupoval Zvolen. Ten tiež žiada zrušiť poddanstvo a spája to s národným a politickým programom. </a:t>
            </a:r>
            <a:r>
              <a:rPr lang="sk-SK" sz="1600" b="0" i="0" dirty="0">
                <a:solidFill>
                  <a:schemeClr val="bg1"/>
                </a:solidFill>
                <a:effectLst/>
                <a:latin typeface="NotoSansMono-Bold_1j"/>
              </a:rPr>
              <a:t>Chce zrušiť poddanstvo výkupom, udeliť rovnaké politické práva pre ľud, zrušiť šľachtické výsady a najmä zrovnoprávniť všetky národy žijúce v Uhorsku</a:t>
            </a:r>
            <a:r>
              <a:rPr lang="sk-SK" sz="1600" b="0" i="0" dirty="0">
                <a:solidFill>
                  <a:schemeClr val="bg1"/>
                </a:solidFill>
                <a:effectLst/>
                <a:latin typeface="NotoSansMono-Regular_1e"/>
              </a:rPr>
              <a:t>. </a:t>
            </a:r>
            <a:endParaRPr lang="sk-SK" sz="1600" dirty="0">
              <a:solidFill>
                <a:schemeClr val="bg1"/>
              </a:solidFill>
              <a:latin typeface="OpenSymbol_19"/>
            </a:endParaRPr>
          </a:p>
          <a:p>
            <a:r>
              <a:rPr lang="sk-SK" sz="1600" b="0" i="0" dirty="0">
                <a:solidFill>
                  <a:schemeClr val="bg1"/>
                </a:solidFill>
                <a:effectLst/>
                <a:latin typeface="OpenSymbol_19"/>
              </a:rPr>
              <a:t> </a:t>
            </a:r>
            <a:r>
              <a:rPr lang="sk-SK" sz="1600" b="0" i="0" dirty="0">
                <a:solidFill>
                  <a:schemeClr val="bg1"/>
                </a:solidFill>
                <a:effectLst/>
                <a:latin typeface="NotoSansMono-Regular_1e"/>
              </a:rPr>
              <a:t>Marcové zákony</a:t>
            </a:r>
            <a:endParaRPr lang="sk-SK" sz="1600" dirty="0">
              <a:solidFill>
                <a:schemeClr val="bg1"/>
              </a:solidFill>
              <a:latin typeface="OpenSymbol_19"/>
            </a:endParaRPr>
          </a:p>
          <a:p>
            <a:r>
              <a:rPr lang="sk-SK" sz="1600" b="0" i="0" dirty="0">
                <a:solidFill>
                  <a:schemeClr val="bg1"/>
                </a:solidFill>
                <a:effectLst/>
                <a:latin typeface="OpenSymbol_19"/>
              </a:rPr>
              <a:t> </a:t>
            </a:r>
            <a:r>
              <a:rPr lang="sk-SK" sz="1600" b="0" i="0" dirty="0">
                <a:solidFill>
                  <a:schemeClr val="bg1"/>
                </a:solidFill>
                <a:effectLst/>
                <a:latin typeface="NotoSansMono-Regular_1e"/>
              </a:rPr>
              <a:t>Uhorský snem zrušil poddanstvo, ale len tzv. urbárskych roľníkov. Návrh podal Štúrov protivník –</a:t>
            </a:r>
            <a:r>
              <a:rPr lang="sk-SK" sz="1600" b="0" i="0" dirty="0">
                <a:solidFill>
                  <a:schemeClr val="bg1"/>
                </a:solidFill>
                <a:effectLst/>
                <a:latin typeface="NotoSansMono-Bold_1j"/>
              </a:rPr>
              <a:t>Lajos </a:t>
            </a:r>
            <a:r>
              <a:rPr lang="sk-SK" sz="1600" b="0" i="0" dirty="0" err="1">
                <a:solidFill>
                  <a:schemeClr val="bg1"/>
                </a:solidFill>
                <a:effectLst/>
                <a:latin typeface="NotoSansMono-Bold_1j"/>
              </a:rPr>
              <a:t>Kossuth</a:t>
            </a:r>
            <a:r>
              <a:rPr lang="sk-SK" sz="1600" b="0" i="0" dirty="0">
                <a:solidFill>
                  <a:schemeClr val="bg1"/>
                </a:solidFill>
                <a:effectLst/>
                <a:latin typeface="NotoSansMono-Bold_1j"/>
              </a:rPr>
              <a:t>. Prijali i zákon o nezávislosti Uhorska, len panovník má spájať R+U. </a:t>
            </a:r>
            <a:endParaRPr lang="sk-SK" sz="1600" dirty="0">
              <a:solidFill>
                <a:schemeClr val="bg1"/>
              </a:solidFill>
              <a:latin typeface="OpenSymbol_19"/>
            </a:endParaRPr>
          </a:p>
          <a:p>
            <a:r>
              <a:rPr lang="sk-SK" sz="1600" b="0" i="0" dirty="0">
                <a:solidFill>
                  <a:schemeClr val="bg1"/>
                </a:solidFill>
                <a:effectLst/>
                <a:latin typeface="OpenSymbol_19"/>
              </a:rPr>
              <a:t> </a:t>
            </a:r>
            <a:r>
              <a:rPr lang="sk-SK" sz="1600" b="0" i="0" dirty="0">
                <a:solidFill>
                  <a:schemeClr val="bg1"/>
                </a:solidFill>
                <a:effectLst/>
                <a:latin typeface="NotoSansMono-Regular_1e"/>
              </a:rPr>
              <a:t>Slovenskí roľníci sú nespokojní. Dochádza k vzbure roľníkov v Hontianskej stolici- na čele stoja Janko Kráľ a Ján </a:t>
            </a:r>
            <a:r>
              <a:rPr lang="sk-SK" sz="1600" b="0" i="0" dirty="0" err="1">
                <a:solidFill>
                  <a:schemeClr val="bg1"/>
                </a:solidFill>
                <a:effectLst/>
                <a:latin typeface="NotoSansMono-Regular_1e"/>
              </a:rPr>
              <a:t>Rotarides</a:t>
            </a:r>
            <a:r>
              <a:rPr lang="sk-SK" sz="1600" b="0" i="0" dirty="0">
                <a:solidFill>
                  <a:schemeClr val="bg1"/>
                </a:solidFill>
                <a:effectLst/>
                <a:latin typeface="NotoSansMono-Regular_1e"/>
              </a:rPr>
              <a:t>. Sú uväznení. </a:t>
            </a:r>
            <a:endParaRPr lang="sk-SK" sz="1600" dirty="0">
              <a:solidFill>
                <a:schemeClr val="bg1"/>
              </a:solidFill>
            </a:endParaRPr>
          </a:p>
        </p:txBody>
      </p:sp>
      <p:cxnSp>
        <p:nvCxnSpPr>
          <p:cNvPr id="10251" name="Straight Connector 1025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Nonline.sk - Revolúcia v roku 1848 zmenila Európu, prvýkrát počas nej  zdvihli hlavy aj Slováci">
            <a:extLst>
              <a:ext uri="{FF2B5EF4-FFF2-40B4-BE49-F238E27FC236}">
                <a16:creationId xmlns:a16="http://schemas.microsoft.com/office/drawing/2014/main" id="{0116C3A0-D41A-ECA9-EA10-3AC948CCE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749756"/>
            <a:ext cx="5666547" cy="35699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69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2" name="Rectangle 1128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725628A-7718-2559-0F53-D3F9C7C6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sk-SK" sz="3200" b="0" i="0" dirty="0">
                <a:solidFill>
                  <a:schemeClr val="bg1"/>
                </a:solidFill>
                <a:effectLst/>
                <a:latin typeface="Goudy Stout" panose="0202090407030B020401" pitchFamily="18" charset="0"/>
              </a:rPr>
              <a:t>SLOVENSKÁ REVOLÚCIA</a:t>
            </a:r>
            <a:endParaRPr lang="sk-SK" sz="3200" dirty="0">
              <a:solidFill>
                <a:schemeClr val="bg1"/>
              </a:solidFill>
              <a:latin typeface="Goudy Stout" panose="0202090407030B020401" pitchFamily="18" charset="0"/>
            </a:endParaRPr>
          </a:p>
        </p:txBody>
      </p:sp>
      <p:cxnSp>
        <p:nvCxnSpPr>
          <p:cNvPr id="11284" name="Straight Connector 1128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7BE85F-0A15-D052-04A5-58DFC87E9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 fontScale="92500" lnSpcReduction="20000"/>
          </a:bodyPr>
          <a:lstStyle/>
          <a:p>
            <a:r>
              <a:rPr lang="sk-SK" sz="1800" b="0" i="0" dirty="0">
                <a:solidFill>
                  <a:schemeClr val="bg1"/>
                </a:solidFill>
                <a:effectLst/>
                <a:latin typeface="NotoSansMono-Regular_1e"/>
              </a:rPr>
              <a:t>Začínajú sa konať ľudové zhromaždenia, podpisujú sa petície a žiadosti. </a:t>
            </a:r>
            <a:endParaRPr lang="sk-SK" sz="1800" dirty="0">
              <a:solidFill>
                <a:schemeClr val="bg1"/>
              </a:solidFill>
              <a:latin typeface="OpenSymbol_19"/>
            </a:endParaRPr>
          </a:p>
          <a:p>
            <a:r>
              <a:rPr lang="sk-SK" sz="1800" b="0" i="0" dirty="0">
                <a:solidFill>
                  <a:schemeClr val="bg1"/>
                </a:solidFill>
                <a:effectLst/>
                <a:latin typeface="OpenSymbol_19"/>
              </a:rPr>
              <a:t> </a:t>
            </a:r>
            <a:r>
              <a:rPr lang="sk-SK" sz="1800" b="1" i="0" dirty="0">
                <a:solidFill>
                  <a:schemeClr val="bg1"/>
                </a:solidFill>
                <a:effectLst/>
                <a:latin typeface="NotoSansMono-Regular_1e"/>
              </a:rPr>
              <a:t>V júni 1848 sa konal Slovanský zjazd v Prahe</a:t>
            </a:r>
            <a:r>
              <a:rPr lang="sk-SK" sz="1800" b="0" i="0" dirty="0">
                <a:solidFill>
                  <a:schemeClr val="bg1"/>
                </a:solidFill>
                <a:effectLst/>
                <a:latin typeface="NotoSansMono-Regular_1e"/>
              </a:rPr>
              <a:t>, kam šli aj Štúr, Hurban a Hodža. Tam došlo k sporu s Čechmi, pretože Štúrovci odmietli ich návrh od vytvorenie spoločného územia Čechov, Moravanov a Slovákov, s vlastnou samosprávou. </a:t>
            </a:r>
          </a:p>
          <a:p>
            <a:r>
              <a:rPr lang="sk-SK" sz="1800" b="0" i="0" dirty="0">
                <a:solidFill>
                  <a:schemeClr val="bg1"/>
                </a:solidFill>
                <a:effectLst/>
                <a:latin typeface="NotoSansMono-Regular_1e"/>
              </a:rPr>
              <a:t>Zjazd prepukol do povstania, ktoré bolo tvrdo potlačené rakúskou armádou na čele s </a:t>
            </a:r>
            <a:r>
              <a:rPr lang="sk-SK" sz="1800" b="0" i="0" dirty="0" err="1">
                <a:solidFill>
                  <a:schemeClr val="bg1"/>
                </a:solidFill>
                <a:effectLst/>
                <a:latin typeface="NotoSansMono-Regular_1e"/>
              </a:rPr>
              <a:t>Windischgrätzom</a:t>
            </a:r>
            <a:r>
              <a:rPr lang="sk-SK" sz="1800" b="0" i="0" dirty="0">
                <a:solidFill>
                  <a:schemeClr val="bg1"/>
                </a:solidFill>
                <a:effectLst/>
                <a:latin typeface="NotoSansMono-Regular_1e"/>
              </a:rPr>
              <a:t>. </a:t>
            </a:r>
            <a:endParaRPr lang="sk-SK" sz="1800" dirty="0">
              <a:solidFill>
                <a:schemeClr val="bg1"/>
              </a:solidFill>
              <a:latin typeface="OpenSymbol_19"/>
            </a:endParaRPr>
          </a:p>
          <a:p>
            <a:r>
              <a:rPr lang="sk-SK" sz="1800" b="0" i="0" dirty="0">
                <a:solidFill>
                  <a:schemeClr val="bg1"/>
                </a:solidFill>
                <a:effectLst/>
                <a:latin typeface="OpenSymbol_19"/>
              </a:rPr>
              <a:t> </a:t>
            </a:r>
            <a:r>
              <a:rPr lang="sk-SK" sz="1800" b="0" i="0" dirty="0">
                <a:solidFill>
                  <a:schemeClr val="bg1"/>
                </a:solidFill>
                <a:effectLst/>
                <a:latin typeface="NotoSansMono-Regular_1e"/>
              </a:rPr>
              <a:t>Na Štúrovcov je vydaný zatykač. Spolupracujú s Chorvátmi a vojvodinskými Srbmi. </a:t>
            </a:r>
            <a:endParaRPr lang="sk-SK" sz="1800" dirty="0">
              <a:solidFill>
                <a:schemeClr val="bg1"/>
              </a:solidFill>
              <a:latin typeface="OpenSymbol_19"/>
            </a:endParaRPr>
          </a:p>
          <a:p>
            <a:r>
              <a:rPr lang="sk-SK" sz="1800" b="1" i="0" dirty="0">
                <a:solidFill>
                  <a:schemeClr val="bg1"/>
                </a:solidFill>
                <a:effectLst/>
                <a:latin typeface="OpenSymbol_19"/>
              </a:rPr>
              <a:t> </a:t>
            </a:r>
            <a:r>
              <a:rPr lang="sk-SK" sz="1800" b="1" i="0" dirty="0">
                <a:solidFill>
                  <a:schemeClr val="bg1"/>
                </a:solidFill>
                <a:effectLst/>
                <a:latin typeface="NotoSansMono-Bold_1j"/>
              </a:rPr>
              <a:t>Dňa 11.5.1848- v Liptovskom Sv. Mikuláši </a:t>
            </a:r>
            <a:r>
              <a:rPr lang="sk-SK" sz="1800" b="1" i="0" dirty="0">
                <a:solidFill>
                  <a:schemeClr val="bg1"/>
                </a:solidFill>
                <a:effectLst/>
                <a:latin typeface="NotoSansMono-Regular_1e"/>
              </a:rPr>
              <a:t>sa prvýkrát predniesli </a:t>
            </a:r>
            <a:r>
              <a:rPr lang="sk-SK" sz="1800" b="1" i="0" dirty="0">
                <a:solidFill>
                  <a:schemeClr val="bg1"/>
                </a:solidFill>
                <a:effectLst/>
                <a:latin typeface="NotoSansMono-Bold_1j"/>
              </a:rPr>
              <a:t>Žiadosti slovenského národa</a:t>
            </a:r>
            <a:endParaRPr lang="sk-SK" sz="1800" dirty="0">
              <a:solidFill>
                <a:schemeClr val="bg1"/>
              </a:solidFill>
            </a:endParaRPr>
          </a:p>
        </p:txBody>
      </p:sp>
      <p:cxnSp>
        <p:nvCxnSpPr>
          <p:cNvPr id="11286" name="Straight Connector 1128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Slovenské povstanie – Wikipédia">
            <a:extLst>
              <a:ext uri="{FF2B5EF4-FFF2-40B4-BE49-F238E27FC236}">
                <a16:creationId xmlns:a16="http://schemas.microsoft.com/office/drawing/2014/main" id="{0E2E0C82-3C55-81B6-B98C-A6DCBB76E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7720" y="400987"/>
            <a:ext cx="4814540" cy="60560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40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7BE85F-0A15-D052-04A5-58DFC87E9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186" y="1253331"/>
            <a:ext cx="10515600" cy="4351338"/>
          </a:xfrm>
          <a:solidFill>
            <a:schemeClr val="bg2">
              <a:lumMod val="75000"/>
              <a:alpha val="32000"/>
            </a:schemeClr>
          </a:solidFill>
          <a:ln w="254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sk-SK" b="0" i="0" dirty="0">
                <a:effectLst/>
                <a:latin typeface="NotoSansMono-Regular_1e"/>
              </a:rPr>
              <a:t>Vo Viedni sa vytvoril slovenský dobrovoľnícky zbor na čele s Františkom </a:t>
            </a:r>
            <a:r>
              <a:rPr lang="sk-SK" b="0" i="0" dirty="0" err="1">
                <a:effectLst/>
                <a:latin typeface="NotoSansMono-Regular_1e"/>
              </a:rPr>
              <a:t>Zachom</a:t>
            </a:r>
            <a:r>
              <a:rPr lang="sk-SK" b="0" i="0" dirty="0">
                <a:effectLst/>
                <a:latin typeface="NotoSansMono-Regular_1e"/>
              </a:rPr>
              <a:t> a Antonínom </a:t>
            </a:r>
            <a:r>
              <a:rPr lang="sk-SK" b="0" i="0" dirty="0" err="1">
                <a:effectLst/>
                <a:latin typeface="NotoSansMono-Regular_1e"/>
              </a:rPr>
              <a:t>Bloudekom</a:t>
            </a:r>
            <a:r>
              <a:rPr lang="sk-SK" b="0" i="0" dirty="0">
                <a:effectLst/>
                <a:latin typeface="NotoSansMono-Regular_1e"/>
              </a:rPr>
              <a:t>. </a:t>
            </a:r>
            <a:endParaRPr lang="sk-SK" dirty="0">
              <a:latin typeface="OpenSymbol_19"/>
            </a:endParaRPr>
          </a:p>
          <a:p>
            <a:r>
              <a:rPr lang="sk-SK" b="0" i="0" dirty="0">
                <a:effectLst/>
                <a:latin typeface="OpenSymbol_19"/>
              </a:rPr>
              <a:t> </a:t>
            </a:r>
            <a:r>
              <a:rPr lang="sk-SK" b="1" i="0" dirty="0">
                <a:effectLst/>
                <a:latin typeface="NotoSansMono-Bold_1j"/>
              </a:rPr>
              <a:t>September 1848 </a:t>
            </a:r>
            <a:r>
              <a:rPr lang="sk-SK" b="0" i="0" dirty="0">
                <a:effectLst/>
                <a:latin typeface="NotoSansMono-Regular_1e"/>
              </a:rPr>
              <a:t>– bola vytvorená Slovenská národná rada- na čele stáli Štúr, Hurban a Hodža. </a:t>
            </a:r>
            <a:endParaRPr lang="sk-SK" dirty="0">
              <a:latin typeface="OpenSymbol_19"/>
            </a:endParaRPr>
          </a:p>
          <a:p>
            <a:r>
              <a:rPr lang="sk-SK" b="0" i="0" dirty="0">
                <a:effectLst/>
                <a:latin typeface="OpenSymbol_19"/>
              </a:rPr>
              <a:t> </a:t>
            </a:r>
            <a:r>
              <a:rPr lang="sk-SK" b="0" i="0" dirty="0">
                <a:effectLst/>
                <a:latin typeface="NotoSansMono-Regular_1e"/>
              </a:rPr>
              <a:t>Spojili sa s Chorvátmi a urobili výpravu slovenských dobrovoľníkov na Slovensko. Východné Slovensko a Zakarpatská Ukrajina sa nepridali- stáli v maďarských vojskách. </a:t>
            </a:r>
            <a:endParaRPr lang="sk-SK" dirty="0">
              <a:latin typeface="OpenSymbol_19"/>
            </a:endParaRPr>
          </a:p>
          <a:p>
            <a:r>
              <a:rPr lang="sk-SK" b="1" i="0" dirty="0">
                <a:effectLst/>
                <a:latin typeface="NotoSansMono-Bold_1j"/>
              </a:rPr>
              <a:t>19.9.1848- v Myjave vyhlásila SNR povstanie</a:t>
            </a:r>
            <a:r>
              <a:rPr lang="sk-SK" b="1" i="0" dirty="0">
                <a:effectLst/>
                <a:latin typeface="NotoSansMono-Regular_1e"/>
              </a:rPr>
              <a:t>. </a:t>
            </a:r>
            <a:r>
              <a:rPr lang="sk-SK" b="0" i="0" dirty="0">
                <a:effectLst/>
                <a:latin typeface="NotoSansMono-Regular_1e"/>
              </a:rPr>
              <a:t>Nastalo obdobie teroru a zatýkania. Bol popravený Karol Holuby i Viliam Šulek- študenti. </a:t>
            </a:r>
            <a:endParaRPr lang="sk-SK" dirty="0">
              <a:latin typeface="OpenSymbol_19"/>
            </a:endParaRPr>
          </a:p>
          <a:p>
            <a:r>
              <a:rPr lang="sk-SK" b="0" i="0" dirty="0">
                <a:effectLst/>
                <a:latin typeface="OpenSymbol_19"/>
              </a:rPr>
              <a:t> </a:t>
            </a:r>
            <a:r>
              <a:rPr lang="sk-SK" b="1" i="0" dirty="0">
                <a:effectLst/>
                <a:latin typeface="NotoSansMono-Regular_1e"/>
              </a:rPr>
              <a:t>6.10.1848 vo Viedni sú nepokoje</a:t>
            </a:r>
            <a:r>
              <a:rPr lang="sk-SK" b="0" i="0" dirty="0">
                <a:effectLst/>
                <a:latin typeface="NotoSansMono-Regular_1e"/>
              </a:rPr>
              <a:t>, cisár i snem ušli na Moravu. V ten istý mesiac je vzbura potlačená. </a:t>
            </a:r>
            <a:endParaRPr lang="sk-SK" dirty="0">
              <a:latin typeface="OpenSymbol_19"/>
            </a:endParaRPr>
          </a:p>
          <a:p>
            <a:r>
              <a:rPr lang="sk-SK" b="0" i="0" dirty="0">
                <a:effectLst/>
                <a:latin typeface="OpenSymbol_19"/>
              </a:rPr>
              <a:t> </a:t>
            </a:r>
            <a:r>
              <a:rPr lang="sk-SK" b="1" i="0" dirty="0">
                <a:effectLst/>
                <a:latin typeface="NotoSansMono-Regular_1e"/>
              </a:rPr>
              <a:t>V decembri 1848 abdikoval Ferdinand V. a nastupuje </a:t>
            </a:r>
            <a:r>
              <a:rPr lang="sk-SK" b="1" i="0" dirty="0">
                <a:effectLst/>
                <a:latin typeface="NotoSansMono-Bold_1j"/>
              </a:rPr>
              <a:t>František Jozef I</a:t>
            </a:r>
            <a:r>
              <a:rPr lang="sk-SK" b="0" i="0" dirty="0">
                <a:effectLst/>
                <a:latin typeface="NotoSansMono-Bold_1j"/>
              </a:rPr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3991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229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725628A-7718-2559-0F53-D3F9C7C6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pPr algn="ctr"/>
            <a:r>
              <a:rPr lang="sk-SK" sz="3200" dirty="0">
                <a:solidFill>
                  <a:schemeClr val="bg1"/>
                </a:solidFill>
                <a:latin typeface="Goudy Stout" panose="0202090407030B020401" pitchFamily="18" charset="0"/>
              </a:rPr>
              <a:t>Koniec revolúcie</a:t>
            </a:r>
          </a:p>
        </p:txBody>
      </p:sp>
      <p:cxnSp>
        <p:nvCxnSpPr>
          <p:cNvPr id="12297" name="Straight Connector 1229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7BE85F-0A15-D052-04A5-58DFC87E9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 lnSpcReduction="10000"/>
          </a:bodyPr>
          <a:lstStyle/>
          <a:p>
            <a:r>
              <a:rPr lang="sk-SK" sz="1800" b="0" i="0" dirty="0">
                <a:solidFill>
                  <a:schemeClr val="bg1"/>
                </a:solidFill>
                <a:effectLst/>
                <a:latin typeface="NotoSansMono-Regular_1e"/>
              </a:rPr>
              <a:t>Koniec revolúcie v monarchii- február 1849. </a:t>
            </a:r>
            <a:endParaRPr lang="sk-SK" sz="1800" dirty="0">
              <a:solidFill>
                <a:schemeClr val="bg1"/>
              </a:solidFill>
              <a:latin typeface="OpenSymbol_19"/>
            </a:endParaRPr>
          </a:p>
          <a:p>
            <a:r>
              <a:rPr lang="sk-SK" sz="1800" b="0" i="0" dirty="0">
                <a:solidFill>
                  <a:schemeClr val="bg1"/>
                </a:solidFill>
                <a:effectLst/>
                <a:latin typeface="OpenSymbol_19"/>
              </a:rPr>
              <a:t> </a:t>
            </a:r>
            <a:r>
              <a:rPr lang="sk-SK" sz="1800" b="0" i="0" dirty="0">
                <a:solidFill>
                  <a:schemeClr val="bg1"/>
                </a:solidFill>
                <a:effectLst/>
                <a:latin typeface="NotoSansMono-Regular_1e"/>
              </a:rPr>
              <a:t>Marec 1849- ústava- centralizmus, oslabenie moci uhorského snemu. Ani Maďari ani iné národy nič nezískali. </a:t>
            </a:r>
          </a:p>
          <a:p>
            <a:r>
              <a:rPr lang="sk-SK" sz="1800" b="0" i="0" dirty="0">
                <a:solidFill>
                  <a:schemeClr val="bg1"/>
                </a:solidFill>
                <a:effectLst/>
                <a:latin typeface="OpenSymbol_19"/>
              </a:rPr>
              <a:t> </a:t>
            </a:r>
            <a:r>
              <a:rPr lang="sk-SK" sz="1800" b="0" i="0" dirty="0">
                <a:solidFill>
                  <a:schemeClr val="bg1"/>
                </a:solidFill>
                <a:effectLst/>
                <a:latin typeface="NotoSansMono-Regular_1e"/>
              </a:rPr>
              <a:t>V marci 1849 Štúrovci prišli so Žiadosťami, aby sa Slovensko oddelilo od Uhorska a priamo spadalo pod Viedeň. František Jozef si dal čas na rozmyslenie, vymenoval poradcov pre posúdenie slovenskej otázky, ale v konečnom dôsledku nič neurobil. </a:t>
            </a:r>
            <a:endParaRPr lang="sk-SK" sz="1800" dirty="0">
              <a:solidFill>
                <a:schemeClr val="bg1"/>
              </a:solidFill>
              <a:latin typeface="OpenSymbol_19"/>
            </a:endParaRPr>
          </a:p>
          <a:p>
            <a:r>
              <a:rPr lang="sk-SK" sz="1800" b="0" i="0" dirty="0">
                <a:solidFill>
                  <a:schemeClr val="bg1"/>
                </a:solidFill>
                <a:effectLst/>
                <a:latin typeface="NotoSansMono-Regular_1e"/>
              </a:rPr>
              <a:t>František Jozef s pomocou ruského cára potlačili Maďarov </a:t>
            </a:r>
            <a:r>
              <a:rPr lang="sk-SK" sz="1800" b="1" i="0" dirty="0">
                <a:solidFill>
                  <a:schemeClr val="bg1"/>
                </a:solidFill>
                <a:effectLst/>
                <a:latin typeface="NotoSansMono-Regular_1e"/>
              </a:rPr>
              <a:t>v bitke pri </a:t>
            </a:r>
            <a:r>
              <a:rPr lang="sk-SK" sz="1800" b="1" i="0" dirty="0" err="1">
                <a:solidFill>
                  <a:schemeClr val="bg1"/>
                </a:solidFill>
                <a:effectLst/>
                <a:latin typeface="NotoSansMono-Bold_1j"/>
              </a:rPr>
              <a:t>Világoši</a:t>
            </a:r>
            <a:r>
              <a:rPr lang="sk-SK" sz="1800" b="1" i="0" dirty="0">
                <a:solidFill>
                  <a:schemeClr val="bg1"/>
                </a:solidFill>
                <a:effectLst/>
                <a:latin typeface="NotoSansMono-Bold_1j"/>
              </a:rPr>
              <a:t> v auguste 1849</a:t>
            </a:r>
            <a:r>
              <a:rPr lang="sk-SK" sz="1800" b="1" i="0" dirty="0">
                <a:solidFill>
                  <a:schemeClr val="bg1"/>
                </a:solidFill>
                <a:effectLst/>
                <a:latin typeface="NotoSansMono-Regular_1e"/>
              </a:rPr>
              <a:t>.</a:t>
            </a:r>
            <a:endParaRPr lang="sk-SK" sz="1800" b="1" dirty="0">
              <a:solidFill>
                <a:schemeClr val="bg1"/>
              </a:solidFill>
            </a:endParaRPr>
          </a:p>
        </p:txBody>
      </p:sp>
      <p:cxnSp>
        <p:nvCxnSpPr>
          <p:cNvPr id="12299" name="Straight Connector 1229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Slováci v revolučnom roku 1848 - avz_1848">
            <a:extLst>
              <a:ext uri="{FF2B5EF4-FFF2-40B4-BE49-F238E27FC236}">
                <a16:creationId xmlns:a16="http://schemas.microsoft.com/office/drawing/2014/main" id="{B6A0E3B6-26AD-E09D-69F7-F759A890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935425"/>
            <a:ext cx="5666547" cy="32157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81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Žlutý otazník">
            <a:extLst>
              <a:ext uri="{FF2B5EF4-FFF2-40B4-BE49-F238E27FC236}">
                <a16:creationId xmlns:a16="http://schemas.microsoft.com/office/drawing/2014/main" id="{9C3D7999-3670-D72C-3AE2-0A13CD814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3" y="10"/>
            <a:ext cx="12191997" cy="68579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17268" y="-1310639"/>
            <a:ext cx="4141676" cy="12207790"/>
          </a:xfrm>
          <a:prstGeom prst="rect">
            <a:avLst/>
          </a:prstGeom>
          <a:gradFill flip="none" rotWithShape="1">
            <a:gsLst>
              <a:gs pos="19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725628A-7718-2559-0F53-D3F9C7C6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053" y="4418501"/>
            <a:ext cx="5039032" cy="1064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  <a:latin typeface="Goudy Stout" panose="0202090407030B020401" pitchFamily="18" charset="0"/>
              </a:rPr>
              <a:t>Otázky</a:t>
            </a:r>
            <a:r>
              <a:rPr lang="en-US" dirty="0">
                <a:solidFill>
                  <a:srgbClr val="FFFFFF"/>
                </a:solidFill>
                <a:latin typeface="Goudy Stout" panose="0202090407030B020401" pitchFamily="18" charset="0"/>
              </a:rPr>
              <a:t>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6FA3CB-F274-2EB9-9908-549770D78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560DC0-47B9-DDE9-78B3-BD7CCF7F0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9310F6-E98A-40F5-273D-325EC7C5C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4607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Nonline.sk - Revolúcia v roku 1848 zmenila Európu, prvýkrát počas nej  zdvihli hlavy aj Slováci">
            <a:extLst>
              <a:ext uri="{FF2B5EF4-FFF2-40B4-BE49-F238E27FC236}">
                <a16:creationId xmlns:a16="http://schemas.microsoft.com/office/drawing/2014/main" id="{7C4F71E5-1C5E-EC90-B030-E9B43F6AB6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2" r="-1" b="-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725628A-7718-2559-0F53-D3F9C7C6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 err="1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  <a:t>Ďakujem</a:t>
            </a:r>
            <a:r>
              <a:rPr lang="en-US" sz="6600" dirty="0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  <a:t> za </a:t>
            </a:r>
            <a:r>
              <a:rPr lang="en-US" sz="6600" dirty="0" err="1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  <a:t>pozornosť</a:t>
            </a:r>
            <a:endParaRPr lang="en-US" sz="6600" dirty="0">
              <a:solidFill>
                <a:schemeClr val="bg1"/>
              </a:solidFill>
              <a:latin typeface="Forte Forward" pitchFamily="2" charset="-18"/>
              <a:cs typeface="Forte Forward" pitchFamily="2" charset="-18"/>
            </a:endParaRPr>
          </a:p>
        </p:txBody>
      </p:sp>
      <p:sp>
        <p:nvSpPr>
          <p:cNvPr id="615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EC2ACA-7651-0C4E-5672-2959181B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25" y="537502"/>
            <a:ext cx="5257800" cy="122565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sk-SK" sz="3800" b="1" dirty="0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  <a:t>Čo je vlastne revolučný rok 1848 – 1849?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CC2CA2-609E-13D1-C72A-C3F146E5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2188564"/>
            <a:ext cx="4586513" cy="3368337"/>
          </a:xfrm>
        </p:spPr>
        <p:txBody>
          <a:bodyPr>
            <a:normAutofit fontScale="92500" lnSpcReduction="10000"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Vlny revolúcií ovplyvnených veľkou francúzskou revolúciou zasiahli európske štáty v 20., 30. a 40. rokoch 19. storočia. </a:t>
            </a:r>
          </a:p>
          <a:p>
            <a:r>
              <a:rPr lang="sk-SK" sz="2400" dirty="0">
                <a:solidFill>
                  <a:schemeClr val="bg1"/>
                </a:solidFill>
              </a:rPr>
              <a:t>Väčšinou boli zamerané proti politike Svätej aliancie. </a:t>
            </a:r>
          </a:p>
          <a:p>
            <a:r>
              <a:rPr lang="sk-SK" sz="2400" dirty="0">
                <a:solidFill>
                  <a:schemeClr val="bg1"/>
                </a:solidFill>
              </a:rPr>
              <a:t>Najzávažnejšie boli revolúcie v rokoch 1848 až 1849 ktoré zasiahli takmer celú Európu, okrem Veľkej Británie Ruska, Osmanskej ríše a Španielska.</a:t>
            </a: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horská revolúcia – Wikipédia">
            <a:extLst>
              <a:ext uri="{FF2B5EF4-FFF2-40B4-BE49-F238E27FC236}">
                <a16:creationId xmlns:a16="http://schemas.microsoft.com/office/drawing/2014/main" id="{749F7A50-1D83-6554-BB94-604EEE9EF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2" b="6680"/>
          <a:stretch/>
        </p:blipFill>
        <p:spPr bwMode="auto">
          <a:xfrm>
            <a:off x="6525453" y="10"/>
            <a:ext cx="5666547" cy="68579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72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Rectangle 513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EC2ACA-7651-0C4E-5672-2959181B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pPr algn="ctr"/>
            <a:r>
              <a:rPr lang="sk-SK" sz="3800" b="0" i="0" dirty="0">
                <a:solidFill>
                  <a:schemeClr val="bg1"/>
                </a:solidFill>
                <a:effectLst/>
                <a:latin typeface="Forte Forward" pitchFamily="2" charset="-18"/>
                <a:cs typeface="Forte Forward" pitchFamily="2" charset="-18"/>
              </a:rPr>
              <a:t>Príčiny revolúcie </a:t>
            </a:r>
            <a:endParaRPr lang="sk-SK" sz="3800" dirty="0">
              <a:solidFill>
                <a:schemeClr val="bg1"/>
              </a:solidFill>
              <a:latin typeface="Forte Forward" pitchFamily="2" charset="-18"/>
              <a:cs typeface="Forte Forward" pitchFamily="2" charset="-18"/>
            </a:endParaRPr>
          </a:p>
        </p:txBody>
      </p:sp>
      <p:cxnSp>
        <p:nvCxnSpPr>
          <p:cNvPr id="5140" name="Straight Connector 513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CC2CA2-609E-13D1-C72A-C3F146E5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sk-SK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eúroda a hladomor.</a:t>
            </a:r>
            <a:endParaRPr lang="sk-SK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Národné boje.</a:t>
            </a:r>
            <a:endParaRPr lang="sk-SK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Nespokojnosť s výsledkami Viedenského kongresu.  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sk-SK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espokojnosť s </a:t>
            </a:r>
            <a:r>
              <a:rPr lang="sk-SK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Metternichovským</a:t>
            </a:r>
            <a:r>
              <a:rPr lang="sk-SK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režimom/ feudalizmus. </a:t>
            </a:r>
            <a:endParaRPr lang="sk-SK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Myšlienky komunizmu- Marx a Engels napísali Komunistický manifest.</a:t>
            </a:r>
            <a:endParaRPr lang="sk-SK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42" name="Straight Connector 514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všeobecná príčina pre niektorých spoluobčanov | Guláš používateľa flanker |  Gulas.SME.sk">
            <a:extLst>
              <a:ext uri="{FF2B5EF4-FFF2-40B4-BE49-F238E27FC236}">
                <a16:creationId xmlns:a16="http://schemas.microsoft.com/office/drawing/2014/main" id="{14F7243B-B496-FE4A-8CBC-323262471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79"/>
          <a:stretch/>
        </p:blipFill>
        <p:spPr bwMode="auto">
          <a:xfrm>
            <a:off x="7019660" y="0"/>
            <a:ext cx="4224097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19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EC2ACA-7651-0C4E-5672-2959181B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pPr algn="ctr"/>
            <a:r>
              <a:rPr lang="sk-SK" sz="3800" b="1" dirty="0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  <a:t>Ciele revolúcií</a:t>
            </a: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CC2CA2-609E-13D1-C72A-C3F146E5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sk-SK" sz="2000">
                <a:solidFill>
                  <a:schemeClr val="bg1"/>
                </a:solidFill>
              </a:rPr>
              <a:t>Revolúcie boli zamerané proti absolutizmu, výsadám šľachty, konzervativizmu a politike Svätej aliancie. </a:t>
            </a:r>
          </a:p>
          <a:p>
            <a:r>
              <a:rPr lang="sk-SK" sz="2000">
                <a:solidFill>
                  <a:schemeClr val="bg1"/>
                </a:solidFill>
              </a:rPr>
              <a:t>Ich cieľom bolo vysadiť liberálno-demokratické slobody, sociálnu spravodlivosť a národné požiadavky. </a:t>
            </a:r>
          </a:p>
          <a:p>
            <a:r>
              <a:rPr lang="sk-SK" sz="2000">
                <a:solidFill>
                  <a:schemeClr val="bg1"/>
                </a:solidFill>
              </a:rPr>
              <a:t>V období vlády Svätej aliancie vzniklo v Európe silné hnutie nacionalizmu a revolúcie roku 1848 a 1849 boli jeho najsilnejším prejavom. </a:t>
            </a:r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volučný rok 1848 alebo prvá sériová „farebná“ revolúcia -">
            <a:extLst>
              <a:ext uri="{FF2B5EF4-FFF2-40B4-BE49-F238E27FC236}">
                <a16:creationId xmlns:a16="http://schemas.microsoft.com/office/drawing/2014/main" id="{24663CEC-7609-E930-2D47-39788FC74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615175"/>
            <a:ext cx="5666547" cy="42357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67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řichází astronomické jaro... a do Česka se vrací zima — ČT24 — Česká  televize">
            <a:extLst>
              <a:ext uri="{FF2B5EF4-FFF2-40B4-BE49-F238E27FC236}">
                <a16:creationId xmlns:a16="http://schemas.microsoft.com/office/drawing/2014/main" id="{4F7B3830-55ED-DD62-82CC-BD1F4A72B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2" b="9542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2" name="Rectangle 41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EC2ACA-7651-0C4E-5672-2959181B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709" y="465277"/>
            <a:ext cx="6008058" cy="1277049"/>
          </a:xfrm>
          <a:solidFill>
            <a:schemeClr val="tx1">
              <a:lumMod val="85000"/>
              <a:lumOff val="15000"/>
              <a:alpha val="42000"/>
            </a:schemeClr>
          </a:solidFill>
          <a:ln w="47625">
            <a:solidFill>
              <a:schemeClr val="tx1"/>
            </a:solidFill>
          </a:ln>
          <a:effectLst>
            <a:outerShdw blurRad="1778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  <a:latin typeface="Forte Forward" pitchFamily="2" charset="-18"/>
                <a:cs typeface="Forte Forward" pitchFamily="2" charset="-18"/>
              </a:rPr>
              <a:t>Jar </a:t>
            </a:r>
            <a:r>
              <a:rPr lang="sk-SK" sz="6600" dirty="0">
                <a:solidFill>
                  <a:srgbClr val="FFFFFF"/>
                </a:solidFill>
                <a:latin typeface="Forte Forward" pitchFamily="2" charset="-18"/>
                <a:cs typeface="Forte Forward" pitchFamily="2" charset="-18"/>
              </a:rPr>
              <a:t>národov</a:t>
            </a:r>
            <a:r>
              <a:rPr lang="en-US" sz="6600" dirty="0">
                <a:solidFill>
                  <a:srgbClr val="FFFFFF"/>
                </a:solidFill>
                <a:latin typeface="Forte Forward" pitchFamily="2" charset="-18"/>
                <a:cs typeface="Forte Forward" pitchFamily="2" charset="-1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980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EC2ACA-7651-0C4E-5672-2959181B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sk-SK" sz="2900" dirty="0">
                <a:solidFill>
                  <a:schemeClr val="bg1"/>
                </a:solidFill>
                <a:latin typeface="Goudy Stout" panose="0202090407030B020401" pitchFamily="18" charset="0"/>
              </a:rPr>
              <a:t>Francúzsko</a:t>
            </a:r>
          </a:p>
        </p:txBody>
      </p:sp>
      <p:cxnSp>
        <p:nvCxnSpPr>
          <p:cNvPr id="7177" name="Straight Connector 717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CC2CA2-609E-13D1-C72A-C3F146E5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sk-SK" sz="2000" b="0" i="0">
                <a:solidFill>
                  <a:schemeClr val="bg1"/>
                </a:solidFill>
                <a:effectLst/>
                <a:latin typeface="NotoSansMono-Regular_1e"/>
              </a:rPr>
              <a:t>Príčiny vzniku Francúzskej revolúcie : škandály okolo rodiny kráľa Ľudovíta Filipa. Nesúhlas s politickým režimom.</a:t>
            </a:r>
          </a:p>
          <a:p>
            <a:r>
              <a:rPr lang="sk-SK" sz="2000">
                <a:solidFill>
                  <a:schemeClr val="bg1"/>
                </a:solidFill>
                <a:latin typeface="NotoSansMono-Regular_1e"/>
              </a:rPr>
              <a:t>Kráľ Ľudovít Filip abdikoval</a:t>
            </a:r>
          </a:p>
          <a:p>
            <a:r>
              <a:rPr lang="sk-SK" sz="2000">
                <a:solidFill>
                  <a:schemeClr val="bg1"/>
                </a:solidFill>
                <a:latin typeface="NotoSansMono-Regular_1e"/>
              </a:rPr>
              <a:t>25.2.1848 – </a:t>
            </a:r>
            <a:r>
              <a:rPr lang="sk-SK" sz="2000" b="1">
                <a:solidFill>
                  <a:schemeClr val="bg1"/>
                </a:solidFill>
                <a:latin typeface="NotoSansMono-Regular_1e"/>
              </a:rPr>
              <a:t>druhá republika </a:t>
            </a:r>
            <a:r>
              <a:rPr lang="sk-SK" sz="2000">
                <a:solidFill>
                  <a:schemeClr val="bg1"/>
                </a:solidFill>
                <a:latin typeface="NotoSansMono-Regular_1e"/>
              </a:rPr>
              <a:t>(1848 – 1852) – dočasná vláda</a:t>
            </a:r>
          </a:p>
          <a:p>
            <a:r>
              <a:rPr lang="sk-SK" sz="2000">
                <a:solidFill>
                  <a:schemeClr val="bg1"/>
                </a:solidFill>
                <a:latin typeface="NotoSansMono-Regular_1e"/>
              </a:rPr>
              <a:t>December 1848 – </a:t>
            </a:r>
            <a:r>
              <a:rPr lang="sk-SK" sz="2000" b="1">
                <a:solidFill>
                  <a:schemeClr val="bg1"/>
                </a:solidFill>
                <a:latin typeface="NotoSansMono-Regular_1e"/>
              </a:rPr>
              <a:t>Ľudovít Napoleon </a:t>
            </a:r>
            <a:r>
              <a:rPr lang="sk-SK" sz="2000">
                <a:solidFill>
                  <a:schemeClr val="bg1"/>
                </a:solidFill>
                <a:latin typeface="NotoSansMono-Regular_1e"/>
              </a:rPr>
              <a:t>(synovec Napoleona Bonaparta)</a:t>
            </a:r>
          </a:p>
          <a:p>
            <a:r>
              <a:rPr lang="sk-SK" sz="2000">
                <a:solidFill>
                  <a:schemeClr val="bg1"/>
                </a:solidFill>
                <a:latin typeface="NotoSansMono-Regular_1e"/>
              </a:rPr>
              <a:t>Obdobie – </a:t>
            </a:r>
            <a:r>
              <a:rPr lang="sk-SK" sz="2000" b="1">
                <a:solidFill>
                  <a:schemeClr val="bg1"/>
                </a:solidFill>
                <a:latin typeface="NotoSansMono-Regular_1e"/>
              </a:rPr>
              <a:t>tzv. druhého cisárstva (1852 – 1870)</a:t>
            </a:r>
            <a:endParaRPr lang="sk-SK" sz="2000">
              <a:solidFill>
                <a:schemeClr val="bg1"/>
              </a:solidFill>
              <a:latin typeface="NotoSansMono-Regular_1e"/>
            </a:endParaRPr>
          </a:p>
          <a:p>
            <a:endParaRPr lang="sk-SK" sz="2000">
              <a:solidFill>
                <a:schemeClr val="bg1"/>
              </a:solidFill>
            </a:endParaRPr>
          </a:p>
        </p:txBody>
      </p:sp>
      <p:cxnSp>
        <p:nvCxnSpPr>
          <p:cNvPr id="7179" name="Straight Connector 717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Francúzsko – Wikipédia">
            <a:extLst>
              <a:ext uri="{FF2B5EF4-FFF2-40B4-BE49-F238E27FC236}">
                <a16:creationId xmlns:a16="http://schemas.microsoft.com/office/drawing/2014/main" id="{E13027B0-315C-321E-E2F5-EED452F82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5454" y="1909191"/>
            <a:ext cx="5112986" cy="34086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35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EC2ACA-7651-0C4E-5672-2959181B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sk-SK" sz="3800" b="0" i="0" dirty="0">
                <a:solidFill>
                  <a:schemeClr val="bg1"/>
                </a:solidFill>
                <a:effectLst/>
                <a:latin typeface="Goudy Stout" panose="0202090407030B020401" pitchFamily="18" charset="0"/>
              </a:rPr>
              <a:t>Nemecko</a:t>
            </a:r>
            <a:endParaRPr lang="sk-SK" sz="3800" dirty="0">
              <a:solidFill>
                <a:schemeClr val="bg1"/>
              </a:solidFill>
              <a:latin typeface="Goudy Stout" panose="0202090407030B020401" pitchFamily="18" charset="0"/>
            </a:endParaRPr>
          </a:p>
        </p:txBody>
      </p:sp>
      <p:cxnSp>
        <p:nvCxnSpPr>
          <p:cNvPr id="8201" name="Straight Connector 820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CC2CA2-609E-13D1-C72A-C3F146E5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 lnSpcReduction="10000"/>
          </a:bodyPr>
          <a:lstStyle/>
          <a:p>
            <a:r>
              <a:rPr lang="sk-SK" sz="1800" b="0" i="0" dirty="0">
                <a:solidFill>
                  <a:schemeClr val="bg1"/>
                </a:solidFill>
                <a:effectLst/>
                <a:latin typeface="NotoSansMono-Bold_1j"/>
              </a:rPr>
              <a:t>Na území Nemecka začiatkom marca 1848 vznikali roľnícke nepokoje. </a:t>
            </a:r>
          </a:p>
          <a:p>
            <a:r>
              <a:rPr lang="sk-SK" sz="1800" b="0" i="0" dirty="0">
                <a:solidFill>
                  <a:schemeClr val="bg1"/>
                </a:solidFill>
                <a:effectLst/>
                <a:latin typeface="NotoSansMono-Bold_1j"/>
              </a:rPr>
              <a:t>Potom vypukla revolúcia v Berlíne. </a:t>
            </a:r>
          </a:p>
          <a:p>
            <a:r>
              <a:rPr lang="sk-SK" sz="1800" b="0" i="0" dirty="0">
                <a:solidFill>
                  <a:schemeClr val="bg1"/>
                </a:solidFill>
                <a:effectLst/>
                <a:latin typeface="NotoSansMono-Bold_1j"/>
              </a:rPr>
              <a:t>Pruský kráľ bol prinútený vymenovať novú vládu na čele s liberálnou buržoáziou. </a:t>
            </a:r>
          </a:p>
          <a:p>
            <a:r>
              <a:rPr lang="sk-SK" sz="1800" b="0" i="0" dirty="0">
                <a:solidFill>
                  <a:schemeClr val="bg1"/>
                </a:solidFill>
                <a:effectLst/>
                <a:latin typeface="NotoSansMono-Bold_1j"/>
              </a:rPr>
              <a:t>V máji 1848 na sneme vo Frankfurte sa rokovalo o zjednotení Nemecka. </a:t>
            </a:r>
          </a:p>
          <a:p>
            <a:r>
              <a:rPr lang="sk-SK" sz="1800" b="0" i="0" dirty="0">
                <a:solidFill>
                  <a:schemeClr val="bg1"/>
                </a:solidFill>
                <a:effectLst/>
                <a:latin typeface="NotoSansMono-Bold_1j"/>
              </a:rPr>
              <a:t>Povzbudený potlačením júnového povstania v Paríži pruský kráľ dal rozohnať snem a odstránil liberálnu buržoáziu z vlády. </a:t>
            </a:r>
          </a:p>
          <a:p>
            <a:r>
              <a:rPr lang="sk-SK" sz="1800" b="0" i="0" dirty="0">
                <a:solidFill>
                  <a:schemeClr val="bg1"/>
                </a:solidFill>
                <a:effectLst/>
                <a:latin typeface="NotoSansMono-Bold_1j"/>
              </a:rPr>
              <a:t>Revolúcia nevyriešila politické zjednotenie krajiny.</a:t>
            </a:r>
          </a:p>
          <a:p>
            <a:pPr marL="0" indent="0">
              <a:buNone/>
            </a:pPr>
            <a:endParaRPr lang="sk-SK" sz="1800" dirty="0">
              <a:solidFill>
                <a:schemeClr val="bg1"/>
              </a:solidFill>
              <a:latin typeface="NotoSansMono-Bold_1j"/>
            </a:endParaRPr>
          </a:p>
        </p:txBody>
      </p:sp>
      <p:cxnSp>
        <p:nvCxnSpPr>
          <p:cNvPr id="8203" name="Straight Connector 820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Tajomstvo hospodárskeho úspechu Nemecka | Právne Noviny">
            <a:extLst>
              <a:ext uri="{FF2B5EF4-FFF2-40B4-BE49-F238E27FC236}">
                <a16:creationId xmlns:a16="http://schemas.microsoft.com/office/drawing/2014/main" id="{B713A19A-D42F-A0E7-A448-5F43F672A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909192"/>
            <a:ext cx="5666547" cy="33999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45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EC2ACA-7651-0C4E-5672-2959181B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pPr algn="ctr"/>
            <a:r>
              <a:rPr lang="sk-SK" sz="2700" dirty="0">
                <a:solidFill>
                  <a:schemeClr val="bg1"/>
                </a:solidFill>
                <a:latin typeface="Goudy Stout" panose="0202090407030B020401" pitchFamily="18" charset="0"/>
              </a:rPr>
              <a:t>Habsburská monarchia</a:t>
            </a:r>
          </a:p>
        </p:txBody>
      </p:sp>
      <p:cxnSp>
        <p:nvCxnSpPr>
          <p:cNvPr id="9225" name="Straight Connector 922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CC2CA2-609E-13D1-C72A-C3F146E5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sk-SK" sz="2000" b="0" i="0" dirty="0">
                <a:solidFill>
                  <a:schemeClr val="bg1"/>
                </a:solidFill>
                <a:effectLst/>
                <a:latin typeface="NotoSansMono-Regular_1e"/>
              </a:rPr>
              <a:t>Príčiny vypuknutia revolúcie : absolutizmus Habsburgovcov, a hlavne nenávidený kancelár </a:t>
            </a:r>
            <a:r>
              <a:rPr lang="sk-SK" sz="2000" b="0" i="0" dirty="0" err="1">
                <a:solidFill>
                  <a:schemeClr val="bg1"/>
                </a:solidFill>
                <a:effectLst/>
                <a:latin typeface="NotoSansMono-Regular_1e"/>
              </a:rPr>
              <a:t>Metternich</a:t>
            </a:r>
            <a:r>
              <a:rPr lang="sk-SK" sz="2000" b="0" i="0" dirty="0">
                <a:solidFill>
                  <a:schemeClr val="bg1"/>
                </a:solidFill>
                <a:effectLst/>
                <a:latin typeface="NotoSansMono-Regular_1e"/>
              </a:rPr>
              <a:t>, národnooslobodzovacie hnutia ,existujúce poddanstvo a šľachtické výsady. </a:t>
            </a:r>
            <a:endParaRPr lang="sk-SK" sz="2000" dirty="0">
              <a:solidFill>
                <a:schemeClr val="bg1"/>
              </a:solidFill>
              <a:latin typeface="OpenSymbol_19"/>
            </a:endParaRPr>
          </a:p>
          <a:p>
            <a:pPr marL="0" indent="0">
              <a:buNone/>
            </a:pPr>
            <a:r>
              <a:rPr lang="sk-SK" sz="2000" b="0" i="0" dirty="0">
                <a:solidFill>
                  <a:schemeClr val="bg1"/>
                </a:solidFill>
                <a:effectLst/>
                <a:latin typeface="NotoSansMono-Regular_1e"/>
              </a:rPr>
              <a:t>Politické prúdy: </a:t>
            </a:r>
          </a:p>
          <a:p>
            <a:r>
              <a:rPr lang="sk-SK" sz="2000" b="0" i="0" dirty="0">
                <a:solidFill>
                  <a:schemeClr val="bg1"/>
                </a:solidFill>
                <a:effectLst/>
                <a:latin typeface="NotoSansMono-Regular_1e"/>
              </a:rPr>
              <a:t>1. snaha o federalizáciu ríše</a:t>
            </a:r>
          </a:p>
          <a:p>
            <a:r>
              <a:rPr lang="sk-SK" sz="2000" b="0" i="0" dirty="0">
                <a:solidFill>
                  <a:schemeClr val="bg1"/>
                </a:solidFill>
                <a:effectLst/>
                <a:latin typeface="NotoSansMono-Regular_1e"/>
              </a:rPr>
              <a:t> 2. austroslavistická koncepcia </a:t>
            </a:r>
          </a:p>
          <a:p>
            <a:r>
              <a:rPr lang="sk-SK" sz="2000" b="0" i="0" dirty="0">
                <a:solidFill>
                  <a:schemeClr val="bg1"/>
                </a:solidFill>
                <a:effectLst/>
                <a:latin typeface="NotoSansMono-Regular_1e"/>
              </a:rPr>
              <a:t>3. osamostatnenie Maďarov a Uhorska. </a:t>
            </a:r>
          </a:p>
        </p:txBody>
      </p:sp>
      <p:cxnSp>
        <p:nvCxnSpPr>
          <p:cNvPr id="9227" name="Straight Connector 922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Rakúsko-Uhorsko – Wikipédia">
            <a:extLst>
              <a:ext uri="{FF2B5EF4-FFF2-40B4-BE49-F238E27FC236}">
                <a16:creationId xmlns:a16="http://schemas.microsoft.com/office/drawing/2014/main" id="{36999DA3-099E-C199-3818-C50DA921B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4867" y="1537790"/>
            <a:ext cx="5666547" cy="3782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52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CD3D38A-3AB6-CE9B-E186-979C955C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sk-SK" sz="1900" b="0" i="0">
                <a:solidFill>
                  <a:schemeClr val="bg1"/>
                </a:solidFill>
                <a:effectLst/>
                <a:latin typeface="NotoSansMono-Regular_1e"/>
              </a:rPr>
              <a:t>Vypuknutie revolúcie :</a:t>
            </a:r>
          </a:p>
          <a:p>
            <a:r>
              <a:rPr lang="sk-SK" sz="1900" b="0" i="0">
                <a:solidFill>
                  <a:schemeClr val="bg1"/>
                </a:solidFill>
                <a:effectLst/>
                <a:latin typeface="NotoSansMono-Regular_1e"/>
              </a:rPr>
              <a:t>1. v Rakúsku- marec 1848- Českí politici v marci sformulovali požiadavky na decentralizáciu. Odovzdali ich Ferdinandovi V. </a:t>
            </a:r>
            <a:endParaRPr lang="sk-SK" sz="1900">
              <a:solidFill>
                <a:schemeClr val="bg1"/>
              </a:solidFill>
              <a:latin typeface="OpenSymbol_19"/>
            </a:endParaRPr>
          </a:p>
          <a:p>
            <a:pPr marL="0" indent="0">
              <a:buNone/>
            </a:pPr>
            <a:r>
              <a:rPr lang="sk-SK" sz="1900" b="0" i="0">
                <a:solidFill>
                  <a:schemeClr val="bg1"/>
                </a:solidFill>
                <a:effectLst/>
                <a:latin typeface="NotoSansMono-Regular_1e"/>
              </a:rPr>
              <a:t>Prepukla revolúcia vo Viedni. Ferdinand V. prepustil Metternicha a sľúbil novú ústavu. </a:t>
            </a:r>
            <a:endParaRPr lang="sk-SK" sz="1900">
              <a:solidFill>
                <a:schemeClr val="bg1"/>
              </a:solidFill>
              <a:latin typeface="OpenSymbol_19"/>
            </a:endParaRPr>
          </a:p>
          <a:p>
            <a:r>
              <a:rPr lang="sk-SK" sz="1900" b="0" i="0">
                <a:solidFill>
                  <a:schemeClr val="bg1"/>
                </a:solidFill>
                <a:effectLst/>
                <a:latin typeface="OpenSymbol_19"/>
              </a:rPr>
              <a:t> </a:t>
            </a:r>
            <a:r>
              <a:rPr lang="sk-SK" sz="1900" b="0" i="0">
                <a:solidFill>
                  <a:schemeClr val="bg1"/>
                </a:solidFill>
                <a:effectLst/>
                <a:latin typeface="NotoSansMono-Regular_1e"/>
              </a:rPr>
              <a:t>2. Revolúcia v Maďarsku- už od novembra 1847 sa schádza uhorský snem, na ktorom sa vyjadrujú politici na potrebu zrušiť poddanstvo.</a:t>
            </a:r>
            <a:endParaRPr lang="sk-SK" sz="1900">
              <a:solidFill>
                <a:schemeClr val="bg1"/>
              </a:solidFill>
            </a:endParaRPr>
          </a:p>
          <a:p>
            <a:endParaRPr lang="sk-SK" sz="19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Rakúsko-Uhorsko – Wikipédia">
            <a:extLst>
              <a:ext uri="{FF2B5EF4-FFF2-40B4-BE49-F238E27FC236}">
                <a16:creationId xmlns:a16="http://schemas.microsoft.com/office/drawing/2014/main" id="{7700567D-669A-3BEB-FF71-F7F0A9C3D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749756"/>
            <a:ext cx="5666547" cy="37824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32105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824</Words>
  <Application>Microsoft Office PowerPoint</Application>
  <PresentationFormat>Širokouhlá</PresentationFormat>
  <Paragraphs>65</Paragraphs>
  <Slides>15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9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Forte Forward</vt:lpstr>
      <vt:lpstr>Goudy Stout</vt:lpstr>
      <vt:lpstr>NotoSansMono-Bold_1j</vt:lpstr>
      <vt:lpstr>NotoSansMono-Regular_1e</vt:lpstr>
      <vt:lpstr>OpenSymbol_19</vt:lpstr>
      <vt:lpstr>Times New Roman</vt:lpstr>
      <vt:lpstr>Motív Office</vt:lpstr>
      <vt:lpstr>Revolučný rok 1848/1849  (V Európe a na Slovensku)</vt:lpstr>
      <vt:lpstr>Čo je vlastne revolučný rok 1848 – 1849?</vt:lpstr>
      <vt:lpstr>Príčiny revolúcie </vt:lpstr>
      <vt:lpstr>Ciele revolúcií</vt:lpstr>
      <vt:lpstr>Jar národov </vt:lpstr>
      <vt:lpstr>Francúzsko</vt:lpstr>
      <vt:lpstr>Nemecko</vt:lpstr>
      <vt:lpstr>Habsburská monarchia</vt:lpstr>
      <vt:lpstr>Prezentácia programu PowerPoint</vt:lpstr>
      <vt:lpstr>REVOLÚCIA V ROKOCH  1848-49</vt:lpstr>
      <vt:lpstr>SLOVENSKÁ REVOLÚCIA</vt:lpstr>
      <vt:lpstr>Prezentácia programu PowerPoint</vt:lpstr>
      <vt:lpstr>Koniec revolúcie</vt:lpstr>
      <vt:lpstr>Otázky?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Revolučný rok 1848/1849 (V Európe a na Slovensku)</dc:title>
  <dc:creator>Dominik Valeš</dc:creator>
  <cp:lastModifiedBy>Dominik Valeš</cp:lastModifiedBy>
  <cp:revision>3</cp:revision>
  <dcterms:created xsi:type="dcterms:W3CDTF">2023-11-06T17:25:38Z</dcterms:created>
  <dcterms:modified xsi:type="dcterms:W3CDTF">2023-11-06T20:29:59Z</dcterms:modified>
</cp:coreProperties>
</file>