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B1DC6-58D3-419B-A359-A342DB44B2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720EC3-CF0A-4702-BA9C-3F370E167EFC}">
      <dgm:prSet/>
      <dgm:spPr/>
      <dgm:t>
        <a:bodyPr/>
        <a:lstStyle/>
        <a:p>
          <a:r>
            <a:rPr lang="sk-SK"/>
            <a:t>32 signatárskych štátov Versaillskej zmluvy </a:t>
          </a:r>
          <a:endParaRPr lang="en-US"/>
        </a:p>
      </dgm:t>
    </dgm:pt>
    <dgm:pt modelId="{AF19CE0C-588A-4387-834B-FAE36B4A7A80}" type="parTrans" cxnId="{76EAA72D-B327-4E84-88E5-63B9B8ACA5ED}">
      <dgm:prSet/>
      <dgm:spPr/>
      <dgm:t>
        <a:bodyPr/>
        <a:lstStyle/>
        <a:p>
          <a:endParaRPr lang="en-US"/>
        </a:p>
      </dgm:t>
    </dgm:pt>
    <dgm:pt modelId="{033E885D-5F10-4378-80B3-5C4BAA9CEFCE}" type="sibTrans" cxnId="{76EAA72D-B327-4E84-88E5-63B9B8ACA5ED}">
      <dgm:prSet/>
      <dgm:spPr/>
      <dgm:t>
        <a:bodyPr/>
        <a:lstStyle/>
        <a:p>
          <a:endParaRPr lang="en-US"/>
        </a:p>
      </dgm:t>
    </dgm:pt>
    <dgm:pt modelId="{4C765A33-A37A-4CB4-AC98-8795F32C3F9E}">
      <dgm:prSet/>
      <dgm:spPr/>
      <dgm:t>
        <a:bodyPr/>
        <a:lstStyle/>
        <a:p>
          <a:r>
            <a:rPr lang="sk-SK"/>
            <a:t>13 štátov (v čase vojny neutrálne)</a:t>
          </a:r>
          <a:endParaRPr lang="en-US"/>
        </a:p>
      </dgm:t>
    </dgm:pt>
    <dgm:pt modelId="{01B4958B-4EAC-4B5B-87A0-8622B872FE86}" type="parTrans" cxnId="{C701D2CC-6336-493D-BDBC-0AE42B846A1E}">
      <dgm:prSet/>
      <dgm:spPr/>
      <dgm:t>
        <a:bodyPr/>
        <a:lstStyle/>
        <a:p>
          <a:endParaRPr lang="en-US"/>
        </a:p>
      </dgm:t>
    </dgm:pt>
    <dgm:pt modelId="{D97B578E-5CF9-4F12-8265-ABA90B7754E3}" type="sibTrans" cxnId="{C701D2CC-6336-493D-BDBC-0AE42B846A1E}">
      <dgm:prSet/>
      <dgm:spPr/>
      <dgm:t>
        <a:bodyPr/>
        <a:lstStyle/>
        <a:p>
          <a:endParaRPr lang="en-US"/>
        </a:p>
      </dgm:t>
    </dgm:pt>
    <dgm:pt modelId="{CBEF5CE4-32E4-43D4-A595-65A56E71BEB3}">
      <dgm:prSet/>
      <dgm:spPr/>
      <dgm:t>
        <a:bodyPr/>
        <a:lstStyle/>
        <a:p>
          <a:r>
            <a:rPr lang="sk-SK" dirty="0"/>
            <a:t>Najvyššie orgány: Zhromaždenie a Rada</a:t>
          </a:r>
          <a:endParaRPr lang="en-US" dirty="0"/>
        </a:p>
      </dgm:t>
    </dgm:pt>
    <dgm:pt modelId="{536684A6-DDC0-4E86-B724-FD7DD96D4038}" type="parTrans" cxnId="{4E4545BA-CA26-4231-A46B-E45343D4AA84}">
      <dgm:prSet/>
      <dgm:spPr/>
      <dgm:t>
        <a:bodyPr/>
        <a:lstStyle/>
        <a:p>
          <a:endParaRPr lang="en-US"/>
        </a:p>
      </dgm:t>
    </dgm:pt>
    <dgm:pt modelId="{B1D052E2-AECE-4472-AEDF-DF32EC2DE3B2}" type="sibTrans" cxnId="{4E4545BA-CA26-4231-A46B-E45343D4AA84}">
      <dgm:prSet/>
      <dgm:spPr/>
      <dgm:t>
        <a:bodyPr/>
        <a:lstStyle/>
        <a:p>
          <a:endParaRPr lang="en-US"/>
        </a:p>
      </dgm:t>
    </dgm:pt>
    <dgm:pt modelId="{4779AF73-7BC9-45D7-9301-D369C3B2CE5B}" type="pres">
      <dgm:prSet presAssocID="{76EB1DC6-58D3-419B-A359-A342DB44B258}" presName="linear" presStyleCnt="0">
        <dgm:presLayoutVars>
          <dgm:animLvl val="lvl"/>
          <dgm:resizeHandles val="exact"/>
        </dgm:presLayoutVars>
      </dgm:prSet>
      <dgm:spPr/>
    </dgm:pt>
    <dgm:pt modelId="{FDF05048-A8FA-4C2D-8619-8239EBFBB195}" type="pres">
      <dgm:prSet presAssocID="{D4720EC3-CF0A-4702-BA9C-3F370E167E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74FDDC-7421-4CFD-9872-499E5861C601}" type="pres">
      <dgm:prSet presAssocID="{033E885D-5F10-4378-80B3-5C4BAA9CEFCE}" presName="spacer" presStyleCnt="0"/>
      <dgm:spPr/>
    </dgm:pt>
    <dgm:pt modelId="{837D54D0-5909-46C8-B801-A82CD9759C9C}" type="pres">
      <dgm:prSet presAssocID="{4C765A33-A37A-4CB4-AC98-8795F32C3F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5B8EBB-271F-44D9-B9A5-C62A8EE9EFDE}" type="pres">
      <dgm:prSet presAssocID="{D97B578E-5CF9-4F12-8265-ABA90B7754E3}" presName="spacer" presStyleCnt="0"/>
      <dgm:spPr/>
    </dgm:pt>
    <dgm:pt modelId="{884985BF-74AF-43F3-B50B-AE2405698E64}" type="pres">
      <dgm:prSet presAssocID="{CBEF5CE4-32E4-43D4-A595-65A56E71BE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B2D920-27A2-4418-8A2E-275B6CF58C0C}" type="presOf" srcId="{D4720EC3-CF0A-4702-BA9C-3F370E167EFC}" destId="{FDF05048-A8FA-4C2D-8619-8239EBFBB195}" srcOrd="0" destOrd="0" presId="urn:microsoft.com/office/officeart/2005/8/layout/vList2"/>
    <dgm:cxn modelId="{76EAA72D-B327-4E84-88E5-63B9B8ACA5ED}" srcId="{76EB1DC6-58D3-419B-A359-A342DB44B258}" destId="{D4720EC3-CF0A-4702-BA9C-3F370E167EFC}" srcOrd="0" destOrd="0" parTransId="{AF19CE0C-588A-4387-834B-FAE36B4A7A80}" sibTransId="{033E885D-5F10-4378-80B3-5C4BAA9CEFCE}"/>
    <dgm:cxn modelId="{CB53F54E-5B65-45F6-9D7A-8E75B0C16C5A}" type="presOf" srcId="{4C765A33-A37A-4CB4-AC98-8795F32C3F9E}" destId="{837D54D0-5909-46C8-B801-A82CD9759C9C}" srcOrd="0" destOrd="0" presId="urn:microsoft.com/office/officeart/2005/8/layout/vList2"/>
    <dgm:cxn modelId="{3E37DE94-3FFF-4C25-9DE8-EB933D3A3ABB}" type="presOf" srcId="{76EB1DC6-58D3-419B-A359-A342DB44B258}" destId="{4779AF73-7BC9-45D7-9301-D369C3B2CE5B}" srcOrd="0" destOrd="0" presId="urn:microsoft.com/office/officeart/2005/8/layout/vList2"/>
    <dgm:cxn modelId="{4E4545BA-CA26-4231-A46B-E45343D4AA84}" srcId="{76EB1DC6-58D3-419B-A359-A342DB44B258}" destId="{CBEF5CE4-32E4-43D4-A595-65A56E71BEB3}" srcOrd="2" destOrd="0" parTransId="{536684A6-DDC0-4E86-B724-FD7DD96D4038}" sibTransId="{B1D052E2-AECE-4472-AEDF-DF32EC2DE3B2}"/>
    <dgm:cxn modelId="{C701D2CC-6336-493D-BDBC-0AE42B846A1E}" srcId="{76EB1DC6-58D3-419B-A359-A342DB44B258}" destId="{4C765A33-A37A-4CB4-AC98-8795F32C3F9E}" srcOrd="1" destOrd="0" parTransId="{01B4958B-4EAC-4B5B-87A0-8622B872FE86}" sibTransId="{D97B578E-5CF9-4F12-8265-ABA90B7754E3}"/>
    <dgm:cxn modelId="{ECC3C8F3-E95F-4BA1-9936-8823B2812B5C}" type="presOf" srcId="{CBEF5CE4-32E4-43D4-A595-65A56E71BEB3}" destId="{884985BF-74AF-43F3-B50B-AE2405698E64}" srcOrd="0" destOrd="0" presId="urn:microsoft.com/office/officeart/2005/8/layout/vList2"/>
    <dgm:cxn modelId="{A895BC59-3140-4888-9F51-C6CBDD8B4670}" type="presParOf" srcId="{4779AF73-7BC9-45D7-9301-D369C3B2CE5B}" destId="{FDF05048-A8FA-4C2D-8619-8239EBFBB195}" srcOrd="0" destOrd="0" presId="urn:microsoft.com/office/officeart/2005/8/layout/vList2"/>
    <dgm:cxn modelId="{C350C619-EF5C-471C-95DE-8849158ACADB}" type="presParOf" srcId="{4779AF73-7BC9-45D7-9301-D369C3B2CE5B}" destId="{4774FDDC-7421-4CFD-9872-499E5861C601}" srcOrd="1" destOrd="0" presId="urn:microsoft.com/office/officeart/2005/8/layout/vList2"/>
    <dgm:cxn modelId="{A958DDAC-53FB-43F4-ADDD-4B13631B2E19}" type="presParOf" srcId="{4779AF73-7BC9-45D7-9301-D369C3B2CE5B}" destId="{837D54D0-5909-46C8-B801-A82CD9759C9C}" srcOrd="2" destOrd="0" presId="urn:microsoft.com/office/officeart/2005/8/layout/vList2"/>
    <dgm:cxn modelId="{BF1F11B2-20E0-40E0-89BD-29F9D3085EFC}" type="presParOf" srcId="{4779AF73-7BC9-45D7-9301-D369C3B2CE5B}" destId="{355B8EBB-271F-44D9-B9A5-C62A8EE9EFDE}" srcOrd="3" destOrd="0" presId="urn:microsoft.com/office/officeart/2005/8/layout/vList2"/>
    <dgm:cxn modelId="{76969629-FC57-43B5-BB27-D7158112E4BB}" type="presParOf" srcId="{4779AF73-7BC9-45D7-9301-D369C3B2CE5B}" destId="{884985BF-74AF-43F3-B50B-AE2405698E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05048-A8FA-4C2D-8619-8239EBFBB195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/>
            <a:t>32 signatárskych štátov Versaillskej zmluvy </a:t>
          </a:r>
          <a:endParaRPr lang="en-US" sz="4400" kern="1200"/>
        </a:p>
      </dsp:txBody>
      <dsp:txXfrm>
        <a:off x="85444" y="85587"/>
        <a:ext cx="6092752" cy="1579432"/>
      </dsp:txXfrm>
    </dsp:sp>
    <dsp:sp modelId="{837D54D0-5909-46C8-B801-A82CD9759C9C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/>
            <a:t>13 štátov (v čase vojny neutrálne)</a:t>
          </a:r>
          <a:endParaRPr lang="en-US" sz="4400" kern="1200"/>
        </a:p>
      </dsp:txBody>
      <dsp:txXfrm>
        <a:off x="85444" y="1962627"/>
        <a:ext cx="6092752" cy="1579432"/>
      </dsp:txXfrm>
    </dsp:sp>
    <dsp:sp modelId="{884985BF-74AF-43F3-B50B-AE2405698E64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400" kern="1200" dirty="0"/>
            <a:t>Najvyššie orgány: Zhromaždenie a Rada</a:t>
          </a:r>
          <a:endParaRPr lang="en-US" sz="4400" kern="1200" dirty="0"/>
        </a:p>
      </dsp:txBody>
      <dsp:txXfrm>
        <a:off x="85444" y="3839668"/>
        <a:ext cx="609275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B9D2A7-AEA2-47CC-97D5-71E29163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42AB3F-5980-44DE-9E3B-83BB8619C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A0BA21-2FB7-428E-B494-6607ED6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3681B10-CCB5-4F08-ABCD-49BB7E39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90AC0B2-2FAB-4367-969D-5CC1917E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37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9A3BC7-A7A1-42DF-BB66-BE43F173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78CCC08-4373-4DC2-A7A8-C224F0DE5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9DCCB65-2CB2-4E08-BEC8-4625B7B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6E0E225-1EBC-407C-8D81-840648C4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E414F1C-35DD-43CD-952B-DCB39A5E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367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E402212E-C90F-4180-A576-3F1F960B0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2F4D4AD-7AA6-494C-A085-942EDC55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7EA558-8515-4156-AAD8-EE18B6F2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52075F2-4312-41E6-BE12-24C5BD29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F6F571-8644-4B5C-BB1A-1AE6D867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900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6F61F6-2A34-4B9B-8EF9-7AE20A6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74A5DA-09CC-4AB1-9552-5B7F9D26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49A283-17A0-4C33-9943-2425C548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9B0CEE-8C05-4EDD-81E7-9519C16E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E8D00F0-8966-43C8-BD27-AA914B7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46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A5819-9220-4403-94A3-7131896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49FE71-7F7E-4DF1-A705-C5FDD930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F57B841-71FD-4F22-9292-57BD6DC5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549915-7B6A-42EB-8914-EB5545B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DC0C2B-B25B-4818-B2EB-34AF8670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2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7B1C5-A082-41FB-98CD-5EE41D1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EB484C-79D7-428D-A48C-9D904BBB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1A4988D-C722-4FF2-8D68-78A4DC0A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9B39A69-7542-415A-8D03-0AB37722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0C5B267-5E90-4D2B-A3F8-1A4B1B8B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3D6FFF5-578A-4760-A8CD-E892438E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2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6D9E9-3550-40A8-8822-7D874DB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6C0DC1-4BF0-4060-BAF7-F70C7D38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448C8BD-F2DB-46C9-918C-DC3BD3061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BB1D2A9-7595-4308-8B95-559AC22E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2390C38-EAE8-4696-802C-AFA0EF76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BBC8B34-16A5-4910-812A-2E0DC78B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5FA4C19-1072-4D5D-B8BB-A46BB193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A3D1369-2CF3-4E55-8118-DACE43C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94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873C62-6A95-4AA5-883E-4EB7751B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881EB5D-4BC6-492C-A9E3-EA818B58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FC884AB-1A31-46A8-A5A3-772DA8C8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300935C-8F9D-43D2-BC48-6229AF9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64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A0BF34A-5F67-4BAE-B616-49AB488F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DD49B9D-17B7-429C-B0CD-9B33029E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2A17A04-4937-4EB7-9240-8CAECC1A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22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33520B-1551-4398-87F3-832693A6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AA4D178-1124-45C6-892A-38D4A0A7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F0E9347-458F-450F-B768-ADC123A7F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7335635-2A4B-4789-81E0-9A541834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D013F9C-ED37-42F5-832A-D2F7862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56B2685-0E93-482D-9688-7D5D21E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9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A07CD0-89C2-460A-A562-F882B24A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0C393F2-3486-4A26-84DE-FE90E9850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CFBB0C3-4708-47AB-8353-987086F98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7398E00-EE6E-4584-9D03-EEC23AE6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43D659-7317-4D4B-99BC-780FD63E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19762D5-E0F4-4B65-AC3B-33DDD2D0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28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A37DF42-38F5-417C-9454-4DF345B1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ADA7D0-99C0-4666-83B7-AA6A9E2E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6926F47-2509-4327-9136-9034D4ED1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C221-96B7-48DB-9D99-0D444085D77E}" type="datetimeFigureOut">
              <a:rPr lang="sk-SK" smtClean="0"/>
              <a:t>4. 10. 2021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36BADB0-530E-447E-97D9-4C16B6370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FDF16AA-777F-48AD-A3DB-8E9905281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5A95-1A3E-4F95-9EFE-732547A489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k.srimathumitha.com/biznes/5365-chto-takoe-liga-naciy-istoriya-i-opredeleni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F77E7E-2FA5-4FEC-8FA8-31A40F9E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806" y="480446"/>
            <a:ext cx="6793424" cy="1030234"/>
          </a:xfrm>
          <a:solidFill>
            <a:schemeClr val="accent1">
              <a:lumMod val="60000"/>
              <a:lumOff val="40000"/>
              <a:alpha val="79000"/>
            </a:schemeClr>
          </a:solidFill>
          <a:effectLst>
            <a:softEdge rad="127000"/>
          </a:effectLst>
        </p:spPr>
        <p:txBody>
          <a:bodyPr/>
          <a:lstStyle/>
          <a:p>
            <a:r>
              <a:rPr lang="sk-SK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Spoločnosť národov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6D92D1-7F84-42C3-9ACC-943115B50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4979" y="4734732"/>
            <a:ext cx="4962041" cy="2123268"/>
          </a:xfrm>
          <a:solidFill>
            <a:schemeClr val="accent1">
              <a:lumMod val="60000"/>
              <a:lumOff val="40000"/>
              <a:alpha val="69000"/>
            </a:schemeClr>
          </a:solidFill>
          <a:effectLst>
            <a:softEdge rad="50800"/>
          </a:effectLst>
        </p:spPr>
        <p:txBody>
          <a:bodyPr>
            <a:normAutofit/>
          </a:bodyPr>
          <a:lstStyle/>
          <a:p>
            <a:r>
              <a:rPr lang="sk-SK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Prešovská univerzita v Prešove </a:t>
            </a:r>
          </a:p>
          <a:p>
            <a:r>
              <a:rPr lang="sk-SK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Filozofická fakulta</a:t>
            </a:r>
          </a:p>
          <a:p>
            <a:r>
              <a:rPr lang="sk-SK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3./Bc.</a:t>
            </a:r>
          </a:p>
          <a:p>
            <a:r>
              <a:rPr lang="sk-SK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Dominik Valeš (DeFiB)</a:t>
            </a:r>
          </a:p>
        </p:txBody>
      </p:sp>
    </p:spTree>
    <p:extLst>
      <p:ext uri="{BB962C8B-B14F-4D97-AF65-F5344CB8AC3E}">
        <p14:creationId xmlns:p14="http://schemas.microsoft.com/office/powerpoint/2010/main" val="221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muž, osoba, stena, oblek&#10;&#10;Automaticky generovaný popis">
            <a:extLst>
              <a:ext uri="{FF2B5EF4-FFF2-40B4-BE49-F238E27FC236}">
                <a16:creationId xmlns:a16="http://schemas.microsoft.com/office/drawing/2014/main" id="{E99CCAE3-4CE4-44D2-B0DF-AC78C83E8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6" r="-1" b="4509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6C5938-C904-4880-B470-7E2CB6C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" y="0"/>
            <a:ext cx="6057275" cy="1899912"/>
          </a:xfrm>
        </p:spPr>
        <p:txBody>
          <a:bodyPr>
            <a:normAutofit/>
          </a:bodyPr>
          <a:lstStyle/>
          <a:p>
            <a:r>
              <a:rPr lang="sk-SK" sz="4000" b="1" i="1" dirty="0">
                <a:latin typeface="Bahnschrift SemiLight SemiConde" panose="020B0502040204020203" pitchFamily="34" charset="0"/>
              </a:rPr>
              <a:t>Idea kolektívnej bezpečnosti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A34DAE-BB9A-403C-BAC9-0A28379E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5" y="2053653"/>
            <a:ext cx="5066675" cy="3414102"/>
          </a:xfrm>
        </p:spPr>
        <p:txBody>
          <a:bodyPr>
            <a:normAutofit/>
          </a:bodyPr>
          <a:lstStyle/>
          <a:p>
            <a:endParaRPr lang="sk-SK" sz="2000" dirty="0"/>
          </a:p>
          <a:p>
            <a:pPr marL="0" indent="0">
              <a:buNone/>
            </a:pPr>
            <a:r>
              <a:rPr lang="sk-SK" sz="2000" b="1" dirty="0"/>
              <a:t>Amerika</a:t>
            </a:r>
            <a:r>
              <a:rPr lang="sk-SK" sz="2000" dirty="0"/>
              <a:t> : T. W. </a:t>
            </a:r>
            <a:r>
              <a:rPr lang="sk-SK" sz="2000" dirty="0" err="1"/>
              <a:t>Wilson</a:t>
            </a:r>
            <a:r>
              <a:rPr lang="sk-SK" sz="2000" dirty="0"/>
              <a:t> – idea spolupatričnosti národov, kolektívna </a:t>
            </a:r>
            <a:r>
              <a:rPr lang="sk-SK" sz="2000" dirty="0" err="1"/>
              <a:t>bezbečmosť</a:t>
            </a:r>
            <a:endParaRPr lang="sk-SK" sz="2000" dirty="0"/>
          </a:p>
          <a:p>
            <a:r>
              <a:rPr lang="sk-SK" sz="2000" dirty="0"/>
              <a:t>27. mája 1916 – bez USA</a:t>
            </a:r>
          </a:p>
          <a:p>
            <a:endParaRPr lang="sk-SK" sz="2000" dirty="0"/>
          </a:p>
          <a:p>
            <a:pPr marL="0" indent="0">
              <a:buNone/>
            </a:pPr>
            <a:r>
              <a:rPr lang="sk-SK" sz="2000" b="1" dirty="0"/>
              <a:t>Francúzi</a:t>
            </a:r>
            <a:r>
              <a:rPr lang="sk-SK" sz="2000" dirty="0"/>
              <a:t>: L. </a:t>
            </a:r>
            <a:r>
              <a:rPr lang="sk-SK" sz="2000" dirty="0" err="1"/>
              <a:t>Bourgeois</a:t>
            </a:r>
            <a:r>
              <a:rPr lang="sk-SK" sz="2000" dirty="0"/>
              <a:t> - „Za spoločnosť národov“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dirty="0"/>
              <a:t>Briti</a:t>
            </a:r>
            <a:r>
              <a:rPr lang="sk-SK" sz="2000" dirty="0"/>
              <a:t>: W. </a:t>
            </a:r>
            <a:r>
              <a:rPr lang="sk-SK" sz="2000" dirty="0" err="1"/>
              <a:t>Phillimore</a:t>
            </a:r>
            <a:r>
              <a:rPr lang="sk-SK" sz="2000" dirty="0"/>
              <a:t>, lord R. </a:t>
            </a:r>
            <a:r>
              <a:rPr lang="sk-SK" sz="2000" dirty="0" err="1"/>
              <a:t>Cecil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6461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F6C5938-C904-4880-B470-7E2CB6C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sk-SK" sz="4000" b="1" i="1" dirty="0">
                <a:solidFill>
                  <a:srgbClr val="FFFFFF"/>
                </a:solidFill>
              </a:rPr>
              <a:t>Vytvorenie Spoločnosti národov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A34DAE-BB9A-403C-BAC9-0A28379E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3380396"/>
            <a:ext cx="6190098" cy="1957629"/>
          </a:xfrm>
        </p:spPr>
        <p:txBody>
          <a:bodyPr>
            <a:normAutofit fontScale="85000" lnSpcReduction="10000"/>
          </a:bodyPr>
          <a:lstStyle/>
          <a:p>
            <a:r>
              <a:rPr lang="sk-SK" sz="3600" dirty="0"/>
              <a:t>8. januára 1918 – Americký kongres</a:t>
            </a:r>
          </a:p>
          <a:p>
            <a:r>
              <a:rPr lang="sk-SK" sz="3600" dirty="0"/>
              <a:t>28. júna 1919 – </a:t>
            </a:r>
            <a:r>
              <a:rPr lang="sk-SK" sz="3600" b="1" dirty="0"/>
              <a:t>Pakt Spoločnosti národov </a:t>
            </a:r>
          </a:p>
          <a:p>
            <a:pPr marL="0" indent="0">
              <a:buNone/>
            </a:pPr>
            <a:r>
              <a:rPr lang="sk-SK" sz="3600" dirty="0"/>
              <a:t>Platný od 10. januára 1920</a:t>
            </a:r>
          </a:p>
          <a:p>
            <a:endParaRPr lang="sk-SK" sz="36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2CA82B5-1D71-4FE8-8563-AA4908CE9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6" b="191"/>
          <a:stretch/>
        </p:blipFill>
        <p:spPr>
          <a:xfrm>
            <a:off x="7094185" y="2502165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F6C5938-C904-4880-B470-7E2CB6C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                                      Článok 10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A34DAE-BB9A-403C-BAC9-0A28379E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200" dirty="0"/>
              <a:t>„Členovia spoločnosti sa zaväzujú rešpektovať a chrániť pred agresiou zvonku teritoriálnu integritu a súčasnú politickú nezávislosť všetkých členov spoločnosti. V prípade každej agresie, ako aj v prípade hrozby alebo nebezpečenstva takejto agresie Rada navrhne prostriedky, ktorými má byť tomuto záväzku učinené zadosť.“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C8D42FD-7D20-4566-9A86-39C578AAE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" r="3" b="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36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6C5938-C904-4880-B470-7E2CB6C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942328" cy="5504688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bg1"/>
                </a:solidFill>
              </a:rPr>
              <a:t>Fungovanie Spoločnosti národov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35CA6386-9E17-49AC-A911-BD48CE43C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62870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28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578D84-6354-4F0C-91B7-3E13C764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sk-SK" sz="4000" b="1" i="1" dirty="0">
                <a:solidFill>
                  <a:srgbClr val="FFFFFF"/>
                </a:solidFill>
              </a:rPr>
              <a:t>Výsledky fungovania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500CA0-7AF8-4CA0-B1B4-4FD83BDC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37" y="1977580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200" dirty="0"/>
          </a:p>
          <a:p>
            <a:r>
              <a:rPr lang="sk-SK" sz="2200" dirty="0"/>
              <a:t>Spoločnosť národov radikálne rozbila medzinárodné praktiky</a:t>
            </a:r>
          </a:p>
          <a:p>
            <a:r>
              <a:rPr lang="sk-SK" sz="2200" dirty="0"/>
              <a:t>Spoločnosť národov mala taktiež na starosti rýchlo rastúcu sieť súkromných transakcií medzi spoločnosťami.</a:t>
            </a:r>
          </a:p>
          <a:p>
            <a:r>
              <a:rPr lang="sk-SK" sz="2200" dirty="0"/>
              <a:t>Historickou skutočnosťou ostáva, že Spoločnosť národov nebola schopná zabrániť japonskej, talianskej, nemeckej a sovietskej agresii v r. 1931 – 1939. </a:t>
            </a:r>
          </a:p>
          <a:p>
            <a:r>
              <a:rPr lang="sk-SK" sz="2200" dirty="0"/>
              <a:t>Ukázalo sa, že bola schopná konať iba v situáciách, keď sa konfliktné strany chceli vyhnúť vojen a keď sa brali vážne záväzky, ktoré boli obsiahnuté v článku 10 Paktu.</a:t>
            </a:r>
          </a:p>
        </p:txBody>
      </p:sp>
    </p:spTree>
    <p:extLst>
      <p:ext uri="{BB962C8B-B14F-4D97-AF65-F5344CB8AC3E}">
        <p14:creationId xmlns:p14="http://schemas.microsoft.com/office/powerpoint/2010/main" val="169988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E38412-3550-4597-84FB-420B1A44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sk-SK" sz="4000" b="1" i="1" dirty="0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F324EE-6BCD-4BB4-B873-E72ED505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400" dirty="0">
              <a:hlinkClick r:id="rId2"/>
            </a:endParaRPr>
          </a:p>
          <a:p>
            <a:r>
              <a:rPr lang="sk-SK" sz="2400" dirty="0">
                <a:hlinkClick r:id="rId2"/>
              </a:rPr>
              <a:t>https://sk.srimathumitha.com/biznes/5365-chto-takoe-liga-naciy-istoriya-i-opredelenie.html</a:t>
            </a:r>
            <a:endParaRPr lang="sk-SK" sz="2400" dirty="0"/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P., 2006. Zrod myšlienky kolektívnej bezpečnosti a príčiny neúspechu jej aplikácie prostredníctvom spoločnosti národov in Medzinárodné vzťahy, Vydavateľstvo EKONÓM, ISSN 1336 – 1562.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56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odrow Wilson – Wikipédia">
            <a:extLst>
              <a:ext uri="{FF2B5EF4-FFF2-40B4-BE49-F238E27FC236}">
                <a16:creationId xmlns:a16="http://schemas.microsoft.com/office/drawing/2014/main" id="{CD7366F1-6587-4FA4-9E16-C5A6BA351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35208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6C5938-C904-4880-B470-7E2CB6C6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473" y="4958078"/>
            <a:ext cx="5747478" cy="1899912"/>
          </a:xfrm>
        </p:spPr>
        <p:txBody>
          <a:bodyPr>
            <a:normAutofit/>
          </a:bodyPr>
          <a:lstStyle/>
          <a:p>
            <a:r>
              <a:rPr lang="sk-SK" sz="4000" b="1" dirty="0">
                <a:latin typeface="Bahnschrift" panose="020B0502040204020203" pitchFamily="34" charset="0"/>
              </a:rPr>
              <a:t>  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A34DAE-BB9A-403C-BAC9-0A28379E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91239556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286</Words>
  <Application>Microsoft Office PowerPoint</Application>
  <PresentationFormat>Širokouhlá</PresentationFormat>
  <Paragraphs>34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SemiLight SemiConde</vt:lpstr>
      <vt:lpstr>Calibri</vt:lpstr>
      <vt:lpstr>Calibri Light</vt:lpstr>
      <vt:lpstr>Times New Roman</vt:lpstr>
      <vt:lpstr>Motív Office</vt:lpstr>
      <vt:lpstr>Spoločnosť národov</vt:lpstr>
      <vt:lpstr>Idea kolektívnej bezpečnosti</vt:lpstr>
      <vt:lpstr>Vytvorenie Spoločnosti národov</vt:lpstr>
      <vt:lpstr>                                      Článok 10 </vt:lpstr>
      <vt:lpstr>Fungovanie Spoločnosti národov</vt:lpstr>
      <vt:lpstr>Výsledky fungovania</vt:lpstr>
      <vt:lpstr>Zdroje</vt:lpstr>
      <vt:lpstr>  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Spoločnosť národov</dc:title>
  <dc:creator>Dominik Vales</dc:creator>
  <cp:lastModifiedBy>lenkasvihlova1997@gmail.com</cp:lastModifiedBy>
  <cp:revision>15</cp:revision>
  <dcterms:created xsi:type="dcterms:W3CDTF">2021-10-03T08:11:49Z</dcterms:created>
  <dcterms:modified xsi:type="dcterms:W3CDTF">2021-10-04T17:00:51Z</dcterms:modified>
</cp:coreProperties>
</file>