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25198"/>
    <a:srgbClr val="000099"/>
    <a:srgbClr val="1C1C1C"/>
    <a:srgbClr val="333333"/>
    <a:srgbClr val="62412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5" autoAdjust="0"/>
    <p:restoredTop sz="94652" autoAdjust="0"/>
  </p:normalViewPr>
  <p:slideViewPr>
    <p:cSldViewPr>
      <p:cViewPr>
        <p:scale>
          <a:sx n="114" d="100"/>
          <a:sy n="114" d="100"/>
        </p:scale>
        <p:origin x="-834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D35EA1-D946-4522-98B1-6574BBE9D706}" type="doc">
      <dgm:prSet loTypeId="urn:microsoft.com/office/officeart/2005/8/layout/pyramid1" loCatId="pyramid" qsTypeId="urn:microsoft.com/office/officeart/2005/8/quickstyle/3d2" qsCatId="3D" csTypeId="urn:microsoft.com/office/officeart/2005/8/colors/accent1_2" csCatId="accent1" phldr="1"/>
      <dgm:spPr/>
    </dgm:pt>
    <dgm:pt modelId="{0D7C459F-392B-41BF-9227-77281F521EDD}">
      <dgm:prSet phldrT="[Text]" custT="1"/>
      <dgm:spPr/>
      <dgm:t>
        <a:bodyPr/>
        <a:lstStyle/>
        <a:p>
          <a:r>
            <a:rPr lang="sk-SK" sz="2000" b="1" u="sng" dirty="0" smtClean="0"/>
            <a:t>Patricijovia</a:t>
          </a:r>
          <a:r>
            <a:rPr lang="sk-SK" sz="2000" dirty="0" smtClean="0"/>
            <a:t> - Bohatí, právo byť zvolení do Senátu</a:t>
          </a:r>
        </a:p>
      </dgm:t>
    </dgm:pt>
    <dgm:pt modelId="{BCCA8EF4-FF1D-4F2B-83A9-71E169E342D7}" type="parTrans" cxnId="{0410138B-864C-4B5D-AC05-71F9A88A0163}">
      <dgm:prSet/>
      <dgm:spPr/>
      <dgm:t>
        <a:bodyPr/>
        <a:lstStyle/>
        <a:p>
          <a:endParaRPr lang="sk-SK"/>
        </a:p>
      </dgm:t>
    </dgm:pt>
    <dgm:pt modelId="{70D21310-2058-4CC8-B07B-5E13BAE68D3A}" type="sibTrans" cxnId="{0410138B-864C-4B5D-AC05-71F9A88A0163}">
      <dgm:prSet/>
      <dgm:spPr/>
      <dgm:t>
        <a:bodyPr/>
        <a:lstStyle/>
        <a:p>
          <a:endParaRPr lang="sk-SK"/>
        </a:p>
      </dgm:t>
    </dgm:pt>
    <dgm:pt modelId="{D0B91E29-C8A8-40B7-8D0A-52E3694D260E}">
      <dgm:prSet phldrT="[Text]" custT="1"/>
      <dgm:spPr/>
      <dgm:t>
        <a:bodyPr/>
        <a:lstStyle/>
        <a:p>
          <a:r>
            <a:rPr lang="sk-SK" sz="2400" b="1" u="sng" dirty="0" smtClean="0"/>
            <a:t>Plebejci</a:t>
          </a:r>
          <a:r>
            <a:rPr lang="sk-SK" sz="2400" b="0" dirty="0" smtClean="0"/>
            <a:t> – Chudobní obyvatelia, nemohli byť zvolení do Senátu</a:t>
          </a:r>
          <a:endParaRPr lang="sk-SK" sz="2400" b="0" dirty="0"/>
        </a:p>
      </dgm:t>
    </dgm:pt>
    <dgm:pt modelId="{BF26B6F0-C5F4-473F-88C9-D3DB41F6264C}" type="parTrans" cxnId="{D0EEC3C5-97D7-45DF-8BAC-A03D55726373}">
      <dgm:prSet/>
      <dgm:spPr/>
      <dgm:t>
        <a:bodyPr/>
        <a:lstStyle/>
        <a:p>
          <a:endParaRPr lang="sk-SK"/>
        </a:p>
      </dgm:t>
    </dgm:pt>
    <dgm:pt modelId="{A9CEC121-4202-423E-A3FF-40FA7D0921AA}" type="sibTrans" cxnId="{D0EEC3C5-97D7-45DF-8BAC-A03D55726373}">
      <dgm:prSet/>
      <dgm:spPr/>
      <dgm:t>
        <a:bodyPr/>
        <a:lstStyle/>
        <a:p>
          <a:endParaRPr lang="sk-SK"/>
        </a:p>
      </dgm:t>
    </dgm:pt>
    <dgm:pt modelId="{F39776AE-5A99-466F-A1F3-C55C76E7AB1E}" type="pres">
      <dgm:prSet presAssocID="{6DD35EA1-D946-4522-98B1-6574BBE9D706}" presName="Name0" presStyleCnt="0">
        <dgm:presLayoutVars>
          <dgm:dir/>
          <dgm:animLvl val="lvl"/>
          <dgm:resizeHandles val="exact"/>
        </dgm:presLayoutVars>
      </dgm:prSet>
      <dgm:spPr/>
    </dgm:pt>
    <dgm:pt modelId="{D031A7D6-7B79-4EBA-9C3F-2A50B59BC4CE}" type="pres">
      <dgm:prSet presAssocID="{0D7C459F-392B-41BF-9227-77281F521EDD}" presName="Name8" presStyleCnt="0"/>
      <dgm:spPr/>
    </dgm:pt>
    <dgm:pt modelId="{35C7C9E1-5E0E-4AC4-92D2-8C343B904F3E}" type="pres">
      <dgm:prSet presAssocID="{0D7C459F-392B-41BF-9227-77281F521EDD}" presName="level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BD35EFD-9CA8-47FA-BE1E-44634F188448}" type="pres">
      <dgm:prSet presAssocID="{0D7C459F-392B-41BF-9227-77281F521ED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3085AFB-A443-45B7-9146-CDDE14332FC5}" type="pres">
      <dgm:prSet presAssocID="{D0B91E29-C8A8-40B7-8D0A-52E3694D260E}" presName="Name8" presStyleCnt="0"/>
      <dgm:spPr/>
    </dgm:pt>
    <dgm:pt modelId="{3AE973F9-1870-4182-9C83-6DC6EDE56173}" type="pres">
      <dgm:prSet presAssocID="{D0B91E29-C8A8-40B7-8D0A-52E3694D260E}" presName="level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FAE8A23-F3D8-4C21-BF0F-4100C131C843}" type="pres">
      <dgm:prSet presAssocID="{D0B91E29-C8A8-40B7-8D0A-52E3694D260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0410138B-864C-4B5D-AC05-71F9A88A0163}" srcId="{6DD35EA1-D946-4522-98B1-6574BBE9D706}" destId="{0D7C459F-392B-41BF-9227-77281F521EDD}" srcOrd="0" destOrd="0" parTransId="{BCCA8EF4-FF1D-4F2B-83A9-71E169E342D7}" sibTransId="{70D21310-2058-4CC8-B07B-5E13BAE68D3A}"/>
    <dgm:cxn modelId="{BDF063B1-EAEA-4D57-997A-2EBB3A161540}" type="presOf" srcId="{D0B91E29-C8A8-40B7-8D0A-52E3694D260E}" destId="{5FAE8A23-F3D8-4C21-BF0F-4100C131C843}" srcOrd="1" destOrd="0" presId="urn:microsoft.com/office/officeart/2005/8/layout/pyramid1"/>
    <dgm:cxn modelId="{BEDBEFAB-0486-430D-A297-4FE03773DCB8}" type="presOf" srcId="{0D7C459F-392B-41BF-9227-77281F521EDD}" destId="{35C7C9E1-5E0E-4AC4-92D2-8C343B904F3E}" srcOrd="0" destOrd="0" presId="urn:microsoft.com/office/officeart/2005/8/layout/pyramid1"/>
    <dgm:cxn modelId="{47BF7F1E-E4B1-4685-9908-435805B573FA}" type="presOf" srcId="{D0B91E29-C8A8-40B7-8D0A-52E3694D260E}" destId="{3AE973F9-1870-4182-9C83-6DC6EDE56173}" srcOrd="0" destOrd="0" presId="urn:microsoft.com/office/officeart/2005/8/layout/pyramid1"/>
    <dgm:cxn modelId="{D0EEC3C5-97D7-45DF-8BAC-A03D55726373}" srcId="{6DD35EA1-D946-4522-98B1-6574BBE9D706}" destId="{D0B91E29-C8A8-40B7-8D0A-52E3694D260E}" srcOrd="1" destOrd="0" parTransId="{BF26B6F0-C5F4-473F-88C9-D3DB41F6264C}" sibTransId="{A9CEC121-4202-423E-A3FF-40FA7D0921AA}"/>
    <dgm:cxn modelId="{7BF02069-12C1-4255-B365-8213DE1916CF}" type="presOf" srcId="{6DD35EA1-D946-4522-98B1-6574BBE9D706}" destId="{F39776AE-5A99-466F-A1F3-C55C76E7AB1E}" srcOrd="0" destOrd="0" presId="urn:microsoft.com/office/officeart/2005/8/layout/pyramid1"/>
    <dgm:cxn modelId="{BFB05643-5915-40F6-AE6A-34F159C069BE}" type="presOf" srcId="{0D7C459F-392B-41BF-9227-77281F521EDD}" destId="{9BD35EFD-9CA8-47FA-BE1E-44634F188448}" srcOrd="1" destOrd="0" presId="urn:microsoft.com/office/officeart/2005/8/layout/pyramid1"/>
    <dgm:cxn modelId="{04D2C8B1-5CD1-4B73-89BF-F8F6D56846AA}" type="presParOf" srcId="{F39776AE-5A99-466F-A1F3-C55C76E7AB1E}" destId="{D031A7D6-7B79-4EBA-9C3F-2A50B59BC4CE}" srcOrd="0" destOrd="0" presId="urn:microsoft.com/office/officeart/2005/8/layout/pyramid1"/>
    <dgm:cxn modelId="{2A70BE64-B562-4715-8087-8B4A64CE117B}" type="presParOf" srcId="{D031A7D6-7B79-4EBA-9C3F-2A50B59BC4CE}" destId="{35C7C9E1-5E0E-4AC4-92D2-8C343B904F3E}" srcOrd="0" destOrd="0" presId="urn:microsoft.com/office/officeart/2005/8/layout/pyramid1"/>
    <dgm:cxn modelId="{D67B9FFB-9D87-4430-964A-90AA701C3712}" type="presParOf" srcId="{D031A7D6-7B79-4EBA-9C3F-2A50B59BC4CE}" destId="{9BD35EFD-9CA8-47FA-BE1E-44634F188448}" srcOrd="1" destOrd="0" presId="urn:microsoft.com/office/officeart/2005/8/layout/pyramid1"/>
    <dgm:cxn modelId="{92522116-B992-43E6-BABD-38A06B015D67}" type="presParOf" srcId="{F39776AE-5A99-466F-A1F3-C55C76E7AB1E}" destId="{83085AFB-A443-45B7-9146-CDDE14332FC5}" srcOrd="1" destOrd="0" presId="urn:microsoft.com/office/officeart/2005/8/layout/pyramid1"/>
    <dgm:cxn modelId="{B091C61E-CEC4-4853-ACAE-B8295637EBA7}" type="presParOf" srcId="{83085AFB-A443-45B7-9146-CDDE14332FC5}" destId="{3AE973F9-1870-4182-9C83-6DC6EDE56173}" srcOrd="0" destOrd="0" presId="urn:microsoft.com/office/officeart/2005/8/layout/pyramid1"/>
    <dgm:cxn modelId="{7E9991F9-C58C-4FBA-9FAF-46D844B6AAB7}" type="presParOf" srcId="{83085AFB-A443-45B7-9146-CDDE14332FC5}" destId="{5FAE8A23-F3D8-4C21-BF0F-4100C131C84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7C9E1-5E0E-4AC4-92D2-8C343B904F3E}">
      <dsp:nvSpPr>
        <dsp:cNvPr id="0" name=""/>
        <dsp:cNvSpPr/>
      </dsp:nvSpPr>
      <dsp:spPr>
        <a:xfrm>
          <a:off x="1578006" y="0"/>
          <a:ext cx="3156012" cy="2320032"/>
        </a:xfrm>
        <a:prstGeom prst="trapezoid">
          <a:avLst>
            <a:gd name="adj" fmla="val 6801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b="1" u="sng" kern="1200" dirty="0" smtClean="0"/>
            <a:t>Patricijovia</a:t>
          </a:r>
          <a:r>
            <a:rPr lang="sk-SK" sz="2000" kern="1200" dirty="0" smtClean="0"/>
            <a:t> - Bohatí, právo byť zvolení do Senátu</a:t>
          </a:r>
        </a:p>
      </dsp:txBody>
      <dsp:txXfrm>
        <a:off x="1578006" y="0"/>
        <a:ext cx="3156012" cy="2320032"/>
      </dsp:txXfrm>
    </dsp:sp>
    <dsp:sp modelId="{3AE973F9-1870-4182-9C83-6DC6EDE56173}">
      <dsp:nvSpPr>
        <dsp:cNvPr id="0" name=""/>
        <dsp:cNvSpPr/>
      </dsp:nvSpPr>
      <dsp:spPr>
        <a:xfrm>
          <a:off x="0" y="2320032"/>
          <a:ext cx="6312024" cy="2320032"/>
        </a:xfrm>
        <a:prstGeom prst="trapezoid">
          <a:avLst>
            <a:gd name="adj" fmla="val 6801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b="1" u="sng" kern="1200" dirty="0" smtClean="0"/>
            <a:t>Plebejci</a:t>
          </a:r>
          <a:r>
            <a:rPr lang="sk-SK" sz="2400" b="0" kern="1200" dirty="0" smtClean="0"/>
            <a:t> – Chudobní obyvatelia, nemohli byť zvolení do Senátu</a:t>
          </a:r>
          <a:endParaRPr lang="sk-SK" sz="2400" b="0" kern="1200" dirty="0"/>
        </a:p>
      </dsp:txBody>
      <dsp:txXfrm>
        <a:off x="1104604" y="2320032"/>
        <a:ext cx="4102815" cy="2320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C8BF0-809B-4CEB-868C-06FD8C4F4C9E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420840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42C11-4A43-4190-85E4-843DB03EC8ED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83641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9C2560-E2BE-4625-A3F5-B965BF2B2B66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70164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B174C-B74E-49C1-954C-0907679BB6D3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32534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329308-8E57-4514-B48A-FE6F2BDF67FF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09672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CF9B2-C1DA-4144-8A52-334FBA2C29C3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95629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41F74-49C6-4330-BD06-2550D153FEBD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28277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F4BC8-0F0B-40F5-B953-78083C7FCCDB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406412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84818-235A-4A1C-9230-2CD909E8A1B7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64576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75A51-231F-4FDE-BCC5-3982988EA4BA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238511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53665-8C01-47B8-A110-051AD4B163CC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7530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sk-SK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sk-SK" smtClean="0"/>
              <a:t>Haga clic para modificar el estilo de texto del patrón</a:t>
            </a:r>
          </a:p>
          <a:p>
            <a:pPr lvl="1"/>
            <a:r>
              <a:rPr lang="es-ES" altLang="sk-SK" smtClean="0"/>
              <a:t>Segundo nivel</a:t>
            </a:r>
          </a:p>
          <a:p>
            <a:pPr lvl="2"/>
            <a:r>
              <a:rPr lang="es-ES" altLang="sk-SK" smtClean="0"/>
              <a:t>Tercer nivel</a:t>
            </a:r>
          </a:p>
          <a:p>
            <a:pPr lvl="3"/>
            <a:r>
              <a:rPr lang="es-ES" altLang="sk-SK" smtClean="0"/>
              <a:t>Cuarto nivel</a:t>
            </a:r>
          </a:p>
          <a:p>
            <a:pPr lvl="4"/>
            <a:r>
              <a:rPr lang="es-ES" altLang="sk-SK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8616D5-C43E-4AB0-8BA0-E5688A84E3A2}" type="slidenum">
              <a:rPr lang="es-ES" altLang="sk-SK"/>
              <a:pPr/>
              <a:t>‹#›</a:t>
            </a:fld>
            <a:endParaRPr lang="es-ES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395536" y="2708275"/>
            <a:ext cx="7920879" cy="544513"/>
          </a:xfrm>
          <a:noFill/>
          <a:ln/>
        </p:spPr>
        <p:txBody>
          <a:bodyPr anchor="ctr"/>
          <a:lstStyle/>
          <a:p>
            <a:r>
              <a:rPr lang="es-UY" altLang="sk-SK" sz="4800" b="1" dirty="0" smtClean="0">
                <a:solidFill>
                  <a:srgbClr val="624120"/>
                </a:solidFill>
              </a:rPr>
              <a:t>Kríza rímskej republiky a cisárstvo</a:t>
            </a:r>
            <a:endParaRPr lang="es-ES" altLang="sk-SK" sz="4800" b="1" dirty="0">
              <a:solidFill>
                <a:srgbClr val="624120"/>
              </a:solidFill>
            </a:endParaRPr>
          </a:p>
        </p:txBody>
      </p:sp>
      <p:sp>
        <p:nvSpPr>
          <p:cNvPr id="2172" name="Rectangle 124"/>
          <p:cNvSpPr>
            <a:spLocks noChangeArrowheads="1"/>
          </p:cNvSpPr>
          <p:nvPr/>
        </p:nvSpPr>
        <p:spPr bwMode="auto">
          <a:xfrm>
            <a:off x="1511175" y="3933056"/>
            <a:ext cx="5689600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sk-SK" altLang="sk-SK" sz="2400" b="1" dirty="0" smtClean="0">
                <a:solidFill>
                  <a:srgbClr val="624120"/>
                </a:solidFill>
              </a:rPr>
              <a:t>510 pred Kr. a 27 pred Kr.</a:t>
            </a:r>
            <a:endParaRPr lang="es-ES" altLang="sk-SK" sz="2400" b="1" dirty="0">
              <a:solidFill>
                <a:srgbClr val="62412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404664"/>
            <a:ext cx="8964488" cy="6407197"/>
          </a:xfrm>
        </p:spPr>
        <p:txBody>
          <a:bodyPr/>
          <a:lstStyle/>
          <a:p>
            <a:endParaRPr lang="sk-SK" sz="1800" dirty="0"/>
          </a:p>
          <a:p>
            <a:r>
              <a:rPr lang="sk-SK" sz="2400" dirty="0" smtClean="0"/>
              <a:t>Tretia </a:t>
            </a:r>
            <a:r>
              <a:rPr lang="sk-SK" sz="2400" dirty="0" err="1" smtClean="0"/>
              <a:t>púnska</a:t>
            </a:r>
            <a:r>
              <a:rPr lang="sk-SK" sz="2400" dirty="0" smtClean="0"/>
              <a:t> vojna </a:t>
            </a:r>
            <a:r>
              <a:rPr lang="sk-SK" sz="1800" dirty="0" smtClean="0"/>
              <a:t>(149 – 146 pred Kr.) </a:t>
            </a:r>
            <a:r>
              <a:rPr lang="sk-SK" sz="2400" dirty="0" smtClean="0"/>
              <a:t>mala za následok zničenie Kartága. Kartágo zrovnané so  zemou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10188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30357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29600" cy="549052"/>
          </a:xfrm>
        </p:spPr>
        <p:txBody>
          <a:bodyPr/>
          <a:lstStyle/>
          <a:p>
            <a:r>
              <a:rPr lang="sk-SK" altLang="sk-SK" sz="3600" dirty="0" smtClean="0">
                <a:solidFill>
                  <a:schemeClr val="tx1"/>
                </a:solidFill>
              </a:rPr>
              <a:t>Rímska republika</a:t>
            </a:r>
            <a:endParaRPr lang="sk-SK" altLang="sk-SK" sz="3600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68760"/>
            <a:ext cx="9036495" cy="5328890"/>
          </a:xfrm>
        </p:spPr>
        <p:txBody>
          <a:bodyPr/>
          <a:lstStyle/>
          <a:p>
            <a:endParaRPr lang="sk-SK" altLang="sk-SK" sz="2800" dirty="0" smtClean="0"/>
          </a:p>
          <a:p>
            <a:endParaRPr lang="sk-SK" altLang="sk-SK" sz="2800" dirty="0"/>
          </a:p>
          <a:p>
            <a:r>
              <a:rPr lang="sk-SK" altLang="sk-SK" sz="2400" dirty="0" smtClean="0"/>
              <a:t>Vznikla vyhnaním posledného kráľa r. 510 p. Kr. </a:t>
            </a:r>
            <a:r>
              <a:rPr lang="sk-SK" altLang="sk-SK" sz="2400" dirty="0" err="1" smtClean="0"/>
              <a:t>Tarquinia</a:t>
            </a:r>
            <a:r>
              <a:rPr lang="sk-SK" altLang="sk-SK" sz="2400" dirty="0" smtClean="0"/>
              <a:t> </a:t>
            </a:r>
            <a:r>
              <a:rPr lang="sk-SK" altLang="sk-SK" sz="2400" dirty="0" err="1" smtClean="0"/>
              <a:t>Superba</a:t>
            </a:r>
            <a:r>
              <a:rPr lang="sk-SK" altLang="sk-SK" sz="2400" dirty="0"/>
              <a:t>.</a:t>
            </a:r>
            <a:endParaRPr lang="sk-SK" altLang="sk-SK" sz="2400" dirty="0" smtClean="0"/>
          </a:p>
          <a:p>
            <a:endParaRPr lang="sk-SK" altLang="sk-SK" sz="2400" dirty="0"/>
          </a:p>
          <a:p>
            <a:r>
              <a:rPr lang="sk-SK" altLang="sk-SK" sz="2400" dirty="0" smtClean="0"/>
              <a:t>Rímska republika znamená v preklade vec verejná.</a:t>
            </a:r>
          </a:p>
          <a:p>
            <a:pPr marL="0" indent="0">
              <a:buNone/>
            </a:pPr>
            <a:endParaRPr lang="sk-SK" altLang="sk-SK" sz="2800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xmlns="" id="{896C8B6B-5976-4DEA-ACB1-E140A712B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2224" y="4221088"/>
            <a:ext cx="2016224" cy="1979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29600" cy="549052"/>
          </a:xfrm>
        </p:spPr>
        <p:txBody>
          <a:bodyPr/>
          <a:lstStyle/>
          <a:p>
            <a:r>
              <a:rPr lang="sk-SK" altLang="sk-SK" sz="3600" dirty="0" smtClean="0">
                <a:solidFill>
                  <a:schemeClr val="tx1"/>
                </a:solidFill>
              </a:rPr>
              <a:t>Rímska republika</a:t>
            </a:r>
            <a:endParaRPr lang="sk-SK" altLang="sk-SK" sz="3600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68760"/>
            <a:ext cx="9036495" cy="5328890"/>
          </a:xfrm>
        </p:spPr>
        <p:txBody>
          <a:bodyPr/>
          <a:lstStyle/>
          <a:p>
            <a:r>
              <a:rPr lang="sk-SK" altLang="sk-SK" sz="2400" dirty="0" smtClean="0"/>
              <a:t>Na čele krajiny boli dvaja konzuli, ktorí boli volení na obdobie jedného roka.</a:t>
            </a:r>
          </a:p>
          <a:p>
            <a:endParaRPr lang="sk-SK" altLang="sk-SK" sz="1800" dirty="0" smtClean="0"/>
          </a:p>
          <a:p>
            <a:r>
              <a:rPr lang="sk-SK" altLang="sk-SK" sz="2400" dirty="0" smtClean="0"/>
              <a:t>V období vojny </a:t>
            </a:r>
            <a:r>
              <a:rPr lang="sk-SK" altLang="sk-SK" sz="1800" dirty="0" smtClean="0"/>
              <a:t>(max. 6 mesiacov) </a:t>
            </a:r>
            <a:r>
              <a:rPr lang="sk-SK" altLang="sk-SK" sz="2400" dirty="0" smtClean="0"/>
              <a:t>rozhodoval len jeden z nich              </a:t>
            </a:r>
            <a:r>
              <a:rPr lang="sk-SK" altLang="sk-SK" sz="1800" dirty="0" smtClean="0"/>
              <a:t>(ktorý mal väčšie vojenské skúsenosti)</a:t>
            </a:r>
            <a:r>
              <a:rPr lang="sk-SK" altLang="sk-SK" sz="1600" dirty="0" smtClean="0"/>
              <a:t> </a:t>
            </a:r>
            <a:r>
              <a:rPr lang="sk-SK" altLang="sk-SK" sz="2400" dirty="0" smtClean="0"/>
              <a:t>a volal sa diktátor.</a:t>
            </a:r>
          </a:p>
          <a:p>
            <a:endParaRPr lang="sk-SK" altLang="sk-SK" sz="1800" dirty="0" smtClean="0"/>
          </a:p>
          <a:p>
            <a:r>
              <a:rPr lang="sk-SK" altLang="sk-SK" sz="2400" dirty="0" smtClean="0"/>
              <a:t>Konzulom radil 300 členný senát.</a:t>
            </a:r>
          </a:p>
          <a:p>
            <a:endParaRPr lang="sk-SK" altLang="sk-SK" sz="1800" dirty="0" smtClean="0"/>
          </a:p>
          <a:p>
            <a:r>
              <a:rPr lang="sk-SK" altLang="sk-SK" sz="2400" dirty="0" smtClean="0"/>
              <a:t>Rozhodnutia konzulov a senátu musel schváliť snem, kde boli zastúpený aj obyčajný obyvatelia.</a:t>
            </a:r>
          </a:p>
          <a:p>
            <a:endParaRPr lang="sk-SK" altLang="sk-SK" sz="2800" dirty="0" smtClean="0"/>
          </a:p>
          <a:p>
            <a:endParaRPr lang="sk-SK" altLang="sk-SK" sz="2800" dirty="0"/>
          </a:p>
        </p:txBody>
      </p:sp>
      <p:grpSp>
        <p:nvGrpSpPr>
          <p:cNvPr id="3" name="Skupina 2"/>
          <p:cNvGrpSpPr/>
          <p:nvPr/>
        </p:nvGrpSpPr>
        <p:grpSpPr>
          <a:xfrm>
            <a:off x="5178817" y="4725144"/>
            <a:ext cx="2880320" cy="2132856"/>
            <a:chOff x="5178817" y="4725144"/>
            <a:chExt cx="2880320" cy="2132856"/>
          </a:xfrm>
        </p:grpSpPr>
        <p:pic>
          <p:nvPicPr>
            <p:cNvPr id="4" name="Obrázok 3">
              <a:extLst>
                <a:ext uri="{FF2B5EF4-FFF2-40B4-BE49-F238E27FC236}">
                  <a16:creationId xmlns:a16="http://schemas.microsoft.com/office/drawing/2014/main" xmlns="" id="{E80FE8C6-1D04-4823-AE0C-76A09821A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4128" y="4725144"/>
              <a:ext cx="1501666" cy="1778672"/>
            </a:xfrm>
            <a:prstGeom prst="rect">
              <a:avLst/>
            </a:prstGeom>
          </p:spPr>
        </p:pic>
        <p:sp>
          <p:nvSpPr>
            <p:cNvPr id="2" name="BlokTextu 1"/>
            <p:cNvSpPr txBox="1"/>
            <p:nvPr/>
          </p:nvSpPr>
          <p:spPr>
            <a:xfrm>
              <a:off x="5178817" y="6488668"/>
              <a:ext cx="288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800" dirty="0" smtClean="0">
                  <a:solidFill>
                    <a:schemeClr val="tx1"/>
                  </a:solidFill>
                </a:rPr>
                <a:t>FASCES -symbol moci</a:t>
              </a:r>
              <a:endParaRPr lang="sk-SK" dirty="0"/>
            </a:p>
          </p:txBody>
        </p:sp>
      </p:grpSp>
    </p:spTree>
    <p:extLst>
      <p:ext uri="{BB962C8B-B14F-4D97-AF65-F5344CB8AC3E}">
        <p14:creationId xmlns:p14="http://schemas.microsoft.com/office/powerpoint/2010/main" val="263105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29600" cy="549052"/>
          </a:xfrm>
        </p:spPr>
        <p:txBody>
          <a:bodyPr/>
          <a:lstStyle/>
          <a:p>
            <a:r>
              <a:rPr lang="sk-SK" altLang="sk-SK" sz="3600" dirty="0" smtClean="0">
                <a:solidFill>
                  <a:schemeClr val="tx1"/>
                </a:solidFill>
              </a:rPr>
              <a:t>Obyvateľstvo </a:t>
            </a:r>
            <a:endParaRPr lang="sk-SK" altLang="sk-SK" sz="3600" dirty="0">
              <a:solidFill>
                <a:schemeClr val="tx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23140801"/>
              </p:ext>
            </p:extLst>
          </p:nvPr>
        </p:nvGraphicFramePr>
        <p:xfrm>
          <a:off x="0" y="1700808"/>
          <a:ext cx="6312024" cy="4640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BlokTextu 2"/>
          <p:cNvSpPr txBox="1"/>
          <p:nvPr/>
        </p:nvSpPr>
        <p:spPr>
          <a:xfrm>
            <a:off x="5508104" y="3212976"/>
            <a:ext cx="3806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Hneď po vzniku rímskej republiky začal dlhodobý proces bojov plebejcov za zrovnoprávnenie                       s </a:t>
            </a:r>
            <a:r>
              <a:rPr lang="sk-SK" sz="2400" dirty="0" err="1" smtClean="0"/>
              <a:t>patrícijmi</a:t>
            </a:r>
            <a:r>
              <a:rPr lang="sk-SK" sz="2400" dirty="0" smtClean="0"/>
              <a:t>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63525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404664"/>
            <a:ext cx="9036495" cy="6192986"/>
          </a:xfrm>
        </p:spPr>
        <p:txBody>
          <a:bodyPr/>
          <a:lstStyle/>
          <a:p>
            <a:endParaRPr lang="sk-SK" altLang="sk-SK" sz="2400" dirty="0" smtClean="0"/>
          </a:p>
          <a:p>
            <a:r>
              <a:rPr lang="sk-SK" altLang="sk-SK" sz="2400" dirty="0" smtClean="0"/>
              <a:t>V roku 494 pred Kr. si plebejci vynútili zriadenie úradu tribúna ľudu. </a:t>
            </a:r>
          </a:p>
          <a:p>
            <a:endParaRPr lang="sk-SK" altLang="sk-SK" sz="1800" dirty="0" smtClean="0"/>
          </a:p>
          <a:p>
            <a:r>
              <a:rPr lang="sk-SK" altLang="sk-SK" sz="2400" dirty="0" smtClean="0"/>
              <a:t>Tribún, volený plebejským snemom mohol zrušiť rozhodnutie </a:t>
            </a:r>
            <a:r>
              <a:rPr lang="sk-SK" altLang="sk-SK" sz="2400" dirty="0" err="1" smtClean="0"/>
              <a:t>patrícijského</a:t>
            </a:r>
            <a:r>
              <a:rPr lang="sk-SK" altLang="sk-SK" sz="2400" dirty="0" smtClean="0"/>
              <a:t> úradníka vďaka právu veta, ktoré mu prináležalo.</a:t>
            </a:r>
          </a:p>
          <a:p>
            <a:pPr marL="0" indent="0">
              <a:buNone/>
            </a:pPr>
            <a:r>
              <a:rPr lang="sk-SK" altLang="sk-SK" sz="2400" dirty="0" smtClean="0"/>
              <a:t> </a:t>
            </a:r>
          </a:p>
          <a:p>
            <a:r>
              <a:rPr lang="sk-SK" altLang="sk-SK" sz="2400" b="1" dirty="0" smtClean="0"/>
              <a:t>Okolo roku 450 pred Kr. dosiahli, že boli spísané Zákony dvanástich tabúľ, v ktorých bolo spísané zvykové právo.</a:t>
            </a:r>
            <a:endParaRPr lang="sk-SK" alt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314627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sk-SK" sz="3600" dirty="0" smtClean="0"/>
              <a:t>Vznik ríše</a:t>
            </a:r>
            <a:endParaRPr lang="sk-SK" sz="3600" dirty="0"/>
          </a:p>
        </p:txBody>
      </p:sp>
      <p:pic>
        <p:nvPicPr>
          <p:cNvPr id="6" name="Zástupný objekt pre obsah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"/>
          <a:stretch/>
        </p:blipFill>
        <p:spPr>
          <a:xfrm>
            <a:off x="251520" y="908720"/>
            <a:ext cx="4928004" cy="5811335"/>
          </a:xfrm>
        </p:spPr>
      </p:pic>
      <p:sp>
        <p:nvSpPr>
          <p:cNvPr id="7" name="BlokTextu 6"/>
          <p:cNvSpPr txBox="1"/>
          <p:nvPr/>
        </p:nvSpPr>
        <p:spPr>
          <a:xfrm>
            <a:off x="5580112" y="1124744"/>
            <a:ext cx="33123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493 pred Kr. – 265 pred Kr.</a:t>
            </a:r>
          </a:p>
          <a:p>
            <a:endParaRPr lang="sk-SK" sz="2400" dirty="0" smtClean="0"/>
          </a:p>
          <a:p>
            <a:r>
              <a:rPr lang="sk-SK" sz="2400" dirty="0" smtClean="0"/>
              <a:t>Od r. 387 začlenenie Etruskov k Rímu.</a:t>
            </a:r>
          </a:p>
          <a:p>
            <a:endParaRPr lang="pl-PL" sz="2400" dirty="0"/>
          </a:p>
          <a:p>
            <a:endParaRPr lang="pl-PL" sz="2400" dirty="0" smtClean="0"/>
          </a:p>
          <a:p>
            <a:endParaRPr lang="pl-PL" sz="2400" dirty="0"/>
          </a:p>
          <a:p>
            <a:r>
              <a:rPr lang="pl-PL" sz="2400" dirty="0" smtClean="0"/>
              <a:t>Do roku 270 porazili Grécke kolónie</a:t>
            </a:r>
            <a:r>
              <a:rPr lang="pl-PL" sz="2400" dirty="0" smtClean="0"/>
              <a:t>. Za  Grékov bojopval kráľ  Pyrhos.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22965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/>
          <a:lstStyle/>
          <a:p>
            <a:r>
              <a:rPr lang="sk-SK" sz="2400" dirty="0" smtClean="0"/>
              <a:t>Vojna  o </a:t>
            </a:r>
            <a:r>
              <a:rPr lang="sk-SK" sz="2400" dirty="0" err="1" smtClean="0"/>
              <a:t>Tarent</a:t>
            </a:r>
            <a:endParaRPr lang="sk-SK" sz="2400" dirty="0" smtClean="0"/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Rimania sa v 3. </a:t>
            </a:r>
            <a:r>
              <a:rPr lang="sk-SK" sz="2400" dirty="0" err="1" smtClean="0"/>
              <a:t>str</a:t>
            </a:r>
            <a:r>
              <a:rPr lang="sk-SK" sz="2400" dirty="0" smtClean="0"/>
              <a:t> dostali do konfliktu s  gréckymi obchodnými mestami. Najvýznamnejšie grécke mesto bol </a:t>
            </a:r>
            <a:r>
              <a:rPr lang="sk-SK" sz="2400" dirty="0" err="1" smtClean="0"/>
              <a:t>Tarent</a:t>
            </a:r>
            <a:r>
              <a:rPr lang="sk-SK" sz="2400" dirty="0" smtClean="0"/>
              <a:t>. </a:t>
            </a:r>
            <a:r>
              <a:rPr lang="sk-SK" sz="2400" dirty="0" err="1" smtClean="0"/>
              <a:t>Tarent</a:t>
            </a:r>
            <a:r>
              <a:rPr lang="sk-SK" sz="2400" dirty="0" smtClean="0"/>
              <a:t>  požiadal o pomoc gréckeho kráľa </a:t>
            </a:r>
            <a:r>
              <a:rPr lang="sk-SK" sz="2400" dirty="0" err="1" smtClean="0"/>
              <a:t>Pyrhu</a:t>
            </a:r>
            <a:r>
              <a:rPr lang="sk-SK" sz="2400" dirty="0" smtClean="0"/>
              <a:t>. Rimania síce nakoniec  vyhrali ale  dosiahli tzv. </a:t>
            </a:r>
            <a:r>
              <a:rPr lang="sk-SK" sz="2400" dirty="0" err="1" smtClean="0">
                <a:solidFill>
                  <a:srgbClr val="FF0000"/>
                </a:solidFill>
              </a:rPr>
              <a:t>Pyrhovho</a:t>
            </a:r>
            <a:r>
              <a:rPr lang="sk-SK" sz="2400" dirty="0" smtClean="0">
                <a:solidFill>
                  <a:srgbClr val="FF0000"/>
                </a:solidFill>
              </a:rPr>
              <a:t> víťazstvo. Víťazstvo ale za cenu veľkých strát (Rimanom ostalo pár vojakov</a:t>
            </a:r>
            <a:r>
              <a:rPr lang="sk-SK" sz="2400" dirty="0" smtClean="0">
                <a:solidFill>
                  <a:srgbClr val="FF0000"/>
                </a:solidFill>
              </a:rPr>
              <a:t>)</a:t>
            </a:r>
            <a:endParaRPr lang="sk-S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75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sk-SK" sz="3600" dirty="0" smtClean="0">
                <a:solidFill>
                  <a:srgbClr val="FF0000"/>
                </a:solidFill>
              </a:rPr>
              <a:t>Ovládnutie Stredomoria</a:t>
            </a:r>
            <a:endParaRPr lang="sk-SK" sz="3600" dirty="0">
              <a:solidFill>
                <a:srgbClr val="FF0000"/>
              </a:solidFill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908720"/>
            <a:ext cx="8964488" cy="5832648"/>
          </a:xfrm>
        </p:spPr>
        <p:txBody>
          <a:bodyPr/>
          <a:lstStyle/>
          <a:p>
            <a:r>
              <a:rPr lang="sk-SK" sz="2400" dirty="0" smtClean="0"/>
              <a:t>Rimania keď ovládli územie celého dnešného Talianska </a:t>
            </a:r>
            <a:r>
              <a:rPr lang="sk-SK" sz="2400" dirty="0" smtClean="0"/>
              <a:t>dostali sa </a:t>
            </a:r>
            <a:r>
              <a:rPr lang="sk-SK" sz="2400" dirty="0" smtClean="0"/>
              <a:t>do </a:t>
            </a:r>
            <a:r>
              <a:rPr lang="sk-SK" sz="2400" dirty="0" smtClean="0"/>
              <a:t>Stredomoria. Najväčším </a:t>
            </a:r>
            <a:r>
              <a:rPr lang="sk-SK" sz="2400" dirty="0" smtClean="0"/>
              <a:t>nepriateľom Ríma </a:t>
            </a:r>
            <a:r>
              <a:rPr lang="sk-SK" sz="2400" dirty="0" smtClean="0"/>
              <a:t>v Stredomorí bolo</a:t>
            </a:r>
            <a:r>
              <a:rPr lang="sk-SK" sz="2400" dirty="0" smtClean="0">
                <a:solidFill>
                  <a:srgbClr val="FF0000"/>
                </a:solidFill>
              </a:rPr>
              <a:t> Kartágo. </a:t>
            </a:r>
          </a:p>
          <a:p>
            <a:endParaRPr lang="sk-SK" sz="1800" dirty="0" smtClean="0"/>
          </a:p>
          <a:p>
            <a:endParaRPr lang="sk-SK" sz="1800" dirty="0" smtClean="0"/>
          </a:p>
          <a:p>
            <a:r>
              <a:rPr lang="sk-SK" sz="2400" dirty="0" smtClean="0"/>
              <a:t>Rimania spočiatku s Kartágom spolupracovali no roku 272 došlo k sporu.</a:t>
            </a:r>
          </a:p>
          <a:p>
            <a:endParaRPr lang="sk-SK" sz="1800" dirty="0" smtClean="0"/>
          </a:p>
          <a:p>
            <a:r>
              <a:rPr lang="sk-SK" sz="2400" dirty="0" smtClean="0">
                <a:solidFill>
                  <a:srgbClr val="FF0000"/>
                </a:solidFill>
              </a:rPr>
              <a:t>Začali sa  </a:t>
            </a:r>
            <a:r>
              <a:rPr lang="sk-SK" sz="2400" dirty="0" err="1" smtClean="0">
                <a:solidFill>
                  <a:srgbClr val="FF0000"/>
                </a:solidFill>
              </a:rPr>
              <a:t>Púnske</a:t>
            </a:r>
            <a:r>
              <a:rPr lang="sk-SK" sz="2400" dirty="0" smtClean="0">
                <a:solidFill>
                  <a:srgbClr val="FF0000"/>
                </a:solidFill>
              </a:rPr>
              <a:t> </a:t>
            </a:r>
            <a:r>
              <a:rPr lang="sk-SK" sz="2400" dirty="0" smtClean="0">
                <a:solidFill>
                  <a:srgbClr val="FF0000"/>
                </a:solidFill>
              </a:rPr>
              <a:t>vojny</a:t>
            </a:r>
            <a:r>
              <a:rPr lang="sk-SK" sz="2400" dirty="0" smtClean="0">
                <a:solidFill>
                  <a:srgbClr val="FF0000"/>
                </a:solidFill>
              </a:rPr>
              <a:t>. Bolo ich celkovo 3. Všetky 3 vyhrali Rimania</a:t>
            </a:r>
            <a:endParaRPr lang="sk-SK" sz="2400" dirty="0" smtClean="0">
              <a:solidFill>
                <a:srgbClr val="FF0000"/>
              </a:solidFill>
            </a:endParaRPr>
          </a:p>
          <a:p>
            <a:endParaRPr lang="sk-SK" sz="1800" dirty="0"/>
          </a:p>
          <a:p>
            <a:r>
              <a:rPr lang="sk-SK" sz="2400" dirty="0" smtClean="0"/>
              <a:t>Prvá </a:t>
            </a:r>
            <a:r>
              <a:rPr lang="sk-SK" sz="2400" dirty="0" err="1" smtClean="0"/>
              <a:t>púnska</a:t>
            </a:r>
            <a:r>
              <a:rPr lang="sk-SK" sz="2400" dirty="0" smtClean="0"/>
              <a:t> vojna (264 – 241), v ktorej išlo o ovládnutie Sicílie, sa skončila víťazstvom Ríma</a:t>
            </a:r>
            <a:r>
              <a:rPr lang="sk-SK" sz="2400" dirty="0" smtClean="0"/>
              <a:t>. </a:t>
            </a:r>
            <a:r>
              <a:rPr lang="sk-SK" sz="2400" dirty="0" smtClean="0"/>
              <a:t>Rím ovládol </a:t>
            </a:r>
            <a:r>
              <a:rPr lang="sk-SK" sz="2400" dirty="0"/>
              <a:t>S</a:t>
            </a:r>
            <a:r>
              <a:rPr lang="sk-SK" sz="2400" dirty="0" smtClean="0"/>
              <a:t>tredomorie</a:t>
            </a:r>
            <a:r>
              <a:rPr lang="sk-SK" sz="2400" dirty="0" smtClean="0"/>
              <a:t>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74228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404664"/>
            <a:ext cx="8964488" cy="6453336"/>
          </a:xfrm>
        </p:spPr>
        <p:txBody>
          <a:bodyPr/>
          <a:lstStyle/>
          <a:p>
            <a:r>
              <a:rPr lang="sk-SK" sz="2400" dirty="0" smtClean="0">
                <a:solidFill>
                  <a:srgbClr val="FF0000"/>
                </a:solidFill>
              </a:rPr>
              <a:t>Druhá </a:t>
            </a:r>
            <a:r>
              <a:rPr lang="sk-SK" sz="2400" dirty="0" err="1" smtClean="0">
                <a:solidFill>
                  <a:srgbClr val="FF0000"/>
                </a:solidFill>
              </a:rPr>
              <a:t>púnska</a:t>
            </a:r>
            <a:r>
              <a:rPr lang="sk-SK" sz="2400" dirty="0" smtClean="0">
                <a:solidFill>
                  <a:srgbClr val="FF0000"/>
                </a:solidFill>
              </a:rPr>
              <a:t> vojna </a:t>
            </a:r>
            <a:r>
              <a:rPr lang="sk-SK" sz="2400" dirty="0" smtClean="0"/>
              <a:t>(218 – 202)</a:t>
            </a:r>
          </a:p>
          <a:p>
            <a:r>
              <a:rPr lang="sk-SK" sz="2400" dirty="0" smtClean="0"/>
              <a:t>Začala </a:t>
            </a:r>
            <a:r>
              <a:rPr lang="sk-SK" sz="2400" dirty="0" smtClean="0"/>
              <a:t>sa roku 218, keď sa </a:t>
            </a:r>
            <a:r>
              <a:rPr lang="sk-SK" sz="2400" dirty="0" smtClean="0"/>
              <a:t>kartáginský kráľ </a:t>
            </a:r>
            <a:r>
              <a:rPr lang="sk-SK" sz="2400" dirty="0" err="1" smtClean="0"/>
              <a:t>Hannibal</a:t>
            </a:r>
            <a:r>
              <a:rPr lang="sk-SK" sz="2400" dirty="0" smtClean="0"/>
              <a:t> vypravil </a:t>
            </a:r>
            <a:r>
              <a:rPr lang="sk-SK" sz="2400" dirty="0" smtClean="0"/>
              <a:t>s časťou </a:t>
            </a:r>
            <a:r>
              <a:rPr lang="sk-SK" sz="2400" dirty="0" smtClean="0"/>
              <a:t>kartáginského </a:t>
            </a:r>
            <a:r>
              <a:rPr lang="sk-SK" sz="2400" dirty="0" smtClean="0"/>
              <a:t>vojska z Hispánie cez Alpy do </a:t>
            </a:r>
            <a:r>
              <a:rPr lang="sk-SK" sz="2400" dirty="0" err="1" smtClean="0"/>
              <a:t>Itálie</a:t>
            </a:r>
            <a:r>
              <a:rPr lang="sk-SK" sz="2400" dirty="0" smtClean="0"/>
              <a:t> /Taliansko/. Dostal sa  až k Rímu, ale  mesto nedobyl. </a:t>
            </a:r>
            <a:r>
              <a:rPr lang="sk-SK" sz="2400" dirty="0" err="1" smtClean="0"/>
              <a:t>Nakonie</a:t>
            </a:r>
            <a:r>
              <a:rPr lang="sk-SK" sz="2400" dirty="0" smtClean="0"/>
              <a:t>  Rimania  </a:t>
            </a:r>
            <a:r>
              <a:rPr lang="sk-SK" sz="2400" dirty="0" err="1" smtClean="0"/>
              <a:t>Hannibala</a:t>
            </a:r>
            <a:r>
              <a:rPr lang="sk-SK" sz="2400" dirty="0" smtClean="0"/>
              <a:t> porazili. </a:t>
            </a:r>
          </a:p>
          <a:p>
            <a:endParaRPr lang="sk-SK" sz="2400" dirty="0"/>
          </a:p>
          <a:p>
            <a:endParaRPr lang="sk-SK" sz="1800" dirty="0" smtClean="0"/>
          </a:p>
        </p:txBody>
      </p:sp>
      <p:grpSp>
        <p:nvGrpSpPr>
          <p:cNvPr id="7" name="Skupina 6"/>
          <p:cNvGrpSpPr/>
          <p:nvPr/>
        </p:nvGrpSpPr>
        <p:grpSpPr>
          <a:xfrm>
            <a:off x="4860032" y="4106978"/>
            <a:ext cx="3417980" cy="2634390"/>
            <a:chOff x="4355976" y="3501008"/>
            <a:chExt cx="4210068" cy="3217540"/>
          </a:xfrm>
        </p:grpSpPr>
        <p:pic>
          <p:nvPicPr>
            <p:cNvPr id="5" name="Obrázok 7" descr="218 p n l druhá púnska vojna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3501008"/>
              <a:ext cx="4210068" cy="32175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BlokTextu 32"/>
            <p:cNvSpPr txBox="1">
              <a:spLocks noChangeArrowheads="1"/>
            </p:cNvSpPr>
            <p:nvPr/>
          </p:nvSpPr>
          <p:spPr bwMode="auto">
            <a:xfrm>
              <a:off x="5868144" y="6216013"/>
              <a:ext cx="15716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sk-SK" altLang="sk-SK" dirty="0" smtClean="0"/>
                <a:t>r.218 </a:t>
              </a:r>
              <a:r>
                <a:rPr lang="sk-SK" altLang="sk-SK" dirty="0" err="1"/>
                <a:t>p.n.l</a:t>
              </a:r>
              <a:r>
                <a:rPr lang="sk-SK" altLang="sk-SK" dirty="0"/>
                <a:t>. </a:t>
              </a:r>
              <a:endParaRPr lang="sk-SK" altLang="sk-SK" sz="2400" dirty="0"/>
            </a:p>
          </p:txBody>
        </p:sp>
      </p:grpSp>
      <p:pic>
        <p:nvPicPr>
          <p:cNvPr id="8" name="Obrázo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106978"/>
            <a:ext cx="3024804" cy="1699556"/>
          </a:xfrm>
          <a:prstGeom prst="rect">
            <a:avLst/>
          </a:prstGeom>
        </p:spPr>
      </p:pic>
      <p:sp>
        <p:nvSpPr>
          <p:cNvPr id="2" name="Oblúk 1"/>
          <p:cNvSpPr/>
          <p:nvPr/>
        </p:nvSpPr>
        <p:spPr>
          <a:xfrm>
            <a:off x="5580112" y="5877272"/>
            <a:ext cx="1145555" cy="28803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563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11662</TotalTime>
  <Words>426</Words>
  <Application>Microsoft Office PowerPoint</Application>
  <PresentationFormat>Prezentácia na obrazovke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Diseño predeterminado</vt:lpstr>
      <vt:lpstr>Kríza rímskej republiky a cisárstvo</vt:lpstr>
      <vt:lpstr>Rímska republika</vt:lpstr>
      <vt:lpstr>Rímska republika</vt:lpstr>
      <vt:lpstr>Obyvateľstvo </vt:lpstr>
      <vt:lpstr>Prezentácia programu PowerPoint</vt:lpstr>
      <vt:lpstr>Vznik ríše</vt:lpstr>
      <vt:lpstr>Prezentácia programu PowerPoint</vt:lpstr>
      <vt:lpstr>Ovládnutie Stredomoria</vt:lpstr>
      <vt:lpstr>Prezentácia programu PowerPoint</vt:lpstr>
      <vt:lpstr>Prezentácia programu PowerPoint</vt:lpstr>
      <vt:lpstr>Prezentácia programu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Raduz</cp:lastModifiedBy>
  <cp:revision>711</cp:revision>
  <dcterms:created xsi:type="dcterms:W3CDTF">2010-05-23T14:28:12Z</dcterms:created>
  <dcterms:modified xsi:type="dcterms:W3CDTF">2021-02-04T09:16:01Z</dcterms:modified>
</cp:coreProperties>
</file>