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0" r:id="rId6"/>
    <p:sldId id="292" r:id="rId7"/>
    <p:sldId id="291" r:id="rId8"/>
    <p:sldId id="303" r:id="rId9"/>
    <p:sldId id="295" r:id="rId10"/>
    <p:sldId id="305" r:id="rId11"/>
    <p:sldId id="304" r:id="rId12"/>
    <p:sldId id="299" r:id="rId13"/>
    <p:sldId id="298" r:id="rId14"/>
    <p:sldId id="302" r:id="rId15"/>
    <p:sldId id="301" r:id="rId16"/>
    <p:sldId id="268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8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FD49-7B60-4E10-A973-2AF8C5420568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CC20-5DF6-4411-B99D-67D2A17A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1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5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779-081C-460E-9867-B7A5CD507B8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8801-2166-41E9-A9F8-8CA8BA79986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52E2-9A60-4733-BED1-BE1593F56CA4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591-838C-48E6-A516-CAD45CD89428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FE5-2D32-4E65-B4F2-9B17662C43FF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912-D52F-450B-A547-86D84D65FC5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4FF-77B5-4EFB-942C-D4246F7C3E67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B145-4744-4F0B-ACC0-21EDAC6A26C7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EA64-CED7-4E28-A250-58D5804A6CE6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B82-7E0B-45D0-9D66-1A8ACF3FEB26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9085-C78B-4AC3-A5D7-152CEE475BEC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luna Sans" panose="02000000000000000000" pitchFamily="50" charset="-18"/>
              </a:defRPr>
            </a:lvl1pPr>
          </a:lstStyle>
          <a:p>
            <a:fld id="{4D6E92BE-A04A-4ABF-992F-D2A1433932C0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luna Sans" panose="02000000000000000000" pitchFamily="50" charset="-18"/>
              </a:defRPr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0FFB-738C-46B7-8852-5EE527A47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luna Sans" panose="020000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uhou.net/index.php/exercises-mainmenu-13/classroom-experiments-and-activities-mainmenu-186/203-determination-of-the-index-of-refraction-using-a-laser-pointer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it.ilyam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ssianpatents.com/patent/" TargetMode="External"/><Relationship Id="rId4" Type="http://schemas.openxmlformats.org/officeDocument/2006/relationships/hyperlink" Target="http://www.google.co.cr/paten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853421"/>
            <a:ext cx="9144000" cy="2387600"/>
          </a:xfrm>
        </p:spPr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Bezkontaktné meradlo</a:t>
            </a:r>
            <a:endParaRPr lang="en-US" b="1" dirty="0">
              <a:solidFill>
                <a:srgbClr val="0070C0"/>
              </a:solidFill>
              <a:latin typeface="Calluna Sans" panose="02000000000000000000" pitchFamily="50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sk-SK" i="1" dirty="0" smtClean="0">
                <a:latin typeface="Calluna Sans" panose="02000000000000000000" pitchFamily="50" charset="-18"/>
              </a:rPr>
              <a:t>Matej Badin</a:t>
            </a:r>
          </a:p>
          <a:p>
            <a:r>
              <a:rPr lang="sk-SK" dirty="0" smtClean="0">
                <a:latin typeface="Calluna Sans" panose="02000000000000000000" pitchFamily="50" charset="-18"/>
              </a:rPr>
              <a:t>Úvodné sústredenie TMF</a:t>
            </a:r>
          </a:p>
          <a:p>
            <a:r>
              <a:rPr lang="en-US" dirty="0" smtClean="0"/>
              <a:t>22. – 23.  10. 2015</a:t>
            </a:r>
          </a:p>
          <a:p>
            <a:r>
              <a:rPr lang="en-US" dirty="0" smtClean="0">
                <a:latin typeface="Calluna Sans" panose="02000000000000000000" pitchFamily="50" charset="-18"/>
              </a:rPr>
              <a:t>Bratislava</a:t>
            </a:r>
            <a:endParaRPr lang="en-US" dirty="0"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820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153705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Ako to vylepšiť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4" y="1346110"/>
            <a:ext cx="105877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luna Sans" panose="02000000000000000000" pitchFamily="50" charset="-18"/>
              </a:rPr>
              <a:t>D</a:t>
            </a:r>
            <a:r>
              <a:rPr lang="sk-SK" dirty="0" smtClean="0">
                <a:latin typeface="Calluna Sans" panose="02000000000000000000" pitchFamily="50" charset="-18"/>
              </a:rPr>
              <a:t>á sa získať nejaká informácia navyše ak budeme sledovať aj intenzity </a:t>
            </a:r>
            <a:r>
              <a:rPr lang="en-US" dirty="0" smtClean="0">
                <a:latin typeface="Calluna Sans" panose="02000000000000000000" pitchFamily="50" charset="-18"/>
              </a:rPr>
              <a:t>(</a:t>
            </a:r>
            <a:r>
              <a:rPr lang="en-US" dirty="0" err="1" smtClean="0">
                <a:latin typeface="Calluna Sans" panose="02000000000000000000" pitchFamily="50" charset="-18"/>
              </a:rPr>
              <a:t>Fresnelove</a:t>
            </a:r>
            <a:r>
              <a:rPr lang="en-US" dirty="0" smtClean="0">
                <a:latin typeface="Calluna Sans" panose="02000000000000000000" pitchFamily="50" charset="-18"/>
              </a:rPr>
              <a:t> </a:t>
            </a:r>
            <a:r>
              <a:rPr lang="en-US" dirty="0" err="1" smtClean="0">
                <a:latin typeface="Calluna Sans" panose="02000000000000000000" pitchFamily="50" charset="-18"/>
              </a:rPr>
              <a:t>vz</a:t>
            </a:r>
            <a:r>
              <a:rPr lang="sk-SK" dirty="0" smtClean="0">
                <a:latin typeface="Calluna Sans" panose="02000000000000000000" pitchFamily="50" charset="-18"/>
              </a:rPr>
              <a:t>ťahy</a:t>
            </a:r>
            <a:r>
              <a:rPr lang="en-US" dirty="0" smtClean="0">
                <a:latin typeface="Calluna Sans" panose="02000000000000000000" pitchFamily="50" charset="-18"/>
              </a:rPr>
              <a:t>)? </a:t>
            </a:r>
            <a:r>
              <a:rPr lang="sk-SK" dirty="0" smtClean="0">
                <a:latin typeface="Calluna Sans" panose="02000000000000000000" pitchFamily="50" charset="-18"/>
              </a:rPr>
              <a:t>Čo ak polarizujeme dopadajúce svetlo a budeme meniť uhol. Existuje kritický uhol, kedy sa už svetlo neodrazí pri určitej polarizácii </a:t>
            </a:r>
            <a:r>
              <a:rPr lang="en-US" dirty="0" smtClean="0">
                <a:latin typeface="Calluna Sans" panose="02000000000000000000" pitchFamily="50" charset="-18"/>
              </a:rPr>
              <a:t>(Brewster’s angle). D</a:t>
            </a:r>
            <a:r>
              <a:rPr lang="sk-SK" dirty="0" smtClean="0">
                <a:latin typeface="Calluna Sans" panose="02000000000000000000" pitchFamily="50" charset="-18"/>
              </a:rPr>
              <a:t>á sa to využiť</a:t>
            </a:r>
            <a:r>
              <a:rPr lang="en-US" dirty="0" smtClean="0">
                <a:latin typeface="Calluna Sans" panose="02000000000000000000" pitchFamily="50" charset="-18"/>
              </a:rPr>
              <a:t>?</a:t>
            </a:r>
            <a:endParaRPr lang="sk-SK" dirty="0" smtClean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luna Sans" panose="02000000000000000000" pitchFamily="50" charset="-18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66004" y="3908434"/>
            <a:ext cx="10426699" cy="1362066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1714500" y="2260600"/>
            <a:ext cx="1587500" cy="16478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3308350" y="3894151"/>
            <a:ext cx="361950" cy="13763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3676650" y="5284783"/>
            <a:ext cx="1022350" cy="12541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3676650" y="3908434"/>
            <a:ext cx="511175" cy="13620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4194175" y="2260600"/>
            <a:ext cx="1650171" cy="164787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flipV="1">
            <a:off x="3308350" y="2246281"/>
            <a:ext cx="1650171" cy="1647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4184650" y="3909261"/>
            <a:ext cx="371475" cy="13468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V="1">
            <a:off x="4576348" y="3894080"/>
            <a:ext cx="511175" cy="136206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flipV="1">
            <a:off x="5080000" y="2293495"/>
            <a:ext cx="1650171" cy="164787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>
            <a:off x="5097634" y="3941365"/>
            <a:ext cx="493541" cy="9227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/>
          <p:nvPr/>
        </p:nvCxnSpPr>
        <p:spPr>
          <a:xfrm>
            <a:off x="6730171" y="3941365"/>
            <a:ext cx="0" cy="13147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lokTextu 26"/>
              <p:cNvSpPr txBox="1"/>
              <p:nvPr/>
            </p:nvSpPr>
            <p:spPr>
              <a:xfrm>
                <a:off x="6882852" y="446023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52" y="4460238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lokTextu 27"/>
              <p:cNvSpPr txBox="1"/>
              <p:nvPr/>
            </p:nvSpPr>
            <p:spPr>
              <a:xfrm>
                <a:off x="7581220" y="4035896"/>
                <a:ext cx="241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20" y="4035896"/>
                <a:ext cx="241220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ovná spojovacia šípka 28"/>
          <p:cNvCxnSpPr/>
          <p:nvPr/>
        </p:nvCxnSpPr>
        <p:spPr>
          <a:xfrm>
            <a:off x="4672771" y="2593688"/>
            <a:ext cx="424863" cy="3527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lokTextu 30"/>
              <p:cNvSpPr txBox="1"/>
              <p:nvPr/>
            </p:nvSpPr>
            <p:spPr>
              <a:xfrm>
                <a:off x="4924116" y="245439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BlokText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16" y="2454397"/>
                <a:ext cx="1833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8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153705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Zopár jednoduchých nápadov ako zmerať vlastnosti skla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4" y="1346110"/>
            <a:ext cx="1058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luna Sans" panose="02000000000000000000" pitchFamily="50" charset="-18"/>
              </a:rPr>
              <a:t>Porovnanie</a:t>
            </a:r>
            <a:r>
              <a:rPr lang="en-US" sz="2400" dirty="0" smtClean="0"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latin typeface="Calluna Sans" panose="02000000000000000000" pitchFamily="50" charset="-18"/>
              </a:rPr>
              <a:t>pozorovan</a:t>
            </a:r>
            <a:r>
              <a:rPr lang="sk-SK" sz="2400" dirty="0" err="1" smtClean="0">
                <a:latin typeface="Calluna Sans" panose="02000000000000000000" pitchFamily="50" charset="-18"/>
              </a:rPr>
              <a:t>ého</a:t>
            </a:r>
            <a:r>
              <a:rPr lang="sk-SK" sz="2400" dirty="0" smtClean="0">
                <a:latin typeface="Calluna Sans" panose="02000000000000000000" pitchFamily="50" charset="-18"/>
              </a:rPr>
              <a:t> interferenčného obrazu prechádzajúceho cez sklo a cez vzduch.</a:t>
            </a:r>
            <a:r>
              <a:rPr lang="en-US" sz="2400" dirty="0" smtClean="0">
                <a:latin typeface="Calluna Sans" panose="02000000000000000000" pitchFamily="50" charset="-18"/>
              </a:rPr>
              <a:t> (Na </a:t>
            </a:r>
            <a:r>
              <a:rPr lang="en-US" sz="2400" dirty="0" err="1" smtClean="0">
                <a:latin typeface="Calluna Sans" panose="02000000000000000000" pitchFamily="50" charset="-18"/>
              </a:rPr>
              <a:t>fotk</a:t>
            </a:r>
            <a:r>
              <a:rPr lang="sk-SK" sz="2400" dirty="0" smtClean="0">
                <a:latin typeface="Calluna Sans" panose="02000000000000000000" pitchFamily="50" charset="-18"/>
              </a:rPr>
              <a:t>ách voda a vzduch</a:t>
            </a:r>
            <a:r>
              <a:rPr lang="en-US" sz="2400" dirty="0" smtClean="0">
                <a:latin typeface="Calluna Sans" panose="02000000000000000000" pitchFamily="50" charset="-18"/>
              </a:rPr>
              <a:t>). N</a:t>
            </a:r>
            <a:r>
              <a:rPr lang="sk-SK" sz="2400" dirty="0" err="1" smtClean="0">
                <a:latin typeface="Calluna Sans" panose="02000000000000000000" pitchFamily="50" charset="-18"/>
              </a:rPr>
              <a:t>ásledne</a:t>
            </a:r>
            <a:r>
              <a:rPr lang="sk-SK" sz="2400" dirty="0" smtClean="0">
                <a:latin typeface="Calluna Sans" panose="02000000000000000000" pitchFamily="50" charset="-18"/>
              </a:rPr>
              <a:t> dopočítať index lomu.</a:t>
            </a:r>
            <a:endParaRPr lang="en-US" sz="2400" dirty="0">
              <a:latin typeface="Calluna Sans" panose="02000000000000000000" pitchFamily="50" charset="-18"/>
            </a:endParaRPr>
          </a:p>
        </p:txBody>
      </p:sp>
      <p:pic>
        <p:nvPicPr>
          <p:cNvPr id="1026" name="Picture 2" descr="http://www.pl.euhou.net/docupload/files/Excersises/WorldAroundUs/IndexOfRefraction/rys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04" y="2671673"/>
            <a:ext cx="4267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l.euhou.net/docupload/files/Excersises/WorldAroundUs/IndexOfRefraction/rys.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50" y="2671672"/>
            <a:ext cx="3924299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519561" y="5705624"/>
            <a:ext cx="10551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www.euhou.net/index.php/exercises-mainmenu-13/classroom-experiments-and-activities-mainmenu-186/203-determination-of-the-index-of-refraction-using-a-laser-pointer</a:t>
            </a:r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29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Zopár nápadov ako zmerať vlastnosti skla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50282" y="1346110"/>
            <a:ext cx="642937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Calluna Sans" panose="02000000000000000000" pitchFamily="50" charset="-18"/>
              </a:rPr>
              <a:t>„Single </a:t>
            </a:r>
            <a:r>
              <a:rPr lang="sk-SK" sz="2400" b="1" dirty="0" err="1" smtClean="0">
                <a:latin typeface="Calluna Sans" panose="02000000000000000000" pitchFamily="50" charset="-18"/>
              </a:rPr>
              <a:t>wavelength</a:t>
            </a:r>
            <a:r>
              <a:rPr lang="sk-SK" sz="2400" b="1" dirty="0" smtClean="0">
                <a:latin typeface="Calluna Sans" panose="02000000000000000000" pitchFamily="50" charset="-18"/>
              </a:rPr>
              <a:t> </a:t>
            </a:r>
            <a:r>
              <a:rPr lang="sk-SK" sz="2400" b="1" dirty="0" err="1" smtClean="0">
                <a:latin typeface="Calluna Sans" panose="02000000000000000000" pitchFamily="50" charset="-18"/>
              </a:rPr>
              <a:t>ellipsometry</a:t>
            </a:r>
            <a:r>
              <a:rPr lang="sk-SK" sz="2400" b="1" dirty="0" smtClean="0">
                <a:latin typeface="Calluna Sans" panose="02000000000000000000" pitchFamily="50" charset="-18"/>
              </a:rPr>
              <a:t>“</a:t>
            </a:r>
          </a:p>
          <a:p>
            <a:endParaRPr lang="sk-SK" sz="2400" b="1" dirty="0">
              <a:latin typeface="Calluna Sans" panose="02000000000000000000" pitchFamily="50" charset="-18"/>
            </a:endParaRPr>
          </a:p>
          <a:p>
            <a:r>
              <a:rPr lang="sk-SK" sz="2000" dirty="0" smtClean="0">
                <a:latin typeface="Calluna Sans" panose="02000000000000000000" pitchFamily="50" charset="-18"/>
              </a:rPr>
              <a:t>Pomerne silná a v praxi využívaná metóda, ale aj zložitá. Vieme získať veľa informácii o </a:t>
            </a:r>
            <a:r>
              <a:rPr lang="sk-SK" sz="2000" dirty="0" err="1" smtClean="0">
                <a:latin typeface="Calluna Sans" panose="02000000000000000000" pitchFamily="50" charset="-18"/>
              </a:rPr>
              <a:t>materiále</a:t>
            </a:r>
            <a:r>
              <a:rPr lang="sk-SK" sz="2000" dirty="0" smtClean="0">
                <a:latin typeface="Calluna Sans" panose="02000000000000000000" pitchFamily="50" charset="-18"/>
              </a:rPr>
              <a:t>, no musíme mať na to vytvorené modely, resp. predpovede, ktoré vieme porovnávať s experimentálnymi dátami </a:t>
            </a:r>
            <a:r>
              <a:rPr lang="en-US" sz="2000" dirty="0" smtClean="0">
                <a:latin typeface="Calluna Sans" panose="02000000000000000000" pitchFamily="50" charset="-18"/>
              </a:rPr>
              <a:t>(</a:t>
            </a:r>
            <a:r>
              <a:rPr lang="en-US" sz="2000" dirty="0" err="1" smtClean="0">
                <a:latin typeface="Calluna Sans" panose="02000000000000000000" pitchFamily="50" charset="-18"/>
              </a:rPr>
              <a:t>treba</a:t>
            </a:r>
            <a:r>
              <a:rPr lang="en-US" sz="2000" dirty="0" smtClean="0">
                <a:latin typeface="Calluna Sans" panose="02000000000000000000" pitchFamily="50" charset="-18"/>
              </a:rPr>
              <a:t> </a:t>
            </a:r>
            <a:r>
              <a:rPr lang="en-US" sz="2000" dirty="0" err="1" smtClean="0">
                <a:latin typeface="Calluna Sans" panose="02000000000000000000" pitchFamily="50" charset="-18"/>
              </a:rPr>
              <a:t>hlada</a:t>
            </a:r>
            <a:r>
              <a:rPr lang="sk-SK" sz="2000" dirty="0" smtClean="0">
                <a:latin typeface="Calluna Sans" panose="02000000000000000000" pitchFamily="50" charset="-18"/>
              </a:rPr>
              <a:t>ť </a:t>
            </a:r>
            <a:r>
              <a:rPr lang="en-US" sz="2000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lluna Sans" panose="02000000000000000000" pitchFamily="50" charset="-18"/>
              </a:rPr>
              <a:t>)</a:t>
            </a:r>
          </a:p>
          <a:p>
            <a:endParaRPr lang="en-US" sz="2000" dirty="0">
              <a:latin typeface="Calluna Sans" panose="02000000000000000000" pitchFamily="50" charset="-18"/>
            </a:endParaRPr>
          </a:p>
          <a:p>
            <a:r>
              <a:rPr lang="sk-SK" sz="2000" dirty="0" smtClean="0">
                <a:latin typeface="Calluna Sans" panose="02000000000000000000" pitchFamily="50" charset="-18"/>
              </a:rPr>
              <a:t>Celý trik je založený na tom, že prechodom cez vzorku sa zmení fáza vlnenia, ktorú sme schopný zachytiť </a:t>
            </a:r>
            <a:r>
              <a:rPr lang="sk-SK" sz="2000" dirty="0" err="1" smtClean="0">
                <a:latin typeface="Calluna Sans" panose="02000000000000000000" pitchFamily="50" charset="-18"/>
              </a:rPr>
              <a:t>polarizátormi</a:t>
            </a:r>
            <a:r>
              <a:rPr lang="sk-SK" sz="2000" dirty="0" smtClean="0">
                <a:latin typeface="Calluna Sans" panose="02000000000000000000" pitchFamily="50" charset="-18"/>
              </a:rPr>
              <a:t>. V praxi teda meníme uhol a natočenie </a:t>
            </a:r>
            <a:r>
              <a:rPr lang="sk-SK" sz="2000" dirty="0" err="1" smtClean="0">
                <a:latin typeface="Calluna Sans" panose="02000000000000000000" pitchFamily="50" charset="-18"/>
              </a:rPr>
              <a:t>polarizátorov</a:t>
            </a:r>
            <a:r>
              <a:rPr lang="sk-SK" sz="2000" dirty="0" smtClean="0">
                <a:latin typeface="Calluna Sans" panose="02000000000000000000" pitchFamily="50" charset="-18"/>
              </a:rPr>
              <a:t>.</a:t>
            </a:r>
          </a:p>
          <a:p>
            <a:endParaRPr lang="sk-SK" sz="2000" dirty="0">
              <a:latin typeface="Calluna Sans" panose="02000000000000000000" pitchFamily="50" charset="-18"/>
            </a:endParaRPr>
          </a:p>
          <a:p>
            <a:r>
              <a:rPr lang="sk-SK" sz="2000" dirty="0" smtClean="0">
                <a:latin typeface="Calluna Sans" panose="02000000000000000000" pitchFamily="50" charset="-18"/>
              </a:rPr>
              <a:t>Existuje veľké množstvo prehľadovej literatúry a osvedčených „kuchárskych receptov“ ako zmerať konkrétne vlastnosti materiálu.</a:t>
            </a:r>
            <a:endParaRPr lang="sk-SK" sz="2000" dirty="0">
              <a:latin typeface="Calluna Sans" panose="02000000000000000000" pitchFamily="50" charset="-18"/>
            </a:endParaRPr>
          </a:p>
          <a:p>
            <a:pPr lvl="1"/>
            <a:endParaRPr lang="sk-SK" sz="2400" dirty="0" smtClean="0">
              <a:latin typeface="Calluna Sans" panose="02000000000000000000" pitchFamily="50" charset="-18"/>
            </a:endParaRPr>
          </a:p>
          <a:p>
            <a:pPr lvl="1"/>
            <a:endParaRPr lang="sk-SK" sz="2400" dirty="0" smtClean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 smtClean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luna Sans" panose="02000000000000000000" pitchFamily="50" charset="-18"/>
            </a:endParaRPr>
          </a:p>
        </p:txBody>
      </p:sp>
      <p:pic>
        <p:nvPicPr>
          <p:cNvPr id="2050" name="Picture 2" descr="https://upload.wikimedia.org/wikipedia/commons/thumb/2/27/Ellipsometry_setup.svg/1220px-Ellipsometry_setup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15" y="1526381"/>
            <a:ext cx="4520621" cy="233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Zopár nápadov ako zmerať vlastnosti skla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4" y="1346110"/>
            <a:ext cx="1058779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Meranie rozptýleného svetla v skle a následné určenie zvyškového mechanického napätie po výrobe. V určitých smeroch podobné ako single</a:t>
            </a:r>
            <a:r>
              <a:rPr lang="en-US" sz="2400" dirty="0" smtClean="0"/>
              <a:t>-wavelength </a:t>
            </a:r>
            <a:r>
              <a:rPr lang="en-US" sz="2400" dirty="0" err="1" smtClean="0"/>
              <a:t>ellipsometry</a:t>
            </a:r>
            <a:r>
              <a:rPr lang="sk-SK" sz="2400" dirty="0" smtClean="0"/>
              <a:t>. Už existuje model.</a:t>
            </a:r>
            <a:endParaRPr lang="sk-SK" sz="2400" dirty="0" smtClean="0"/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lvl="1"/>
            <a:endParaRPr lang="sk-SK" sz="2400" dirty="0" smtClean="0"/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lvl="1"/>
            <a:endParaRPr lang="sk-SK" sz="2400" dirty="0" smtClean="0"/>
          </a:p>
          <a:p>
            <a:r>
              <a:rPr lang="it-IT" i="1" dirty="0"/>
              <a:t>P. Castellini, L. Stroppa, N. </a:t>
            </a:r>
            <a:r>
              <a:rPr lang="it-IT" i="1" dirty="0" smtClean="0"/>
              <a:t>Paone</a:t>
            </a:r>
            <a:r>
              <a:rPr lang="sk-SK" i="1" dirty="0" smtClean="0"/>
              <a:t>.</a:t>
            </a:r>
            <a:r>
              <a:rPr lang="sk-SK" dirty="0" smtClean="0"/>
              <a:t> </a:t>
            </a:r>
            <a:r>
              <a:rPr lang="en-US" dirty="0" smtClean="0"/>
              <a:t>Laser </a:t>
            </a:r>
            <a:r>
              <a:rPr lang="en-US" dirty="0"/>
              <a:t>sheet scattered light method for industrial measurement of thickness residual stress distribution in flat tempered </a:t>
            </a:r>
            <a:r>
              <a:rPr lang="en-US" dirty="0" smtClean="0"/>
              <a:t>glass</a:t>
            </a:r>
            <a:r>
              <a:rPr lang="sk-SK" dirty="0" smtClean="0"/>
              <a:t>. </a:t>
            </a:r>
            <a:r>
              <a:rPr lang="en-US" dirty="0"/>
              <a:t>Optics and Lasers in Engineering 50 (2012) 787–795</a:t>
            </a:r>
            <a:endParaRPr lang="sk-S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2551218"/>
            <a:ext cx="8661400" cy="34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Čo sa dá s úlohou robiť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5" y="1275933"/>
            <a:ext cx="105877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luna Sans" panose="02000000000000000000" pitchFamily="50" charset="-18"/>
              </a:rPr>
              <a:t>N</a:t>
            </a:r>
            <a:r>
              <a:rPr lang="sk-SK" sz="2000" dirty="0" err="1" smtClean="0">
                <a:latin typeface="Calluna Sans" panose="02000000000000000000" pitchFamily="50" charset="-18"/>
              </a:rPr>
              <a:t>ájsť</a:t>
            </a:r>
            <a:r>
              <a:rPr lang="sk-SK" sz="2000" dirty="0" smtClean="0">
                <a:latin typeface="Calluna Sans" panose="02000000000000000000" pitchFamily="50" charset="-18"/>
              </a:rPr>
              <a:t> čo najlepšie spôsoby merania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Najjednoduchšie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Najrobustnejšie </a:t>
            </a:r>
            <a:r>
              <a:rPr lang="en-US" sz="2000" dirty="0" smtClean="0">
                <a:latin typeface="Calluna Sans" panose="02000000000000000000" pitchFamily="50" charset="-18"/>
              </a:rPr>
              <a:t>(</a:t>
            </a:r>
            <a:r>
              <a:rPr lang="en-US" sz="2000" dirty="0" err="1" smtClean="0">
                <a:latin typeface="Calluna Sans" panose="02000000000000000000" pitchFamily="50" charset="-18"/>
              </a:rPr>
              <a:t>Aplikovat</a:t>
            </a:r>
            <a:r>
              <a:rPr lang="sk-SK" sz="2000" dirty="0" err="1" smtClean="0">
                <a:latin typeface="Calluna Sans" panose="02000000000000000000" pitchFamily="50" charset="-18"/>
              </a:rPr>
              <a:t>eľné</a:t>
            </a:r>
            <a:r>
              <a:rPr lang="sk-SK" sz="2000" dirty="0" smtClean="0">
                <a:latin typeface="Calluna Sans" panose="02000000000000000000" pitchFamily="50" charset="-18"/>
              </a:rPr>
              <a:t> v čo najvšeobecnejšom prípade</a:t>
            </a:r>
            <a:r>
              <a:rPr lang="en-US" sz="2000" dirty="0" smtClean="0">
                <a:latin typeface="Calluna Sans" panose="02000000000000000000" pitchFamily="50" charset="-18"/>
              </a:rPr>
              <a:t>)</a:t>
            </a:r>
            <a:endParaRPr lang="sk-SK" sz="2000" dirty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Najpresnejšie</a:t>
            </a:r>
            <a:r>
              <a:rPr lang="sk-SK" sz="2000" dirty="0" smtClean="0">
                <a:latin typeface="Calluna Sans" panose="02000000000000000000" pitchFamily="50" charset="-18"/>
              </a:rPr>
              <a:t> </a:t>
            </a:r>
            <a:r>
              <a:rPr lang="en-US" sz="2000" dirty="0" smtClean="0">
                <a:latin typeface="Calluna Sans" panose="02000000000000000000" pitchFamily="50" charset="-18"/>
              </a:rPr>
              <a:t>(</a:t>
            </a:r>
            <a:r>
              <a:rPr lang="sk-SK" sz="2000" dirty="0" smtClean="0">
                <a:latin typeface="Calluna Sans" panose="02000000000000000000" pitchFamily="50" charset="-18"/>
              </a:rPr>
              <a:t>čím menej vstupu do výpočtov, tým menšia odchýlka</a:t>
            </a:r>
            <a:r>
              <a:rPr lang="en-US" sz="2000" dirty="0" smtClean="0">
                <a:latin typeface="Calluna Sans" panose="02000000000000000000" pitchFamily="50" charset="-18"/>
              </a:rPr>
              <a:t>)</a:t>
            </a:r>
            <a:r>
              <a:rPr lang="sk-SK" sz="2000" dirty="0" smtClean="0">
                <a:latin typeface="Calluna Sans" panose="02000000000000000000" pitchFamily="50" charset="-18"/>
              </a:rPr>
              <a:t>, pozor na pozor presnosť parametrov laserového </a:t>
            </a:r>
            <a:r>
              <a:rPr lang="sk-SK" sz="2000" dirty="0" err="1" smtClean="0">
                <a:latin typeface="Calluna Sans" panose="02000000000000000000" pitchFamily="50" charset="-18"/>
              </a:rPr>
              <a:t>ukazovátka</a:t>
            </a:r>
            <a:r>
              <a:rPr lang="en-US" sz="2000" dirty="0" smtClean="0">
                <a:latin typeface="Calluna Sans" panose="02000000000000000000" pitchFamily="50" charset="-18"/>
              </a:rPr>
              <a:t> a </a:t>
            </a:r>
            <a:r>
              <a:rPr lang="en-US" sz="2000" dirty="0" err="1" smtClean="0">
                <a:latin typeface="Calluna Sans" panose="02000000000000000000" pitchFamily="50" charset="-18"/>
              </a:rPr>
              <a:t>pr</a:t>
            </a:r>
            <a:r>
              <a:rPr lang="sk-SK" sz="2000" dirty="0" err="1" smtClean="0">
                <a:latin typeface="Calluna Sans" panose="02000000000000000000" pitchFamily="50" charset="-18"/>
              </a:rPr>
              <a:t>ípadne</a:t>
            </a:r>
            <a:r>
              <a:rPr lang="sk-SK" sz="2000" dirty="0" smtClean="0">
                <a:latin typeface="Calluna Sans" panose="02000000000000000000" pitchFamily="50" charset="-18"/>
              </a:rPr>
              <a:t> ďalších častí aparatúry</a:t>
            </a:r>
            <a:r>
              <a:rPr lang="en-US" sz="2000" dirty="0" smtClean="0">
                <a:latin typeface="Calluna Sans" panose="02000000000000000000" pitchFamily="50" charset="-18"/>
              </a:rPr>
              <a:t>!</a:t>
            </a:r>
            <a:endParaRPr lang="sk-SK" sz="2000" dirty="0" smtClean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>
              <a:latin typeface="Calluna Sans" panose="02000000000000000000" pitchFamily="50" charset="-18"/>
            </a:endParaRPr>
          </a:p>
          <a:p>
            <a:r>
              <a:rPr lang="sk-SK" sz="2000" dirty="0" smtClean="0">
                <a:latin typeface="Calluna Sans" panose="02000000000000000000" pitchFamily="50" charset="-18"/>
              </a:rPr>
              <a:t>Porovnať rôzne metódy</a:t>
            </a:r>
            <a:r>
              <a:rPr lang="en-US" sz="2000" dirty="0" smtClean="0">
                <a:latin typeface="Calluna Sans" panose="02000000000000000000" pitchFamily="50" charset="-18"/>
              </a:rPr>
              <a:t>, </a:t>
            </a:r>
            <a:r>
              <a:rPr lang="en-US" sz="2000" dirty="0" err="1" smtClean="0">
                <a:latin typeface="Calluna Sans" panose="02000000000000000000" pitchFamily="50" charset="-18"/>
              </a:rPr>
              <a:t>zisti</a:t>
            </a:r>
            <a:r>
              <a:rPr lang="sk-SK" sz="2000" dirty="0" smtClean="0">
                <a:latin typeface="Calluna Sans" panose="02000000000000000000" pitchFamily="50" charset="-18"/>
              </a:rPr>
              <a:t>ť, ktoré sú najlepšie. </a:t>
            </a:r>
          </a:p>
          <a:p>
            <a:r>
              <a:rPr lang="sk-SK" sz="2000" dirty="0" smtClean="0">
                <a:latin typeface="Calluna Sans" panose="02000000000000000000" pitchFamily="50" charset="-18"/>
              </a:rPr>
              <a:t>Čo najlepšie štatisticky spracovať namerané dáta</a:t>
            </a:r>
            <a:endParaRPr lang="en-US" sz="2000" dirty="0" smtClean="0">
              <a:latin typeface="Calluna Sans" panose="02000000000000000000" pitchFamily="50" charset="-18"/>
            </a:endParaRPr>
          </a:p>
          <a:p>
            <a:endParaRPr lang="en-US" sz="2000" dirty="0" smtClean="0">
              <a:latin typeface="Calluna Sans" panose="02000000000000000000" pitchFamily="50" charset="-18"/>
            </a:endParaRPr>
          </a:p>
          <a:p>
            <a:r>
              <a:rPr lang="sk-SK" sz="2000" b="1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Vymyslieť nejakú novú metódu ako odmerať netriviálny parameter skla elegantným spôsobom</a:t>
            </a:r>
          </a:p>
          <a:p>
            <a:endParaRPr lang="sk-SK" sz="2000" dirty="0">
              <a:latin typeface="Calluna Sans" panose="02000000000000000000" pitchFamily="50" charset="-18"/>
            </a:endParaRPr>
          </a:p>
          <a:p>
            <a:r>
              <a:rPr lang="sk-SK" sz="2000" dirty="0" smtClean="0">
                <a:latin typeface="Calluna Sans" panose="02000000000000000000" pitchFamily="50" charset="-18"/>
              </a:rPr>
              <a:t>Skúsiť vymyslieť spôsoby ako namerať netriviálnejšie charakteristiky materiálu </a:t>
            </a:r>
            <a:r>
              <a:rPr lang="en-US" sz="2000" dirty="0" smtClean="0">
                <a:latin typeface="Calluna Sans" panose="02000000000000000000" pitchFamily="50" charset="-18"/>
              </a:rPr>
              <a:t>(</a:t>
            </a:r>
            <a:r>
              <a:rPr lang="en-US" sz="2000" dirty="0" err="1" smtClean="0">
                <a:latin typeface="Calluna Sans" panose="02000000000000000000" pitchFamily="50" charset="-18"/>
              </a:rPr>
              <a:t>vyzna</a:t>
            </a:r>
            <a:r>
              <a:rPr lang="sk-SK" sz="2000" dirty="0" err="1" smtClean="0">
                <a:latin typeface="Calluna Sans" panose="02000000000000000000" pitchFamily="50" charset="-18"/>
              </a:rPr>
              <a:t>čené</a:t>
            </a:r>
            <a:r>
              <a:rPr lang="sk-SK" sz="2000" dirty="0" smtClean="0">
                <a:latin typeface="Calluna Sans" panose="02000000000000000000" pitchFamily="50" charset="-18"/>
              </a:rPr>
              <a:t> červenou na začiatku prezentácie</a:t>
            </a:r>
            <a:r>
              <a:rPr lang="en-US" sz="2000" dirty="0" smtClean="0">
                <a:latin typeface="Calluna Sans" panose="02000000000000000000" pitchFamily="50" charset="-18"/>
              </a:rPr>
              <a:t>)</a:t>
            </a:r>
            <a:endParaRPr lang="sk-SK" sz="2000" dirty="0" smtClean="0">
              <a:latin typeface="Calluna Sans" panose="02000000000000000000" pitchFamily="50" charset="-18"/>
            </a:endParaRPr>
          </a:p>
          <a:p>
            <a:r>
              <a:rPr lang="sk-SK" sz="2000" dirty="0" smtClean="0">
                <a:latin typeface="Calluna Sans" panose="02000000000000000000" pitchFamily="50" charset="-18"/>
              </a:rPr>
              <a:t>A zrealizovať ich </a:t>
            </a:r>
            <a:r>
              <a:rPr lang="sk-SK" sz="2000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.</a:t>
            </a:r>
            <a:endParaRPr lang="sk-SK" sz="2000" dirty="0" smtClean="0"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240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</a:rPr>
              <a:t>Kde</a:t>
            </a:r>
            <a:r>
              <a:rPr lang="en-US" sz="3600" b="1" dirty="0" smtClean="0">
                <a:solidFill>
                  <a:srgbClr val="0070C0"/>
                </a:solidFill>
              </a:rPr>
              <a:t> z</a:t>
            </a:r>
            <a:r>
              <a:rPr lang="sk-SK" sz="3600" b="1" dirty="0" smtClean="0">
                <a:solidFill>
                  <a:srgbClr val="0070C0"/>
                </a:solidFill>
              </a:rPr>
              <a:t>ískať viac inšpirácie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4" y="1346110"/>
            <a:ext cx="105877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luna Sans" panose="02000000000000000000" pitchFamily="50" charset="-18"/>
              </a:rPr>
              <a:t>Kit </a:t>
            </a:r>
            <a:r>
              <a:rPr lang="en-US" sz="2000" dirty="0" err="1">
                <a:latin typeface="Calluna Sans" panose="02000000000000000000" pitchFamily="50" charset="-18"/>
              </a:rPr>
              <a:t>Ilyu</a:t>
            </a:r>
            <a:r>
              <a:rPr lang="en-US" sz="2000" dirty="0">
                <a:latin typeface="Calluna Sans" panose="02000000000000000000" pitchFamily="50" charset="-18"/>
              </a:rPr>
              <a:t> </a:t>
            </a:r>
            <a:r>
              <a:rPr lang="en-US" sz="2000" dirty="0" err="1" smtClean="0">
                <a:latin typeface="Calluna Sans" panose="02000000000000000000" pitchFamily="50" charset="-18"/>
              </a:rPr>
              <a:t>Martchenka</a:t>
            </a:r>
            <a:r>
              <a:rPr lang="sk-SK" sz="2000" dirty="0" smtClean="0">
                <a:latin typeface="Calluna Sans" panose="02000000000000000000" pitchFamily="50" charset="-18"/>
              </a:rPr>
              <a:t> </a:t>
            </a:r>
            <a:r>
              <a:rPr lang="en-US" sz="2000" dirty="0" smtClean="0">
                <a:latin typeface="Calluna Sans" panose="02000000000000000000" pitchFamily="50" charset="-18"/>
                <a:hlinkClick r:id="rId3"/>
              </a:rPr>
              <a:t>http</a:t>
            </a:r>
            <a:r>
              <a:rPr lang="en-US" sz="2000" dirty="0">
                <a:latin typeface="Calluna Sans" panose="02000000000000000000" pitchFamily="50" charset="-18"/>
                <a:hlinkClick r:id="rId3"/>
              </a:rPr>
              <a:t>://</a:t>
            </a:r>
            <a:r>
              <a:rPr lang="en-US" sz="2000" dirty="0" smtClean="0">
                <a:latin typeface="Calluna Sans" panose="02000000000000000000" pitchFamily="50" charset="-18"/>
                <a:hlinkClick r:id="rId3"/>
              </a:rPr>
              <a:t>kit.ilyam.org</a:t>
            </a:r>
            <a:endParaRPr lang="sk-SK" sz="2000" dirty="0" smtClean="0">
              <a:latin typeface="Calluna Sans" panose="02000000000000000000" pitchFamily="50" charset="-18"/>
            </a:endParaRPr>
          </a:p>
          <a:p>
            <a:r>
              <a:rPr lang="sk-SK" sz="2000" dirty="0">
                <a:latin typeface="Calluna Sans" panose="02000000000000000000" pitchFamily="50" charset="-18"/>
              </a:rPr>
              <a:t>O</a:t>
            </a:r>
            <a:r>
              <a:rPr lang="sk-SK" sz="2000" dirty="0" smtClean="0">
                <a:latin typeface="Calluna Sans" panose="02000000000000000000" pitchFamily="50" charset="-18"/>
              </a:rPr>
              <a:t>dporúča: </a:t>
            </a:r>
            <a:r>
              <a:rPr lang="en-US" sz="2000" dirty="0" smtClean="0">
                <a:latin typeface="Calluna Sans" panose="02000000000000000000" pitchFamily="50" charset="-18"/>
              </a:rPr>
              <a:t>(</a:t>
            </a:r>
            <a:r>
              <a:rPr lang="en-US" sz="2000" dirty="0" err="1" smtClean="0">
                <a:latin typeface="Calluna Sans" panose="02000000000000000000" pitchFamily="50" charset="-18"/>
              </a:rPr>
              <a:t>Pozor</a:t>
            </a:r>
            <a:r>
              <a:rPr lang="en-US" sz="2000" dirty="0" smtClean="0">
                <a:latin typeface="Calluna Sans" panose="02000000000000000000" pitchFamily="50" charset="-18"/>
              </a:rPr>
              <a:t> </a:t>
            </a:r>
            <a:r>
              <a:rPr lang="en-US" sz="2000" dirty="0" err="1" smtClean="0">
                <a:latin typeface="Calluna Sans" panose="02000000000000000000" pitchFamily="50" charset="-18"/>
              </a:rPr>
              <a:t>mnoho</a:t>
            </a:r>
            <a:r>
              <a:rPr lang="en-US" sz="2000" dirty="0" smtClean="0">
                <a:latin typeface="Calluna Sans" panose="02000000000000000000" pitchFamily="50" charset="-18"/>
              </a:rPr>
              <a:t> z t</a:t>
            </a:r>
            <a:r>
              <a:rPr lang="sk-SK" sz="2000" dirty="0" err="1" smtClean="0">
                <a:latin typeface="Calluna Sans" panose="02000000000000000000" pitchFamily="50" charset="-18"/>
              </a:rPr>
              <a:t>ýchto</a:t>
            </a:r>
            <a:r>
              <a:rPr lang="sk-SK" sz="2000" dirty="0" smtClean="0">
                <a:latin typeface="Calluna Sans" panose="02000000000000000000" pitchFamily="50" charset="-18"/>
              </a:rPr>
              <a:t> patentov pracuje na rovnakých princípoch, typu jednoduchá geometrická optika a zopár hranolov </a:t>
            </a:r>
            <a:r>
              <a:rPr lang="sk-SK" sz="2000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, čiže nič prevratné</a:t>
            </a:r>
            <a:r>
              <a:rPr lang="en-US" sz="2000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!</a:t>
            </a:r>
            <a:r>
              <a:rPr lang="en-US" sz="2000" dirty="0" smtClean="0">
                <a:latin typeface="Calluna Sans" panose="02000000000000000000" pitchFamily="50" charset="-18"/>
              </a:rPr>
              <a:t>)</a:t>
            </a:r>
            <a:endParaRPr lang="sk-SK" sz="2000" dirty="0" smtClean="0">
              <a:latin typeface="Calluna Sans" panose="02000000000000000000" pitchFamily="50" charset="-18"/>
            </a:endParaRPr>
          </a:p>
          <a:p>
            <a:endParaRPr lang="sk-SK" sz="2000" dirty="0" smtClean="0">
              <a:latin typeface="Calluna Sans" panose="02000000000000000000" pitchFamily="50" charset="-18"/>
            </a:endParaRPr>
          </a:p>
          <a:p>
            <a:r>
              <a:rPr lang="en-US" sz="2000" dirty="0" smtClean="0">
                <a:latin typeface="Calluna Sans" panose="02000000000000000000" pitchFamily="50" charset="-18"/>
              </a:rPr>
              <a:t>Google Patents</a:t>
            </a:r>
          </a:p>
          <a:p>
            <a:r>
              <a:rPr lang="en-US" sz="2000" dirty="0">
                <a:latin typeface="Calluna Sans" panose="02000000000000000000" pitchFamily="50" charset="-18"/>
                <a:hlinkClick r:id="rId4"/>
              </a:rPr>
              <a:t>http://</a:t>
            </a:r>
            <a:r>
              <a:rPr lang="en-US" sz="2000" dirty="0" smtClean="0">
                <a:latin typeface="Calluna Sans" panose="02000000000000000000" pitchFamily="50" charset="-18"/>
                <a:hlinkClick r:id="rId4"/>
              </a:rPr>
              <a:t>www.google.co.cr/patents/</a:t>
            </a:r>
            <a:endParaRPr lang="en-US" sz="2000" dirty="0" smtClean="0">
              <a:latin typeface="Calluna Sans" panose="02000000000000000000" pitchFamily="50" charset="-18"/>
            </a:endParaRPr>
          </a:p>
          <a:p>
            <a:endParaRPr lang="en-US" sz="2000" dirty="0">
              <a:latin typeface="Calluna Sans" panose="02000000000000000000" pitchFamily="50" charset="-18"/>
            </a:endParaRPr>
          </a:p>
          <a:p>
            <a:r>
              <a:rPr lang="en-US" sz="2000" dirty="0" smtClean="0">
                <a:latin typeface="Calluna Sans" panose="02000000000000000000" pitchFamily="50" charset="-18"/>
              </a:rPr>
              <a:t>Russia Patents</a:t>
            </a:r>
          </a:p>
          <a:p>
            <a:r>
              <a:rPr lang="en-US" sz="2000" dirty="0">
                <a:latin typeface="Calluna Sans" panose="02000000000000000000" pitchFamily="50" charset="-18"/>
                <a:hlinkClick r:id="rId5"/>
              </a:rPr>
              <a:t>http://</a:t>
            </a:r>
            <a:r>
              <a:rPr lang="en-US" sz="2000" dirty="0" smtClean="0">
                <a:latin typeface="Calluna Sans" panose="02000000000000000000" pitchFamily="50" charset="-18"/>
                <a:hlinkClick r:id="rId5"/>
              </a:rPr>
              <a:t>russianpatents.com/patent/</a:t>
            </a:r>
            <a:endParaRPr lang="en-US" sz="2000" dirty="0" smtClean="0">
              <a:latin typeface="Calluna Sans" panose="02000000000000000000" pitchFamily="50" charset="-18"/>
            </a:endParaRPr>
          </a:p>
          <a:p>
            <a:endParaRPr lang="en-US" sz="2000" dirty="0">
              <a:latin typeface="Calluna Sans" panose="02000000000000000000" pitchFamily="50" charset="-18"/>
            </a:endParaRPr>
          </a:p>
          <a:p>
            <a:endParaRPr lang="en-US" sz="2000" dirty="0" smtClean="0">
              <a:latin typeface="Calluna Sans" panose="02000000000000000000" pitchFamily="50" charset="-18"/>
            </a:endParaRPr>
          </a:p>
          <a:p>
            <a:r>
              <a:rPr lang="en-US" sz="2000" b="1" dirty="0" smtClean="0">
                <a:latin typeface="Calluna Sans" panose="02000000000000000000" pitchFamily="50" charset="-18"/>
              </a:rPr>
              <a:t>“Single wavelength </a:t>
            </a:r>
            <a:r>
              <a:rPr lang="en-US" sz="2000" b="1" dirty="0" err="1" smtClean="0">
                <a:latin typeface="Calluna Sans" panose="02000000000000000000" pitchFamily="50" charset="-18"/>
              </a:rPr>
              <a:t>ellipsometry</a:t>
            </a:r>
            <a:r>
              <a:rPr lang="en-US" sz="2000" b="1" dirty="0" smtClean="0">
                <a:latin typeface="Calluna Sans" panose="02000000000000000000" pitchFamily="50" charset="-18"/>
              </a:rPr>
              <a:t>”</a:t>
            </a:r>
            <a:endParaRPr lang="sk-SK" sz="2000" b="1" dirty="0" smtClean="0">
              <a:latin typeface="Calluna Sans" panose="02000000000000000000" pitchFamily="50" charset="-18"/>
            </a:endParaRPr>
          </a:p>
          <a:p>
            <a:r>
              <a:rPr lang="en-US" sz="1600" dirty="0" smtClean="0">
                <a:latin typeface="Calluna Sans" panose="02000000000000000000" pitchFamily="50" charset="-18"/>
              </a:rPr>
              <a:t>Tompkins</a:t>
            </a:r>
            <a:r>
              <a:rPr lang="en-US" sz="1600" dirty="0">
                <a:latin typeface="Calluna Sans" panose="02000000000000000000" pitchFamily="50" charset="-18"/>
              </a:rPr>
              <a:t>, Harland G.; Irene, Eugene A</a:t>
            </a:r>
            <a:r>
              <a:rPr lang="en-US" sz="1600" dirty="0" smtClean="0">
                <a:latin typeface="Calluna Sans" panose="02000000000000000000" pitchFamily="50" charset="-18"/>
              </a:rPr>
              <a:t>.</a:t>
            </a:r>
            <a:r>
              <a:rPr lang="sk-SK" sz="1600" dirty="0" smtClean="0">
                <a:latin typeface="Calluna Sans" panose="02000000000000000000" pitchFamily="50" charset="-18"/>
              </a:rPr>
              <a:t> </a:t>
            </a:r>
            <a:r>
              <a:rPr lang="en-US" sz="1600" dirty="0">
                <a:latin typeface="Calluna Sans" panose="02000000000000000000" pitchFamily="50" charset="-18"/>
              </a:rPr>
              <a:t>Handbook of </a:t>
            </a:r>
            <a:r>
              <a:rPr lang="en-US" sz="1600" dirty="0" err="1">
                <a:latin typeface="Calluna Sans" panose="02000000000000000000" pitchFamily="50" charset="-18"/>
              </a:rPr>
              <a:t>Ellipsometr</a:t>
            </a:r>
            <a:r>
              <a:rPr lang="sk-SK" sz="1600" dirty="0" smtClean="0">
                <a:latin typeface="Calluna Sans" panose="02000000000000000000" pitchFamily="50" charset="-18"/>
              </a:rPr>
              <a:t>y. </a:t>
            </a:r>
            <a:r>
              <a:rPr lang="en-US" sz="1600" dirty="0" smtClean="0">
                <a:latin typeface="Calluna Sans" panose="02000000000000000000" pitchFamily="50" charset="-18"/>
              </a:rPr>
              <a:t>William </a:t>
            </a:r>
            <a:r>
              <a:rPr lang="en-US" sz="1600" dirty="0">
                <a:latin typeface="Calluna Sans" panose="02000000000000000000" pitchFamily="50" charset="-18"/>
              </a:rPr>
              <a:t>Andrew Publishing/Noye</a:t>
            </a:r>
            <a:r>
              <a:rPr lang="en-US" sz="1200" dirty="0">
                <a:latin typeface="Calluna Sans" panose="02000000000000000000" pitchFamily="50" charset="-18"/>
              </a:rPr>
              <a:t>s</a:t>
            </a:r>
            <a:endParaRPr lang="en-US" sz="1600" dirty="0" smtClean="0">
              <a:latin typeface="Calluna Sans" panose="02000000000000000000" pitchFamily="50" charset="-18"/>
            </a:endParaRPr>
          </a:p>
          <a:p>
            <a:r>
              <a:rPr lang="en-US" sz="1600" dirty="0">
                <a:latin typeface="Calluna Sans" panose="02000000000000000000" pitchFamily="50" charset="-18"/>
              </a:rPr>
              <a:t>Tompkins, Harland G</a:t>
            </a:r>
            <a:r>
              <a:rPr lang="en-US" sz="1600" dirty="0" smtClean="0">
                <a:latin typeface="Calluna Sans" panose="02000000000000000000" pitchFamily="50" charset="-18"/>
              </a:rPr>
              <a:t>. A User Guide to </a:t>
            </a:r>
            <a:r>
              <a:rPr lang="en-US" sz="1600" dirty="0" err="1" smtClean="0">
                <a:latin typeface="Calluna Sans" panose="02000000000000000000" pitchFamily="50" charset="-18"/>
              </a:rPr>
              <a:t>Ellipsometry</a:t>
            </a:r>
            <a:r>
              <a:rPr lang="en-US" sz="1600" dirty="0" smtClean="0">
                <a:latin typeface="Calluna Sans" panose="02000000000000000000" pitchFamily="50" charset="-18"/>
              </a:rPr>
              <a:t>. Academic Press</a:t>
            </a:r>
          </a:p>
          <a:p>
            <a:endParaRPr lang="en-US" sz="1600" dirty="0">
              <a:latin typeface="Calluna Sans" panose="02000000000000000000" pitchFamily="50" charset="-18"/>
            </a:endParaRPr>
          </a:p>
          <a:p>
            <a:r>
              <a:rPr lang="en-US" sz="1600" dirty="0" err="1" smtClean="0">
                <a:latin typeface="Calluna Sans" panose="02000000000000000000" pitchFamily="50" charset="-18"/>
              </a:rPr>
              <a:t>Sk</a:t>
            </a:r>
            <a:r>
              <a:rPr lang="sk-SK" sz="1600" dirty="0" smtClean="0">
                <a:latin typeface="Calluna Sans" panose="02000000000000000000" pitchFamily="50" charset="-18"/>
              </a:rPr>
              <a:t>ústiť pohľad podobné prehľadové knihy v knižniciach na univerzitách, univerzitnej knižnice.</a:t>
            </a:r>
          </a:p>
          <a:p>
            <a:endParaRPr lang="sk-SK" b="1" dirty="0">
              <a:latin typeface="Calluna Sans" panose="02000000000000000000" pitchFamily="50" charset="-18"/>
            </a:endParaRPr>
          </a:p>
          <a:p>
            <a:r>
              <a:rPr lang="sk-SK" b="1" dirty="0" smtClean="0">
                <a:latin typeface="Calluna Sans" panose="02000000000000000000" pitchFamily="50" charset="-18"/>
              </a:rPr>
              <a:t>Požiadam o pomoc niekoho, kto sa zaoberá niečím podobným. SAV, vedci a pracovníci na Univerzitách ...</a:t>
            </a:r>
            <a:endParaRPr lang="en-US" sz="2400" b="1" dirty="0" smtClean="0">
              <a:latin typeface="Calluna Sans" panose="02000000000000000000" pitchFamily="50" charset="-18"/>
            </a:endParaRPr>
          </a:p>
          <a:p>
            <a:endParaRPr lang="en-US" sz="2000" dirty="0"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815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853421"/>
            <a:ext cx="9144000" cy="2387600"/>
          </a:xfrm>
        </p:spPr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Ďakujem za pozornosť</a:t>
            </a:r>
            <a:endParaRPr lang="en-US" b="1" dirty="0">
              <a:solidFill>
                <a:srgbClr val="0070C0"/>
              </a:solidFill>
              <a:latin typeface="Calluna Sans" panose="02000000000000000000" pitchFamily="50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55762"/>
          </a:xfrm>
        </p:spPr>
        <p:txBody>
          <a:bodyPr/>
          <a:lstStyle/>
          <a:p>
            <a:r>
              <a:rPr lang="sk-SK" dirty="0" smtClean="0">
                <a:latin typeface="Calluna Sans" panose="02000000000000000000" pitchFamily="50" charset="-18"/>
              </a:rPr>
              <a:t>Úvodné sústredenie TMF</a:t>
            </a:r>
          </a:p>
        </p:txBody>
      </p:sp>
    </p:spTree>
    <p:extLst>
      <p:ext uri="{BB962C8B-B14F-4D97-AF65-F5344CB8AC3E}">
        <p14:creationId xmlns:p14="http://schemas.microsoft.com/office/powerpoint/2010/main" val="31418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Ako používať túto </a:t>
            </a:r>
            <a:r>
              <a:rPr lang="sk-SK" sz="3600" b="1" dirty="0" smtClean="0">
                <a:solidFill>
                  <a:srgbClr val="0070C0"/>
                </a:solidFill>
              </a:rPr>
              <a:t>prezentáciu</a:t>
            </a:r>
            <a:r>
              <a:rPr lang="en-US" sz="3600" dirty="0" smtClean="0">
                <a:solidFill>
                  <a:srgbClr val="0070C0"/>
                </a:solidFill>
              </a:rPr>
              <a:t> a </a:t>
            </a:r>
            <a:r>
              <a:rPr lang="en-US" sz="3600" dirty="0" err="1" smtClean="0">
                <a:solidFill>
                  <a:srgbClr val="0070C0"/>
                </a:solidFill>
              </a:rPr>
              <a:t>pristupova</a:t>
            </a:r>
            <a:r>
              <a:rPr lang="sk-SK" sz="3600" dirty="0" smtClean="0">
                <a:solidFill>
                  <a:srgbClr val="0070C0"/>
                </a:solidFill>
              </a:rPr>
              <a:t>ť k </a:t>
            </a:r>
            <a:r>
              <a:rPr lang="sk-SK" sz="3600" b="1" dirty="0" smtClean="0">
                <a:solidFill>
                  <a:srgbClr val="0070C0"/>
                </a:solidFill>
              </a:rPr>
              <a:t>úlohe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/>
              <a:t>Tradičný </a:t>
            </a:r>
            <a:r>
              <a:rPr lang="sk-SK" sz="2000" b="1" dirty="0" err="1" smtClean="0"/>
              <a:t>disclaimer</a:t>
            </a:r>
            <a:r>
              <a:rPr lang="sk-SK" sz="2000" b="1" dirty="0" smtClean="0"/>
              <a:t> a odporúčania:</a:t>
            </a:r>
          </a:p>
          <a:p>
            <a:r>
              <a:rPr lang="sk-SK" sz="2000" dirty="0" smtClean="0"/>
              <a:t>V tejto prezentácii sa môžu vyskytnúť chyby alebo nepresnosti. Zopakovanie chýb z tejto prezentácie Vás môže stáť cenné body</a:t>
            </a:r>
            <a:r>
              <a:rPr lang="en-US" sz="2000" dirty="0" smtClean="0"/>
              <a:t> (</a:t>
            </a:r>
            <a:r>
              <a:rPr lang="en-US" sz="2000" dirty="0" err="1" smtClean="0"/>
              <a:t>napr</a:t>
            </a:r>
            <a:r>
              <a:rPr lang="sk-SK" sz="2000" dirty="0" err="1" smtClean="0"/>
              <a:t>íklad</a:t>
            </a:r>
            <a:r>
              <a:rPr lang="sk-SK" sz="2000" dirty="0" smtClean="0"/>
              <a:t> ak ju objaví Váš oponent a vy nie</a:t>
            </a:r>
            <a:r>
              <a:rPr lang="en-US" sz="2000" dirty="0" smtClean="0"/>
              <a:t>)</a:t>
            </a:r>
            <a:r>
              <a:rPr lang="sk-SK" sz="2000" dirty="0" smtClean="0"/>
              <a:t>.</a:t>
            </a:r>
            <a:endParaRPr lang="en-US" sz="2000" dirty="0" smtClean="0"/>
          </a:p>
          <a:p>
            <a:r>
              <a:rPr lang="sk-SK" sz="2000" dirty="0" smtClean="0"/>
              <a:t>Nebojte sa postaviť kriticky k obsahu </a:t>
            </a:r>
            <a:r>
              <a:rPr lang="sk-SK" sz="2000" b="1" dirty="0" smtClean="0"/>
              <a:t>tejto prezentácie</a:t>
            </a:r>
            <a:r>
              <a:rPr lang="sk-SK" sz="2000" dirty="0" smtClean="0"/>
              <a:t> alebo vedeckých článkov, na ktoré natrafíte. Ak ste presvedčený, že „je to zle“, a predsa „to má byť takto“. Pričom svoje tvrdenia viete potvrdiť </a:t>
            </a:r>
            <a:r>
              <a:rPr lang="en-US" sz="2000" dirty="0" smtClean="0"/>
              <a:t>(</a:t>
            </a:r>
            <a:r>
              <a:rPr lang="en-US" sz="2000" dirty="0" err="1" smtClean="0"/>
              <a:t>napr</a:t>
            </a:r>
            <a:r>
              <a:rPr lang="en-US" sz="2000" dirty="0" smtClean="0"/>
              <a:t>. </a:t>
            </a:r>
            <a:r>
              <a:rPr lang="en-US" sz="2000" dirty="0" err="1" smtClean="0"/>
              <a:t>experimentami</a:t>
            </a:r>
            <a:r>
              <a:rPr lang="en-US" sz="2000" dirty="0" smtClean="0"/>
              <a:t>),</a:t>
            </a:r>
            <a:r>
              <a:rPr lang="sk-SK" sz="2000" dirty="0" smtClean="0"/>
              <a:t> </a:t>
            </a:r>
            <a:r>
              <a:rPr lang="en-US" sz="2000" dirty="0" smtClean="0"/>
              <a:t>t</a:t>
            </a:r>
            <a:r>
              <a:rPr lang="sk-SK" sz="2000" dirty="0" smtClean="0"/>
              <a:t>ak smelo do toho </a:t>
            </a:r>
            <a:r>
              <a:rPr lang="sk-SK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endParaRPr lang="sk-SK" sz="2000" dirty="0">
              <a:sym typeface="Wingdings" panose="05000000000000000000" pitchFamily="2" charset="2"/>
            </a:endParaRPr>
          </a:p>
          <a:p>
            <a:r>
              <a:rPr lang="sk-SK" sz="2000" dirty="0" smtClean="0"/>
              <a:t>K úlohe sa dá postaviť rôzne. </a:t>
            </a:r>
          </a:p>
          <a:p>
            <a:r>
              <a:rPr lang="sk-SK" sz="2000" dirty="0" smtClean="0"/>
              <a:t>Ak teoretické modely </a:t>
            </a:r>
            <a:r>
              <a:rPr lang="en-US" sz="2000" dirty="0" smtClean="0"/>
              <a:t>(</a:t>
            </a:r>
            <a:r>
              <a:rPr lang="en-US" sz="2000" dirty="0" err="1" smtClean="0"/>
              <a:t>napr</a:t>
            </a:r>
            <a:r>
              <a:rPr lang="en-US" sz="2000" dirty="0" smtClean="0"/>
              <a:t>. v</a:t>
            </a:r>
            <a:r>
              <a:rPr lang="sk-SK" sz="2000" dirty="0" smtClean="0"/>
              <a:t>o vedeckých</a:t>
            </a:r>
            <a:r>
              <a:rPr lang="en-US" sz="2000" dirty="0" smtClean="0"/>
              <a:t> </a:t>
            </a:r>
            <a:r>
              <a:rPr lang="sk-SK" sz="2000" dirty="0" smtClean="0"/>
              <a:t>článkoch</a:t>
            </a:r>
            <a:r>
              <a:rPr lang="en-US" sz="2000" dirty="0" smtClean="0"/>
              <a:t>)</a:t>
            </a:r>
            <a:r>
              <a:rPr lang="sk-SK" sz="2000" dirty="0" smtClean="0"/>
              <a:t> používajú matematický aparát, ktorý neovládate, stále viete pochopiť čo robili a aké predpoklady používali, prečo to robili, čo neurobili a kde sú nedostatky.</a:t>
            </a:r>
          </a:p>
          <a:p>
            <a:r>
              <a:rPr lang="sk-SK" sz="2000" dirty="0" smtClean="0"/>
              <a:t>Experimenty viete však robiť vždy</a:t>
            </a:r>
            <a:r>
              <a:rPr lang="en-US" sz="2000" dirty="0" smtClean="0"/>
              <a:t>! </a:t>
            </a:r>
            <a:r>
              <a:rPr lang="en-US" sz="2000" dirty="0" err="1" smtClean="0"/>
              <a:t>Ak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teda</a:t>
            </a:r>
            <a:r>
              <a:rPr lang="en-US" sz="2000" dirty="0" smtClean="0"/>
              <a:t> </a:t>
            </a:r>
            <a:r>
              <a:rPr lang="en-US" sz="2000" dirty="0" err="1" smtClean="0"/>
              <a:t>nemysl</a:t>
            </a:r>
            <a:r>
              <a:rPr lang="sk-SK" sz="2000" dirty="0" err="1" smtClean="0"/>
              <a:t>íte</a:t>
            </a:r>
            <a:r>
              <a:rPr lang="sk-SK" sz="2000" dirty="0" smtClean="0"/>
              <a:t>, že zaujmete porotu vašou teóriou, tak sa o to viac snažte aby vaša experimentálna časť bola lepšia. </a:t>
            </a:r>
            <a:r>
              <a:rPr lang="en-US" sz="2000" dirty="0" smtClean="0"/>
              <a:t>(</a:t>
            </a:r>
            <a:r>
              <a:rPr lang="sk-SK" sz="2000" dirty="0" smtClean="0"/>
              <a:t>Dôslednejšie spracovanie, ďalšie zaujímavé závislosti, ...</a:t>
            </a:r>
            <a:r>
              <a:rPr lang="en-US" sz="2000" dirty="0" smtClean="0"/>
              <a:t>)</a:t>
            </a:r>
            <a:r>
              <a:rPr lang="sk-SK" sz="2000" dirty="0" smtClean="0"/>
              <a:t> </a:t>
            </a:r>
            <a:endParaRPr lang="sk-SK" sz="2000" dirty="0"/>
          </a:p>
          <a:p>
            <a:pPr marL="0" indent="0">
              <a:buNone/>
            </a:pPr>
            <a:endParaRPr lang="sk-SK" sz="2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Ako sa dopracovať ku </a:t>
            </a:r>
            <a:r>
              <a:rPr lang="sk-SK" sz="3600" b="1" dirty="0" smtClean="0">
                <a:solidFill>
                  <a:srgbClr val="0070C0"/>
                </a:solidFill>
              </a:rPr>
              <a:t>zdrojom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 smtClean="0"/>
              <a:t>V tejto prezentácii</a:t>
            </a:r>
            <a:r>
              <a:rPr lang="sk-SK" sz="2400" dirty="0" smtClean="0"/>
              <a:t> ale aj ďalší</a:t>
            </a:r>
            <a:r>
              <a:rPr lang="en-US" sz="2400" dirty="0" err="1" smtClean="0"/>
              <a:t>ch</a:t>
            </a:r>
            <a:r>
              <a:rPr lang="sk-SK" sz="2400" dirty="0" smtClean="0"/>
              <a:t> metodických materiáloch, </a:t>
            </a:r>
            <a:r>
              <a:rPr lang="sk-SK" sz="2400" dirty="0" err="1" smtClean="0">
                <a:solidFill>
                  <a:srgbClr val="0070C0"/>
                </a:solidFill>
              </a:rPr>
              <a:t>Kite</a:t>
            </a:r>
            <a:r>
              <a:rPr lang="sk-SK" sz="2400" dirty="0" smtClean="0">
                <a:solidFill>
                  <a:srgbClr val="0070C0"/>
                </a:solidFill>
              </a:rPr>
              <a:t> </a:t>
            </a:r>
            <a:r>
              <a:rPr lang="sk-SK" sz="2400" dirty="0" err="1" smtClean="0">
                <a:solidFill>
                  <a:srgbClr val="0070C0"/>
                </a:solidFill>
              </a:rPr>
              <a:t>Ilyu</a:t>
            </a:r>
            <a:r>
              <a:rPr lang="sk-SK" sz="2400" dirty="0" smtClean="0">
                <a:solidFill>
                  <a:srgbClr val="0070C0"/>
                </a:solidFill>
              </a:rPr>
              <a:t> </a:t>
            </a:r>
            <a:r>
              <a:rPr lang="sk-SK" sz="2400" dirty="0" err="1" smtClean="0">
                <a:solidFill>
                  <a:srgbClr val="0070C0"/>
                </a:solidFill>
              </a:rPr>
              <a:t>Martchenka</a:t>
            </a:r>
            <a:r>
              <a:rPr lang="sk-SK" sz="2400" dirty="0" smtClean="0"/>
              <a:t> </a:t>
            </a:r>
            <a:r>
              <a:rPr lang="en-US" sz="2400" dirty="0" smtClean="0"/>
              <a:t>(kit.ilyam.org)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vyskytuj</a:t>
            </a:r>
            <a:r>
              <a:rPr lang="sk-SK" sz="2400" dirty="0" smtClean="0"/>
              <a:t>ú odkazy na vedecké články. Ako k nim získať prístup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Google</a:t>
            </a:r>
          </a:p>
          <a:p>
            <a:pPr marL="0" indent="0">
              <a:buNone/>
            </a:pPr>
            <a:r>
              <a:rPr lang="en-US" sz="2000" dirty="0" smtClean="0"/>
              <a:t>Google Scholar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vyh</a:t>
            </a:r>
            <a:r>
              <a:rPr lang="sk-SK" sz="2000" i="1" dirty="0" err="1" smtClean="0"/>
              <a:t>ľadávač</a:t>
            </a:r>
            <a:r>
              <a:rPr lang="sk-SK" sz="2000" i="1" dirty="0" smtClean="0"/>
              <a:t> od Google na vedecké články, zadarmo </a:t>
            </a:r>
            <a:r>
              <a:rPr lang="sk-SK" sz="2000" i="1" dirty="0" smtClean="0">
                <a:sym typeface="Wingdings" panose="05000000000000000000" pitchFamily="2" charset="2"/>
              </a:rPr>
              <a:t></a:t>
            </a:r>
            <a:r>
              <a:rPr lang="en-US" sz="2000" i="1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Priame</a:t>
            </a:r>
            <a:r>
              <a:rPr lang="en-US" sz="2000" dirty="0" smtClean="0"/>
              <a:t> </a:t>
            </a:r>
            <a:r>
              <a:rPr lang="en-US" sz="2000" dirty="0" err="1" smtClean="0"/>
              <a:t>odkazy</a:t>
            </a:r>
            <a:r>
              <a:rPr lang="en-US" sz="2000" dirty="0" smtClean="0"/>
              <a:t> v Kite (kit.ilyam.org)</a:t>
            </a:r>
          </a:p>
          <a:p>
            <a:pPr marL="0" indent="0">
              <a:buNone/>
            </a:pPr>
            <a:r>
              <a:rPr lang="en-US" sz="2000" dirty="0" smtClean="0"/>
              <a:t>Centrum </a:t>
            </a:r>
            <a:r>
              <a:rPr lang="en-US" sz="2000" dirty="0" err="1" smtClean="0"/>
              <a:t>vedecko</a:t>
            </a:r>
            <a:r>
              <a:rPr lang="en-US" sz="2000" dirty="0" smtClean="0"/>
              <a:t> </a:t>
            </a:r>
            <a:r>
              <a:rPr lang="en-US" sz="2000" dirty="0" err="1" smtClean="0"/>
              <a:t>technick</a:t>
            </a:r>
            <a:r>
              <a:rPr lang="sk-SK" sz="2000" dirty="0" err="1" smtClean="0"/>
              <a:t>ých</a:t>
            </a:r>
            <a:r>
              <a:rPr lang="sk-SK" sz="2000" dirty="0" smtClean="0"/>
              <a:t> informácií </a:t>
            </a:r>
            <a:r>
              <a:rPr lang="en-US" sz="2000" dirty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pr</a:t>
            </a:r>
            <a:r>
              <a:rPr lang="sk-SK" sz="2000" i="1" dirty="0" err="1" smtClean="0"/>
              <a:t>ístupné</a:t>
            </a:r>
            <a:r>
              <a:rPr lang="sk-SK" sz="2000" i="1" dirty="0" smtClean="0"/>
              <a:t> po 2 Eurovej registrácii na jeden rok</a:t>
            </a:r>
            <a:r>
              <a:rPr lang="en-US" sz="2000" i="1" dirty="0" smtClean="0"/>
              <a:t>)</a:t>
            </a:r>
            <a:endParaRPr lang="sk-SK" sz="2000" i="1" dirty="0" smtClean="0"/>
          </a:p>
          <a:p>
            <a:pPr marL="0" indent="0">
              <a:buNone/>
            </a:pPr>
            <a:r>
              <a:rPr lang="sk-SK" sz="2000" dirty="0" smtClean="0"/>
              <a:t>Požiadať niekoho na najbližšej univerzite</a:t>
            </a:r>
            <a:endParaRPr lang="en-US" sz="2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 flipH="1">
            <a:off x="698547" y="3033105"/>
            <a:ext cx="13447" cy="2205318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100500" y="2699829"/>
            <a:ext cx="126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Najprv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sk</a:t>
            </a:r>
            <a:r>
              <a:rPr lang="sk-SK" sz="1400" i="1" dirty="0" err="1" smtClean="0"/>
              <a:t>úšam</a:t>
            </a:r>
            <a:endParaRPr lang="en-US" sz="1400" i="1" dirty="0"/>
          </a:p>
        </p:txBody>
      </p:sp>
      <p:sp>
        <p:nvSpPr>
          <p:cNvPr id="9" name="BlokTextu 8"/>
          <p:cNvSpPr txBox="1"/>
          <p:nvPr/>
        </p:nvSpPr>
        <p:spPr>
          <a:xfrm>
            <a:off x="71261" y="5238423"/>
            <a:ext cx="1292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i="1" dirty="0" smtClean="0"/>
              <a:t>Ak si už neviem</a:t>
            </a:r>
          </a:p>
          <a:p>
            <a:pPr algn="ctr"/>
            <a:r>
              <a:rPr lang="sk-SK" sz="1400" i="1" dirty="0"/>
              <a:t>p</a:t>
            </a:r>
            <a:r>
              <a:rPr lang="sk-SK" sz="1400" i="1" dirty="0" smtClean="0"/>
              <a:t>oradiť sám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399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Zadanie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371165" y="1069648"/>
            <a:ext cx="7888942" cy="4718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k-SK" dirty="0"/>
              <a:t>Vymyslite a vyrobte optické zariadenie, ktoré využije laserové </a:t>
            </a:r>
            <a:r>
              <a:rPr lang="sk-SK" dirty="0" err="1"/>
              <a:t>ukazovátko</a:t>
            </a:r>
            <a:r>
              <a:rPr lang="sk-SK" dirty="0"/>
              <a:t> na bezkontaktné meranie hrúbky, indexu lomu a iných vlastností tabule skla.</a:t>
            </a:r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Aké máme obmedzenia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4" y="1346110"/>
            <a:ext cx="105877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Calluna Sans" panose="02000000000000000000" pitchFamily="50" charset="-18"/>
              </a:rPr>
              <a:t>Laserové </a:t>
            </a:r>
            <a:r>
              <a:rPr lang="sk-SK" sz="2400" b="1" dirty="0" err="1" smtClean="0">
                <a:latin typeface="Calluna Sans" panose="02000000000000000000" pitchFamily="50" charset="-18"/>
              </a:rPr>
              <a:t>ukazovátko</a:t>
            </a:r>
            <a:endParaRPr lang="sk-SK" sz="2400" b="1" dirty="0" smtClean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rgbClr val="0070C0"/>
                </a:solidFill>
                <a:latin typeface="Calluna Sans" panose="02000000000000000000" pitchFamily="50" charset="-18"/>
              </a:rPr>
              <a:t>Prakticky monochromatický zdroj svetla</a:t>
            </a:r>
            <a:r>
              <a:rPr lang="sk-SK" sz="2400" dirty="0">
                <a:latin typeface="Calluna Sans" panose="02000000000000000000" pitchFamily="50" charset="-18"/>
              </a:rPr>
              <a:t> </a:t>
            </a:r>
            <a:endParaRPr lang="sk-SK" sz="2400" dirty="0" smtClean="0">
              <a:latin typeface="Calluna Sans" panose="02000000000000000000" pitchFamily="50" charset="-18"/>
            </a:endParaRPr>
          </a:p>
          <a:p>
            <a:r>
              <a:rPr lang="sk-SK" sz="2400" dirty="0" smtClean="0">
                <a:latin typeface="Calluna Sans" panose="02000000000000000000" pitchFamily="50" charset="-18"/>
              </a:rPr>
              <a:t>     → </a:t>
            </a:r>
            <a:r>
              <a:rPr lang="sk-SK" sz="2400" dirty="0">
                <a:latin typeface="Calluna Sans" panose="02000000000000000000" pitchFamily="50" charset="-18"/>
              </a:rPr>
              <a:t>vieme získať informácie o vlastnostiach skla ako lom svetla iba pri jedinej </a:t>
            </a:r>
            <a:r>
              <a:rPr lang="sk-SK" sz="2400" dirty="0" smtClean="0">
                <a:latin typeface="Calluna Sans" panose="02000000000000000000" pitchFamily="50" charset="-18"/>
              </a:rPr>
              <a:t>		frekvencii </a:t>
            </a:r>
            <a:endParaRPr lang="sk-SK" sz="2400" dirty="0">
              <a:latin typeface="Calluna Sans" panose="02000000000000000000" pitchFamily="50" charset="-18"/>
            </a:endParaRPr>
          </a:p>
          <a:p>
            <a:r>
              <a:rPr lang="sk-SK" sz="2400" dirty="0">
                <a:latin typeface="Calluna Sans" panose="02000000000000000000" pitchFamily="50" charset="-18"/>
              </a:rPr>
              <a:t>     → napr. </a:t>
            </a:r>
            <a:r>
              <a:rPr lang="sk-SK" sz="2400" b="1" dirty="0">
                <a:latin typeface="Calluna Sans" panose="02000000000000000000" pitchFamily="50" charset="-18"/>
              </a:rPr>
              <a:t>disperzný vzťah </a:t>
            </a:r>
            <a:r>
              <a:rPr lang="sk-SK" sz="2400" dirty="0">
                <a:latin typeface="Calluna Sans" panose="02000000000000000000" pitchFamily="50" charset="-18"/>
              </a:rPr>
              <a:t>laserovým </a:t>
            </a:r>
            <a:r>
              <a:rPr lang="sk-SK" sz="2400" dirty="0" err="1">
                <a:latin typeface="Calluna Sans" panose="02000000000000000000" pitchFamily="50" charset="-18"/>
              </a:rPr>
              <a:t>ukazovátkom</a:t>
            </a:r>
            <a:r>
              <a:rPr lang="sk-SK" sz="2400" dirty="0">
                <a:latin typeface="Calluna Sans" panose="02000000000000000000" pitchFamily="50" charset="-18"/>
              </a:rPr>
              <a:t> nezískame</a:t>
            </a:r>
            <a:r>
              <a:rPr lang="sk-SK" sz="2400" dirty="0" smtClean="0">
                <a:latin typeface="Calluna Sans" panose="02000000000000000000" pitchFamily="50" charset="-18"/>
              </a:rPr>
              <a:t>...</a:t>
            </a:r>
            <a:endParaRPr lang="sk-SK" sz="2400" dirty="0" smtClean="0">
              <a:solidFill>
                <a:srgbClr val="0070C0"/>
              </a:solidFill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Rozbiehavosť „lúča“ </a:t>
            </a:r>
            <a:r>
              <a:rPr lang="en-US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&amp; </a:t>
            </a:r>
            <a:r>
              <a:rPr lang="en-US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kone</a:t>
            </a:r>
            <a:r>
              <a:rPr lang="sk-SK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čná</a:t>
            </a:r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veľkosť </a:t>
            </a:r>
            <a:endParaRPr lang="sk-SK" sz="2400" dirty="0" smtClean="0">
              <a:solidFill>
                <a:srgbClr val="0070C0"/>
              </a:solidFill>
              <a:latin typeface="Calluna Sans" panose="02000000000000000000" pitchFamily="50" charset="-18"/>
            </a:endParaRPr>
          </a:p>
          <a:p>
            <a:r>
              <a:rPr lang="sk-SK" sz="2400" dirty="0">
                <a:latin typeface="Calluna Sans" panose="02000000000000000000" pitchFamily="50" charset="-18"/>
              </a:rPr>
              <a:t> </a:t>
            </a:r>
            <a:r>
              <a:rPr lang="sk-SK" sz="2400" dirty="0" smtClean="0">
                <a:latin typeface="Calluna Sans" panose="02000000000000000000" pitchFamily="50" charset="-18"/>
              </a:rPr>
              <a:t>     → Svetlo produkované </a:t>
            </a:r>
            <a:r>
              <a:rPr lang="sk-SK" sz="2400" dirty="0" err="1" smtClean="0">
                <a:latin typeface="Calluna Sans" panose="02000000000000000000" pitchFamily="50" charset="-18"/>
              </a:rPr>
              <a:t>ukazovátkom</a:t>
            </a:r>
            <a:r>
              <a:rPr lang="sk-SK" sz="2400" dirty="0" smtClean="0">
                <a:latin typeface="Calluna Sans" panose="02000000000000000000" pitchFamily="50" charset="-18"/>
              </a:rPr>
              <a:t> nie je bodka, ale má konečnú veľkosť a    	nejakú distribúciu intenzity na „bodke“.</a:t>
            </a:r>
          </a:p>
          <a:p>
            <a:r>
              <a:rPr lang="sk-SK" sz="2400" b="1" dirty="0" err="1" smtClean="0">
                <a:latin typeface="Calluna Sans" panose="02000000000000000000" pitchFamily="50" charset="-18"/>
              </a:rPr>
              <a:t>Bezkontaktnosť</a:t>
            </a:r>
            <a:endParaRPr lang="en-US" sz="2400" dirty="0">
              <a:solidFill>
                <a:srgbClr val="0070C0"/>
              </a:solidFill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Okolo</a:t>
            </a:r>
            <a:r>
              <a:rPr lang="en-US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</a:t>
            </a:r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tabule</a:t>
            </a:r>
            <a:r>
              <a:rPr lang="en-US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skla</a:t>
            </a:r>
            <a:r>
              <a:rPr lang="en-US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si</a:t>
            </a:r>
            <a:r>
              <a:rPr lang="en-US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m</a:t>
            </a:r>
            <a:r>
              <a:rPr lang="sk-SK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ôžem</a:t>
            </a:r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„robiť čo chcem</a:t>
            </a:r>
            <a:r>
              <a:rPr lang="sk-SK" sz="2400" dirty="0">
                <a:solidFill>
                  <a:srgbClr val="0070C0"/>
                </a:solidFill>
                <a:latin typeface="Calluna Sans" panose="02000000000000000000" pitchFamily="50" charset="-18"/>
              </a:rPr>
              <a:t>“</a:t>
            </a:r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, </a:t>
            </a:r>
            <a:r>
              <a:rPr lang="sk-SK" sz="2400" dirty="0" smtClean="0">
                <a:latin typeface="Calluna Sans" panose="02000000000000000000" pitchFamily="50" charset="-18"/>
              </a:rPr>
              <a:t>nemôžem však v meraní použiť 	informáciu získanú kontaktný meraním.</a:t>
            </a:r>
          </a:p>
          <a:p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    </a:t>
            </a:r>
            <a:r>
              <a:rPr lang="sk-SK" sz="2400" dirty="0">
                <a:latin typeface="Calluna Sans" panose="02000000000000000000" pitchFamily="50" charset="-18"/>
              </a:rPr>
              <a:t>→ </a:t>
            </a:r>
            <a:r>
              <a:rPr lang="sk-SK" sz="2400" dirty="0" smtClean="0">
                <a:latin typeface="Calluna Sans" panose="02000000000000000000" pitchFamily="50" charset="-18"/>
              </a:rPr>
              <a:t>Význam v praxi : Meranie optických vlastností skla počas výroby, </a:t>
            </a:r>
            <a:r>
              <a:rPr lang="sk-SK" sz="2400" dirty="0" err="1" smtClean="0">
                <a:latin typeface="Calluna Sans" panose="02000000000000000000" pitchFamily="50" charset="-18"/>
              </a:rPr>
              <a:t>t.j</a:t>
            </a:r>
            <a:r>
              <a:rPr lang="sk-SK" sz="2400" dirty="0" smtClean="0">
                <a:latin typeface="Calluna Sans" panose="02000000000000000000" pitchFamily="50" charset="-18"/>
              </a:rPr>
              <a:t> keď má 	približne tisíc stupňov. Predstavujem si teda, ako by som to meral ako 	výrobca skla.</a:t>
            </a:r>
            <a:endParaRPr lang="sk-SK" sz="2400" dirty="0" smtClean="0">
              <a:solidFill>
                <a:srgbClr val="0070C0"/>
              </a:solidFill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502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</a:rPr>
              <a:t>Ak</a:t>
            </a:r>
            <a:r>
              <a:rPr lang="sk-SK" sz="3600" b="1" dirty="0" smtClean="0">
                <a:solidFill>
                  <a:srgbClr val="0070C0"/>
                </a:solidFill>
              </a:rPr>
              <a:t>é parametre skla by sa mohli dať </a:t>
            </a:r>
            <a:r>
              <a:rPr lang="en-US" sz="3600" b="1" dirty="0" smtClean="0">
                <a:solidFill>
                  <a:srgbClr val="0070C0"/>
                </a:solidFill>
              </a:rPr>
              <a:t>od</a:t>
            </a:r>
            <a:r>
              <a:rPr lang="sk-SK" sz="3600" b="1" dirty="0" smtClean="0">
                <a:solidFill>
                  <a:srgbClr val="0070C0"/>
                </a:solidFill>
              </a:rPr>
              <a:t>merať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85030" y="1405357"/>
            <a:ext cx="105877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Rozmery tabule </a:t>
            </a:r>
            <a:r>
              <a:rPr lang="sk-SK" sz="2400" dirty="0" err="1" smtClean="0">
                <a:solidFill>
                  <a:srgbClr val="0070C0"/>
                </a:solidFill>
                <a:latin typeface="Calluna Sans" panose="02000000000000000000" pitchFamily="50" charset="-18"/>
              </a:rPr>
              <a:t>skľa</a:t>
            </a:r>
            <a:endParaRPr lang="sk-SK" sz="2400" dirty="0" smtClean="0">
              <a:solidFill>
                <a:srgbClr val="0070C0"/>
              </a:solidFill>
              <a:latin typeface="Calluna Sans" panose="02000000000000000000" pitchFamily="50" charset="-18"/>
            </a:endParaRPr>
          </a:p>
          <a:p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Hrúbka skla</a:t>
            </a:r>
          </a:p>
          <a:p>
            <a:r>
              <a:rPr lang="sk-SK" sz="2400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Index lomu</a:t>
            </a:r>
          </a:p>
          <a:p>
            <a:endParaRPr lang="sk-SK" sz="2400" dirty="0" smtClean="0">
              <a:latin typeface="Calluna Sans" panose="02000000000000000000" pitchFamily="50" charset="-18"/>
            </a:endParaRPr>
          </a:p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alluna Sans" panose="02000000000000000000" pitchFamily="50" charset="-18"/>
              </a:rPr>
              <a:t>Absorbcia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luna Sans" panose="02000000000000000000" pitchFamily="50" charset="-18"/>
              </a:rPr>
              <a:t> </a:t>
            </a:r>
            <a:endParaRPr lang="sk-SK" sz="2400" dirty="0" smtClean="0">
              <a:solidFill>
                <a:schemeClr val="accent6">
                  <a:lumMod val="75000"/>
                </a:schemeClr>
              </a:solidFill>
              <a:latin typeface="Calluna Sans" panose="02000000000000000000" pitchFamily="50" charset="-18"/>
            </a:endParaRPr>
          </a:p>
          <a:p>
            <a:r>
              <a:rPr lang="sk-SK" sz="2400" dirty="0" smtClean="0">
                <a:solidFill>
                  <a:schemeClr val="accent6">
                    <a:lumMod val="75000"/>
                  </a:schemeClr>
                </a:solidFill>
                <a:latin typeface="Calluna Sans" panose="02000000000000000000" pitchFamily="50" charset="-18"/>
              </a:rPr>
              <a:t>Rozptyl svetla v skle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alluna Sans" panose="02000000000000000000" pitchFamily="50" charset="-18"/>
            </a:endParaRPr>
          </a:p>
          <a:p>
            <a:endParaRPr lang="en-US" sz="2400" dirty="0" smtClean="0">
              <a:latin typeface="Calluna Sans" panose="02000000000000000000" pitchFamily="50" charset="-18"/>
            </a:endParaRPr>
          </a:p>
          <a:p>
            <a:r>
              <a:rPr lang="en-US" sz="2400" dirty="0" err="1" smtClean="0">
                <a:solidFill>
                  <a:srgbClr val="C00000"/>
                </a:solidFill>
                <a:latin typeface="Calluna Sans" panose="02000000000000000000" pitchFamily="50" charset="-18"/>
              </a:rPr>
              <a:t>Odhalenie</a:t>
            </a:r>
            <a:r>
              <a:rPr lang="en-US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alluna Sans" panose="02000000000000000000" pitchFamily="50" charset="-18"/>
              </a:rPr>
              <a:t>filmu</a:t>
            </a:r>
            <a:r>
              <a:rPr lang="en-US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alluna Sans" panose="02000000000000000000" pitchFamily="50" charset="-18"/>
              </a:rPr>
              <a:t>na</a:t>
            </a:r>
            <a:r>
              <a:rPr lang="en-US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alluna Sans" panose="02000000000000000000" pitchFamily="50" charset="-18"/>
              </a:rPr>
              <a:t>skle</a:t>
            </a:r>
            <a:endParaRPr lang="en-US" sz="2400" dirty="0" smtClean="0">
              <a:solidFill>
                <a:srgbClr val="C00000"/>
              </a:solidFill>
              <a:latin typeface="Calluna Sans" panose="02000000000000000000" pitchFamily="50" charset="-18"/>
            </a:endParaRPr>
          </a:p>
          <a:p>
            <a:r>
              <a:rPr lang="sk-SK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Dielektrické vlastnosti skla </a:t>
            </a:r>
            <a:r>
              <a:rPr lang="en-US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  <a:latin typeface="Calluna Sans" panose="02000000000000000000" pitchFamily="50" charset="-18"/>
              </a:rPr>
              <a:t>permitivita</a:t>
            </a:r>
            <a:r>
              <a:rPr lang="en-US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 ,…)</a:t>
            </a:r>
            <a:endParaRPr lang="sk-SK" sz="2400" dirty="0" smtClean="0">
              <a:solidFill>
                <a:srgbClr val="C00000"/>
              </a:solidFill>
              <a:latin typeface="Calluna Sans" panose="02000000000000000000" pitchFamily="50" charset="-18"/>
            </a:endParaRPr>
          </a:p>
          <a:p>
            <a:r>
              <a:rPr lang="sk-SK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Drsnosť povrchu</a:t>
            </a:r>
          </a:p>
          <a:p>
            <a:r>
              <a:rPr lang="sk-SK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Zloženie</a:t>
            </a:r>
          </a:p>
          <a:p>
            <a:r>
              <a:rPr lang="sk-SK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Uniformita</a:t>
            </a:r>
          </a:p>
          <a:p>
            <a:r>
              <a:rPr lang="sk-SK" sz="2400" dirty="0" err="1" smtClean="0">
                <a:solidFill>
                  <a:srgbClr val="C00000"/>
                </a:solidFill>
                <a:latin typeface="Calluna Sans" panose="02000000000000000000" pitchFamily="50" charset="-18"/>
              </a:rPr>
              <a:t>Anizotropia</a:t>
            </a:r>
            <a:endParaRPr lang="en-US" sz="2400" dirty="0" smtClean="0">
              <a:solidFill>
                <a:srgbClr val="C00000"/>
              </a:solidFill>
              <a:latin typeface="Calluna Sans" panose="02000000000000000000" pitchFamily="50" charset="-18"/>
            </a:endParaRPr>
          </a:p>
          <a:p>
            <a:r>
              <a:rPr lang="sk-SK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Vnútorné m</a:t>
            </a:r>
            <a:r>
              <a:rPr lang="en-US" sz="2400" dirty="0" err="1" smtClean="0">
                <a:solidFill>
                  <a:srgbClr val="C00000"/>
                </a:solidFill>
                <a:latin typeface="Calluna Sans" panose="02000000000000000000" pitchFamily="50" charset="-18"/>
              </a:rPr>
              <a:t>echanick</a:t>
            </a:r>
            <a:r>
              <a:rPr lang="sk-SK" sz="2400" dirty="0" smtClean="0">
                <a:solidFill>
                  <a:srgbClr val="C00000"/>
                </a:solidFill>
                <a:latin typeface="Calluna Sans" panose="02000000000000000000" pitchFamily="50" charset="-18"/>
              </a:rPr>
              <a:t>é napätie po výrobe</a:t>
            </a:r>
            <a:endParaRPr lang="en-US" sz="2400" dirty="0" smtClean="0">
              <a:solidFill>
                <a:srgbClr val="C00000"/>
              </a:solidFill>
              <a:latin typeface="Calluna Sans" panose="02000000000000000000" pitchFamily="50" charset="-18"/>
            </a:endParaRPr>
          </a:p>
          <a:p>
            <a:pPr lvl="1"/>
            <a:endParaRPr lang="sk-SK" sz="2400" dirty="0" smtClean="0">
              <a:solidFill>
                <a:srgbClr val="C00000"/>
              </a:solidFill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 smtClean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luna Sans" panose="02000000000000000000" pitchFamily="50" charset="-18"/>
            </a:endParaRPr>
          </a:p>
        </p:txBody>
      </p:sp>
      <p:sp>
        <p:nvSpPr>
          <p:cNvPr id="6" name="Pravá zložená zátvorka 5"/>
          <p:cNvSpPr/>
          <p:nvPr/>
        </p:nvSpPr>
        <p:spPr>
          <a:xfrm>
            <a:off x="3359343" y="1547575"/>
            <a:ext cx="405770" cy="922422"/>
          </a:xfrm>
          <a:prstGeom prst="rightBrac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kTextu 6"/>
          <p:cNvSpPr txBox="1"/>
          <p:nvPr/>
        </p:nvSpPr>
        <p:spPr>
          <a:xfrm>
            <a:off x="4096741" y="1817244"/>
            <a:ext cx="460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Calluna Sans" panose="02000000000000000000" pitchFamily="50" charset="-18"/>
              </a:rPr>
              <a:t>Pomerne jednoduché, mal by zvládnuť každý</a:t>
            </a:r>
            <a:r>
              <a:rPr lang="sk-SK" b="1" dirty="0">
                <a:latin typeface="Calluna Sans" panose="02000000000000000000" pitchFamily="50" charset="-18"/>
              </a:rPr>
              <a:t>.</a:t>
            </a:r>
            <a:endParaRPr lang="en-US" b="1" dirty="0" smtClean="0">
              <a:latin typeface="Calluna Sans" panose="02000000000000000000" pitchFamily="50" charset="-18"/>
            </a:endParaRPr>
          </a:p>
        </p:txBody>
      </p:sp>
      <p:sp>
        <p:nvSpPr>
          <p:cNvPr id="8" name="Pravá zložená zátvorka 7"/>
          <p:cNvSpPr/>
          <p:nvPr/>
        </p:nvSpPr>
        <p:spPr>
          <a:xfrm>
            <a:off x="3359343" y="2913321"/>
            <a:ext cx="405770" cy="761215"/>
          </a:xfrm>
          <a:prstGeom prst="rightBrac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096741" y="3073492"/>
            <a:ext cx="782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Calluna Sans" panose="02000000000000000000" pitchFamily="50" charset="-18"/>
              </a:rPr>
              <a:t>Náročnejšie</a:t>
            </a:r>
            <a:r>
              <a:rPr lang="sk-SK" dirty="0" smtClean="0">
                <a:latin typeface="Calluna Sans" panose="02000000000000000000" pitchFamily="50" charset="-18"/>
              </a:rPr>
              <a:t>, ale malo by byť dosiahnuteľné podobnými metódami ako prvé veci.</a:t>
            </a:r>
            <a:endParaRPr lang="en-US" dirty="0">
              <a:latin typeface="Calluna Sans" panose="02000000000000000000" pitchFamily="50" charset="-18"/>
            </a:endParaRPr>
          </a:p>
        </p:txBody>
      </p:sp>
      <p:sp>
        <p:nvSpPr>
          <p:cNvPr id="10" name="Pravá zložená zátvorka 9"/>
          <p:cNvSpPr/>
          <p:nvPr/>
        </p:nvSpPr>
        <p:spPr>
          <a:xfrm>
            <a:off x="5990854" y="4114293"/>
            <a:ext cx="405770" cy="2253331"/>
          </a:xfrm>
          <a:prstGeom prst="rightBrac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kTextu 10"/>
          <p:cNvSpPr txBox="1"/>
          <p:nvPr/>
        </p:nvSpPr>
        <p:spPr>
          <a:xfrm>
            <a:off x="6774082" y="3948298"/>
            <a:ext cx="50386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atin typeface="Calluna Sans" panose="02000000000000000000" pitchFamily="50" charset="-18"/>
              </a:rPr>
              <a:t>Pomerne drsné veci </a:t>
            </a:r>
            <a:r>
              <a:rPr lang="sk-SK" b="1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</a:t>
            </a:r>
            <a:endParaRPr lang="en-US" b="1" dirty="0" smtClean="0">
              <a:latin typeface="Calluna Sans" panose="02000000000000000000" pitchFamily="50" charset="-18"/>
              <a:sym typeface="Wingdings" panose="05000000000000000000" pitchFamily="2" charset="2"/>
            </a:endParaRPr>
          </a:p>
          <a:p>
            <a:pPr algn="ctr"/>
            <a:endParaRPr lang="en-US" dirty="0">
              <a:latin typeface="Calluna Sans" panose="02000000000000000000" pitchFamily="50" charset="-18"/>
              <a:sym typeface="Wingdings" panose="05000000000000000000" pitchFamily="2" charset="2"/>
            </a:endParaRPr>
          </a:p>
          <a:p>
            <a:pPr algn="ctr"/>
            <a:r>
              <a:rPr lang="en-US" b="1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Zlo</a:t>
            </a:r>
            <a:r>
              <a:rPr lang="sk-SK" b="1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ženie 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– </a:t>
            </a:r>
            <a:r>
              <a:rPr lang="en-US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Vieme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na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z</a:t>
            </a:r>
            <a:r>
              <a:rPr lang="sk-SK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áklade</a:t>
            </a:r>
            <a:r>
              <a:rPr lang="sk-SK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predchádzajúcich údajov zistiť aké je lokálne zloženie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?</a:t>
            </a:r>
          </a:p>
          <a:p>
            <a:pPr algn="ctr"/>
            <a:r>
              <a:rPr lang="en-US" b="1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Uniformita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Ako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ve</a:t>
            </a:r>
            <a:r>
              <a:rPr lang="sk-SK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ľmi</a:t>
            </a:r>
            <a:r>
              <a:rPr lang="sk-SK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sa menia vlastnosti skla v priestore tabule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? </a:t>
            </a:r>
            <a:r>
              <a:rPr lang="en-US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Ako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ve</a:t>
            </a:r>
            <a:r>
              <a:rPr lang="sk-SK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ľmi</a:t>
            </a:r>
            <a:r>
              <a:rPr lang="sk-SK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je meranie lokálne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?</a:t>
            </a:r>
          </a:p>
          <a:p>
            <a:pPr algn="ctr"/>
            <a:r>
              <a:rPr lang="en-US" b="1" dirty="0" err="1" smtClean="0">
                <a:latin typeface="Calluna Sans" panose="02000000000000000000" pitchFamily="50" charset="-18"/>
                <a:sym typeface="Wingdings" panose="05000000000000000000" pitchFamily="2" charset="2"/>
              </a:rPr>
              <a:t>Anizotropia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 – S</a:t>
            </a:r>
            <a:r>
              <a:rPr lang="sk-SK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ú vlastnosti skla rovnaké vo všetkých smeroch</a:t>
            </a:r>
            <a:r>
              <a:rPr lang="en-US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? </a:t>
            </a:r>
            <a:endParaRPr lang="en-US" dirty="0" smtClean="0">
              <a:latin typeface="Calluna Sans" panose="02000000000000000000" pitchFamily="50" charset="-18"/>
              <a:sym typeface="Wingdings" panose="05000000000000000000" pitchFamily="2" charset="2"/>
            </a:endParaRPr>
          </a:p>
          <a:p>
            <a:pPr algn="ctr"/>
            <a:endParaRPr lang="en-US" dirty="0"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58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</a:rPr>
              <a:t>Ak</a:t>
            </a:r>
            <a:r>
              <a:rPr lang="sk-SK" sz="3600" b="1" dirty="0" smtClean="0">
                <a:solidFill>
                  <a:srgbClr val="0070C0"/>
                </a:solidFill>
              </a:rPr>
              <a:t>é javy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a </a:t>
            </a:r>
            <a:r>
              <a:rPr lang="en-US" sz="3600" b="1" dirty="0" err="1" smtClean="0">
                <a:solidFill>
                  <a:srgbClr val="0070C0"/>
                </a:solidFill>
              </a:rPr>
              <a:t>vlastnosti</a:t>
            </a:r>
            <a:r>
              <a:rPr lang="sk-SK" sz="3600" b="1" dirty="0" smtClean="0">
                <a:solidFill>
                  <a:srgbClr val="0070C0"/>
                </a:solidFill>
              </a:rPr>
              <a:t> môžeme využiť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0344" y="1277871"/>
            <a:ext cx="11189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luna Sans" panose="02000000000000000000" pitchFamily="50" charset="-18"/>
              </a:rPr>
              <a:t>Jednoduch</a:t>
            </a:r>
            <a:r>
              <a:rPr lang="sk-SK" sz="2400" dirty="0" smtClean="0">
                <a:latin typeface="Calluna Sans" panose="02000000000000000000" pitchFamily="50" charset="-18"/>
              </a:rPr>
              <a:t>ý lom a odraz svetla </a:t>
            </a:r>
            <a:r>
              <a:rPr lang="en-US" sz="2400" dirty="0" smtClean="0">
                <a:latin typeface="Calluna Sans" panose="02000000000000000000" pitchFamily="50" charset="-18"/>
              </a:rPr>
              <a:t>(</a:t>
            </a:r>
            <a:r>
              <a:rPr lang="en-US" sz="2400" dirty="0" err="1" smtClean="0">
                <a:latin typeface="Calluna Sans" panose="02000000000000000000" pitchFamily="50" charset="-18"/>
              </a:rPr>
              <a:t>geometrick</a:t>
            </a:r>
            <a:r>
              <a:rPr lang="sk-SK" sz="2400" dirty="0" smtClean="0">
                <a:latin typeface="Calluna Sans" panose="02000000000000000000" pitchFamily="50" charset="-18"/>
              </a:rPr>
              <a:t>á optika</a:t>
            </a:r>
            <a:r>
              <a:rPr lang="en-US" sz="2400" dirty="0" smtClean="0">
                <a:latin typeface="Calluna Sans" panose="02000000000000000000" pitchFamily="50" charset="-18"/>
              </a:rPr>
              <a:t>)</a:t>
            </a:r>
            <a:endParaRPr lang="sk-SK" sz="2400" dirty="0" smtClean="0">
              <a:latin typeface="Calluna Sans" panose="02000000000000000000" pitchFamily="50" charset="-18"/>
            </a:endParaRPr>
          </a:p>
          <a:p>
            <a:r>
              <a:rPr lang="sk-SK" sz="2400" dirty="0" smtClean="0">
                <a:latin typeface="Calluna Sans" panose="02000000000000000000" pitchFamily="50" charset="-18"/>
              </a:rPr>
              <a:t>Interferencia </a:t>
            </a:r>
            <a:r>
              <a:rPr lang="en-US" sz="2400" dirty="0" smtClean="0">
                <a:latin typeface="Calluna Sans" panose="02000000000000000000" pitchFamily="50" charset="-18"/>
              </a:rPr>
              <a:t>(</a:t>
            </a:r>
            <a:r>
              <a:rPr lang="sk-SK" sz="2400" dirty="0" smtClean="0">
                <a:latin typeface="Calluna Sans" panose="02000000000000000000" pitchFamily="50" charset="-18"/>
              </a:rPr>
              <a:t>„</a:t>
            </a:r>
            <a:r>
              <a:rPr lang="en-US" sz="2400" dirty="0" err="1" smtClean="0">
                <a:latin typeface="Calluna Sans" panose="02000000000000000000" pitchFamily="50" charset="-18"/>
              </a:rPr>
              <a:t>mimo</a:t>
            </a:r>
            <a:r>
              <a:rPr lang="en-US" sz="2400" dirty="0" smtClean="0"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latin typeface="Calluna Sans" panose="02000000000000000000" pitchFamily="50" charset="-18"/>
              </a:rPr>
              <a:t>skla</a:t>
            </a:r>
            <a:r>
              <a:rPr lang="sk-SK" sz="2400" dirty="0" smtClean="0">
                <a:latin typeface="Calluna Sans" panose="02000000000000000000" pitchFamily="50" charset="-18"/>
              </a:rPr>
              <a:t>“, „na skle“ na odhalenie nejakého tenkého filmu</a:t>
            </a:r>
            <a:r>
              <a:rPr lang="en-US" sz="2400" dirty="0" smtClean="0">
                <a:latin typeface="Calluna Sans" panose="02000000000000000000" pitchFamily="50" charset="-18"/>
              </a:rPr>
              <a:t>)</a:t>
            </a:r>
            <a:endParaRPr lang="sk-SK" sz="2400" dirty="0" smtClean="0">
              <a:latin typeface="Calluna Sans" panose="02000000000000000000" pitchFamily="50" charset="-18"/>
            </a:endParaRPr>
          </a:p>
          <a:p>
            <a:endParaRPr lang="sk-SK" sz="2400" dirty="0" smtClean="0">
              <a:latin typeface="Calluna Sans" panose="02000000000000000000" pitchFamily="50" charset="-18"/>
            </a:endParaRPr>
          </a:p>
          <a:p>
            <a:r>
              <a:rPr lang="sk-SK" sz="2400" dirty="0" smtClean="0">
                <a:latin typeface="Calluna Sans" panose="02000000000000000000" pitchFamily="50" charset="-18"/>
              </a:rPr>
              <a:t>Závislosť intenzity odrazeného a prejdeného svetla na polarizácia </a:t>
            </a:r>
            <a:r>
              <a:rPr lang="en-US" sz="2400" dirty="0" smtClean="0">
                <a:latin typeface="Calluna Sans" panose="02000000000000000000" pitchFamily="50" charset="-18"/>
              </a:rPr>
              <a:t>(</a:t>
            </a:r>
            <a:r>
              <a:rPr lang="en-US" sz="2400" dirty="0" err="1" smtClean="0">
                <a:latin typeface="Calluna Sans" panose="02000000000000000000" pitchFamily="50" charset="-18"/>
              </a:rPr>
              <a:t>Fresnelove</a:t>
            </a:r>
            <a:r>
              <a:rPr lang="en-US" sz="2400" dirty="0" smtClean="0"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latin typeface="Calluna Sans" panose="02000000000000000000" pitchFamily="50" charset="-18"/>
              </a:rPr>
              <a:t>vz</a:t>
            </a:r>
            <a:r>
              <a:rPr lang="sk-SK" sz="2400" dirty="0" smtClean="0">
                <a:latin typeface="Calluna Sans" panose="02000000000000000000" pitchFamily="50" charset="-18"/>
              </a:rPr>
              <a:t>ťahy</a:t>
            </a:r>
            <a:r>
              <a:rPr lang="en-US" sz="2400" dirty="0" smtClean="0">
                <a:latin typeface="Calluna Sans" panose="02000000000000000000" pitchFamily="50" charset="-18"/>
              </a:rPr>
              <a:t>)</a:t>
            </a:r>
            <a:endParaRPr lang="sk-SK" sz="2400" dirty="0" smtClean="0">
              <a:latin typeface="Calluna Sans" panose="02000000000000000000" pitchFamily="50" charset="-18"/>
            </a:endParaRPr>
          </a:p>
          <a:p>
            <a:endParaRPr lang="sk-SK" sz="2400" dirty="0" smtClean="0">
              <a:latin typeface="Calluna Sans" panose="02000000000000000000" pitchFamily="50" charset="-18"/>
            </a:endParaRPr>
          </a:p>
          <a:p>
            <a:r>
              <a:rPr lang="sk-SK" sz="2400" dirty="0" smtClean="0">
                <a:latin typeface="Calluna Sans" panose="02000000000000000000" pitchFamily="50" charset="-18"/>
              </a:rPr>
              <a:t>Zmena polarizácie svetla prechodom</a:t>
            </a:r>
          </a:p>
          <a:p>
            <a:r>
              <a:rPr lang="sk-SK" sz="2400" dirty="0" smtClean="0">
                <a:latin typeface="Calluna Sans" panose="02000000000000000000" pitchFamily="50" charset="-18"/>
              </a:rPr>
              <a:t>Zmena intenzity svetla pri </a:t>
            </a:r>
          </a:p>
          <a:p>
            <a:endParaRPr lang="sk-SK" sz="2400" dirty="0">
              <a:latin typeface="Calluna Sans" panose="02000000000000000000" pitchFamily="50" charset="-18"/>
            </a:endParaRPr>
          </a:p>
          <a:p>
            <a:r>
              <a:rPr lang="sk-SK" sz="2400" dirty="0" smtClean="0">
                <a:latin typeface="Calluna Sans" panose="02000000000000000000" pitchFamily="50" charset="-18"/>
              </a:rPr>
              <a:t>Vlastnosti ako drsnosť povrchu, </a:t>
            </a:r>
            <a:r>
              <a:rPr lang="sk-SK" sz="2400" dirty="0" err="1" smtClean="0">
                <a:latin typeface="Calluna Sans" panose="02000000000000000000" pitchFamily="50" charset="-18"/>
              </a:rPr>
              <a:t>anizotropia</a:t>
            </a:r>
            <a:r>
              <a:rPr lang="sk-SK" sz="2400" dirty="0" smtClean="0">
                <a:latin typeface="Calluna Sans" panose="02000000000000000000" pitchFamily="50" charset="-18"/>
              </a:rPr>
              <a:t>, ... Si vyžadujú vytvoriť model, ktorý dá do </a:t>
            </a:r>
            <a:r>
              <a:rPr lang="sk-SK" sz="2400" dirty="0" err="1" smtClean="0">
                <a:latin typeface="Calluna Sans" panose="02000000000000000000" pitchFamily="50" charset="-18"/>
              </a:rPr>
              <a:t>súvisisu</a:t>
            </a:r>
            <a:r>
              <a:rPr lang="sk-SK" sz="2400" dirty="0" smtClean="0">
                <a:latin typeface="Calluna Sans" panose="02000000000000000000" pitchFamily="50" charset="-18"/>
              </a:rPr>
              <a:t> interakciu svetla s látkou </a:t>
            </a:r>
            <a:r>
              <a:rPr lang="en-US" sz="2400" dirty="0" smtClean="0">
                <a:latin typeface="Calluna Sans" panose="02000000000000000000" pitchFamily="50" charset="-18"/>
              </a:rPr>
              <a:t>(</a:t>
            </a:r>
            <a:r>
              <a:rPr lang="en-US" sz="2400" dirty="0" err="1" smtClean="0">
                <a:latin typeface="Calluna Sans" panose="02000000000000000000" pitchFamily="50" charset="-18"/>
              </a:rPr>
              <a:t>ovplyvnen</a:t>
            </a:r>
            <a:r>
              <a:rPr lang="sk-SK" sz="2400" dirty="0" smtClean="0">
                <a:latin typeface="Calluna Sans" panose="02000000000000000000" pitchFamily="50" charset="-18"/>
              </a:rPr>
              <a:t>é týmito vlastnosťami</a:t>
            </a:r>
            <a:r>
              <a:rPr lang="en-US" sz="2400" dirty="0" smtClean="0">
                <a:latin typeface="Calluna Sans" panose="02000000000000000000" pitchFamily="50" charset="-18"/>
              </a:rPr>
              <a:t>)</a:t>
            </a:r>
            <a:r>
              <a:rPr lang="sk-SK" sz="2400" dirty="0" smtClean="0">
                <a:latin typeface="Calluna Sans" panose="02000000000000000000" pitchFamily="50" charset="-18"/>
              </a:rPr>
              <a:t> a merateľné parametre svetla od </a:t>
            </a:r>
            <a:r>
              <a:rPr lang="sk-SK" sz="2400" dirty="0" err="1" smtClean="0">
                <a:latin typeface="Calluna Sans" panose="02000000000000000000" pitchFamily="50" charset="-18"/>
              </a:rPr>
              <a:t>ukazovátka</a:t>
            </a:r>
            <a:r>
              <a:rPr lang="sk-SK" sz="2400" dirty="0" smtClean="0">
                <a:latin typeface="Calluna Sans" panose="02000000000000000000" pitchFamily="50" charset="-18"/>
              </a:rPr>
              <a:t>, ktoré sa nám vráti</a:t>
            </a:r>
          </a:p>
          <a:p>
            <a:endParaRPr lang="en-US" sz="2400" dirty="0"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92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Čo možno použiť okrem laserového </a:t>
            </a:r>
            <a:r>
              <a:rPr lang="sk-SK" sz="3600" b="1" dirty="0" err="1" smtClean="0">
                <a:solidFill>
                  <a:srgbClr val="0070C0"/>
                </a:solidFill>
              </a:rPr>
              <a:t>ukazovátka</a:t>
            </a:r>
            <a:r>
              <a:rPr lang="sk-SK" sz="3600" b="1" dirty="0" smtClean="0">
                <a:solidFill>
                  <a:srgbClr val="0070C0"/>
                </a:solidFill>
              </a:rPr>
              <a:t> ...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0344" y="1277871"/>
            <a:ext cx="11189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alluna Sans" panose="02000000000000000000" pitchFamily="50" charset="-18"/>
              </a:rPr>
              <a:t>Úloha explicitne nezakazuje, ale zrejme čím bude naše zariadenie jednoduchšie, a pritom nameria netriviálnejšie veci, tým lepšie </a:t>
            </a:r>
            <a:r>
              <a:rPr lang="sk-SK" sz="2400" dirty="0" smtClean="0">
                <a:latin typeface="Calluna Sans" panose="02000000000000000000" pitchFamily="50" charset="-18"/>
                <a:sym typeface="Wingdings" panose="05000000000000000000" pitchFamily="2" charset="2"/>
              </a:rPr>
              <a:t></a:t>
            </a:r>
            <a:endParaRPr lang="en-US" sz="2400" dirty="0" smtClean="0">
              <a:latin typeface="Calluna Sans" panose="02000000000000000000" pitchFamily="50" charset="-18"/>
              <a:sym typeface="Wingdings" panose="05000000000000000000" pitchFamily="2" charset="2"/>
            </a:endParaRPr>
          </a:p>
          <a:p>
            <a:endParaRPr lang="en-US" sz="2400" dirty="0">
              <a:latin typeface="Calluna Sans" panose="02000000000000000000" pitchFamily="50" charset="-18"/>
              <a:sym typeface="Wingdings" panose="05000000000000000000" pitchFamily="2" charset="2"/>
            </a:endParaRPr>
          </a:p>
          <a:p>
            <a:r>
              <a:rPr lang="sk-SK" sz="2400" dirty="0" smtClean="0">
                <a:latin typeface="Calluna Sans" panose="02000000000000000000" pitchFamily="50" charset="-18"/>
              </a:rPr>
              <a:t>Šošovky</a:t>
            </a:r>
          </a:p>
          <a:p>
            <a:r>
              <a:rPr lang="sk-SK" sz="2400" dirty="0" smtClean="0">
                <a:latin typeface="Calluna Sans" panose="02000000000000000000" pitchFamily="50" charset="-18"/>
              </a:rPr>
              <a:t>Zrkadlá</a:t>
            </a:r>
          </a:p>
          <a:p>
            <a:r>
              <a:rPr lang="sk-SK" sz="2400" dirty="0" smtClean="0">
                <a:latin typeface="Calluna Sans" panose="02000000000000000000" pitchFamily="50" charset="-18"/>
              </a:rPr>
              <a:t>Polopriepustné zrkadlá</a:t>
            </a:r>
          </a:p>
          <a:p>
            <a:endParaRPr lang="sk-SK" sz="2400" dirty="0">
              <a:latin typeface="Calluna Sans" panose="02000000000000000000" pitchFamily="50" charset="-18"/>
            </a:endParaRPr>
          </a:p>
          <a:p>
            <a:r>
              <a:rPr lang="sk-SK" sz="2400" dirty="0" err="1" smtClean="0">
                <a:latin typeface="Calluna Sans" panose="02000000000000000000" pitchFamily="50" charset="-18"/>
              </a:rPr>
              <a:t>Polarizátory</a:t>
            </a:r>
            <a:endParaRPr lang="sk-SK" sz="2400" dirty="0" smtClean="0">
              <a:latin typeface="Calluna Sans" panose="02000000000000000000" pitchFamily="50" charset="-18"/>
            </a:endParaRPr>
          </a:p>
          <a:p>
            <a:r>
              <a:rPr lang="sk-SK" sz="2400" dirty="0" err="1" smtClean="0">
                <a:latin typeface="Calluna Sans" panose="02000000000000000000" pitchFamily="50" charset="-18"/>
              </a:rPr>
              <a:t>Štvrťvlnové</a:t>
            </a:r>
            <a:r>
              <a:rPr lang="sk-SK" sz="2400" dirty="0" smtClean="0">
                <a:latin typeface="Calluna Sans" panose="02000000000000000000" pitchFamily="50" charset="-18"/>
              </a:rPr>
              <a:t> platničky</a:t>
            </a:r>
          </a:p>
          <a:p>
            <a:endParaRPr lang="sk-SK" sz="2400" dirty="0">
              <a:latin typeface="Calluna Sans" panose="02000000000000000000" pitchFamily="50" charset="-18"/>
            </a:endParaRPr>
          </a:p>
          <a:p>
            <a:r>
              <a:rPr lang="sk-SK" sz="2400" dirty="0" err="1" smtClean="0">
                <a:latin typeface="Calluna Sans" panose="02000000000000000000" pitchFamily="50" charset="-18"/>
              </a:rPr>
              <a:t>Difrakčné</a:t>
            </a:r>
            <a:r>
              <a:rPr lang="sk-SK" sz="2400" dirty="0" smtClean="0">
                <a:latin typeface="Calluna Sans" panose="02000000000000000000" pitchFamily="50" charset="-18"/>
              </a:rPr>
              <a:t> mriežky</a:t>
            </a:r>
            <a:endParaRPr lang="sk-SK" sz="2400" dirty="0">
              <a:latin typeface="Calluna Sans" panose="02000000000000000000" pitchFamily="50" charset="-18"/>
            </a:endParaRPr>
          </a:p>
          <a:p>
            <a:r>
              <a:rPr lang="sk-SK" sz="2400" dirty="0" smtClean="0">
                <a:latin typeface="Calluna Sans" panose="02000000000000000000" pitchFamily="50" charset="-18"/>
              </a:rPr>
              <a:t>...</a:t>
            </a:r>
            <a:endParaRPr lang="en-US" sz="2400" dirty="0"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0906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153705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Zopár jednoduchých nápadov ako zmerať vlastnosti skla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4" y="1346110"/>
            <a:ext cx="1058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Calluna Sans" panose="02000000000000000000" pitchFamily="50" charset="-18"/>
              </a:rPr>
              <a:t>Využívajúc iba geometrickú optiku. Zistiť ako súvisí </a:t>
            </a:r>
            <a:r>
              <a:rPr lang="sk-SK" sz="2400" dirty="0" err="1" smtClean="0">
                <a:latin typeface="Calluna Sans" panose="02000000000000000000" pitchFamily="50" charset="-18"/>
              </a:rPr>
              <a:t>rozostup</a:t>
            </a:r>
            <a:r>
              <a:rPr lang="sk-SK" sz="2400" dirty="0" smtClean="0">
                <a:latin typeface="Calluna Sans" panose="02000000000000000000" pitchFamily="50" charset="-18"/>
              </a:rPr>
              <a:t> odrazených lúčov od hrúbky a index lomu skla. </a:t>
            </a:r>
            <a:r>
              <a:rPr lang="en-US" sz="2400" dirty="0" smtClean="0">
                <a:latin typeface="Calluna Sans" panose="02000000000000000000" pitchFamily="50" charset="-18"/>
              </a:rPr>
              <a:t>(</a:t>
            </a:r>
            <a:r>
              <a:rPr lang="en-US" sz="2400" dirty="0" err="1" smtClean="0">
                <a:latin typeface="Calluna Sans" panose="02000000000000000000" pitchFamily="50" charset="-18"/>
              </a:rPr>
              <a:t>Iba</a:t>
            </a:r>
            <a:r>
              <a:rPr lang="en-US" sz="2400" dirty="0" smtClean="0">
                <a:latin typeface="Calluna Sans" panose="02000000000000000000" pitchFamily="50" charset="-18"/>
              </a:rPr>
              <a:t> </a:t>
            </a:r>
            <a:r>
              <a:rPr lang="en-US" sz="2400" dirty="0" err="1" smtClean="0">
                <a:latin typeface="Calluna Sans" panose="02000000000000000000" pitchFamily="50" charset="-18"/>
              </a:rPr>
              <a:t>jednoduch</a:t>
            </a:r>
            <a:r>
              <a:rPr lang="sk-SK" sz="2400" dirty="0" smtClean="0">
                <a:latin typeface="Calluna Sans" panose="02000000000000000000" pitchFamily="50" charset="-18"/>
              </a:rPr>
              <a:t>á geometria</a:t>
            </a:r>
            <a:r>
              <a:rPr lang="en-US" sz="2400" dirty="0" smtClean="0">
                <a:latin typeface="Calluna Sans" panose="02000000000000000000" pitchFamily="50" charset="-18"/>
              </a:rPr>
              <a:t>)</a:t>
            </a:r>
            <a:endParaRPr lang="sk-SK" sz="2400" dirty="0" smtClean="0">
              <a:latin typeface="Calluna Sans" panose="02000000000000000000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luna Sans" panose="02000000000000000000" pitchFamily="50" charset="-18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766004" y="3908434"/>
            <a:ext cx="10426699" cy="1362066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1714500" y="2260600"/>
            <a:ext cx="1587500" cy="16478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3308350" y="3894151"/>
            <a:ext cx="361950" cy="13763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3676650" y="5284783"/>
            <a:ext cx="1022350" cy="12541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3676650" y="3908434"/>
            <a:ext cx="511175" cy="13620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4194175" y="2260600"/>
            <a:ext cx="1650171" cy="164787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flipV="1">
            <a:off x="3308350" y="2246281"/>
            <a:ext cx="1650171" cy="1647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4184650" y="3909261"/>
            <a:ext cx="371475" cy="13468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V="1">
            <a:off x="4576348" y="3894080"/>
            <a:ext cx="511175" cy="136206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flipV="1">
            <a:off x="5080000" y="2293495"/>
            <a:ext cx="1650171" cy="164787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>
            <a:off x="5097634" y="3941365"/>
            <a:ext cx="493541" cy="9227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/>
          <p:nvPr/>
        </p:nvCxnSpPr>
        <p:spPr>
          <a:xfrm>
            <a:off x="6730171" y="3941365"/>
            <a:ext cx="0" cy="13147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lokTextu 26"/>
              <p:cNvSpPr txBox="1"/>
              <p:nvPr/>
            </p:nvSpPr>
            <p:spPr>
              <a:xfrm>
                <a:off x="6882852" y="446023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52" y="4460238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lokTextu 27"/>
              <p:cNvSpPr txBox="1"/>
              <p:nvPr/>
            </p:nvSpPr>
            <p:spPr>
              <a:xfrm>
                <a:off x="7581220" y="4035896"/>
                <a:ext cx="241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20" y="4035896"/>
                <a:ext cx="241220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ovná spojovacia šípka 28"/>
          <p:cNvCxnSpPr/>
          <p:nvPr/>
        </p:nvCxnSpPr>
        <p:spPr>
          <a:xfrm>
            <a:off x="4672771" y="2593688"/>
            <a:ext cx="424863" cy="3527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lokTextu 30"/>
              <p:cNvSpPr txBox="1"/>
              <p:nvPr/>
            </p:nvSpPr>
            <p:spPr>
              <a:xfrm>
                <a:off x="4924116" y="245439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BlokText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16" y="2454397"/>
                <a:ext cx="1833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1161</Words>
  <Application>Microsoft Office PowerPoint</Application>
  <PresentationFormat>Širokouhlá</PresentationFormat>
  <Paragraphs>191</Paragraphs>
  <Slides>16</Slides>
  <Notes>14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Calluna Sans</vt:lpstr>
      <vt:lpstr>Cambria Math</vt:lpstr>
      <vt:lpstr>Wingdings</vt:lpstr>
      <vt:lpstr>Motív Office</vt:lpstr>
      <vt:lpstr>Bezkontaktné meradlo</vt:lpstr>
      <vt:lpstr>Ako používať túto prezentáciu a pristupovať k úlohe</vt:lpstr>
      <vt:lpstr>Ako sa dopracovať ku zdrojom</vt:lpstr>
      <vt:lpstr>Zadanie</vt:lpstr>
      <vt:lpstr>Aké máme obmedzenia?</vt:lpstr>
      <vt:lpstr>Aké parametre skla by sa mohli dať odmerať?</vt:lpstr>
      <vt:lpstr>Aké javy a vlastnosti môžeme využiť?</vt:lpstr>
      <vt:lpstr>Čo možno použiť okrem laserového ukazovátka ...</vt:lpstr>
      <vt:lpstr>Zopár jednoduchých nápadov ako zmerať vlastnosti skla</vt:lpstr>
      <vt:lpstr>Ako to vylepšiť?</vt:lpstr>
      <vt:lpstr>Zopár jednoduchých nápadov ako zmerať vlastnosti skla</vt:lpstr>
      <vt:lpstr>Zopár nápadov ako zmerať vlastnosti skla</vt:lpstr>
      <vt:lpstr>Zopár nápadov ako zmerať vlastnosti skla</vt:lpstr>
      <vt:lpstr>Čo sa dá s úlohou robiť?</vt:lpstr>
      <vt:lpstr>Kde získať viac inšpirácie?</vt:lpstr>
      <vt:lpstr>Ďakujem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Letná škola FKS a TMF</dc:title>
  <dc:creator>Matej Badin</dc:creator>
  <cp:lastModifiedBy>Matej Badin</cp:lastModifiedBy>
  <cp:revision>522</cp:revision>
  <dcterms:created xsi:type="dcterms:W3CDTF">2015-07-23T17:05:29Z</dcterms:created>
  <dcterms:modified xsi:type="dcterms:W3CDTF">2015-09-24T22:41:26Z</dcterms:modified>
</cp:coreProperties>
</file>