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2" r:id="rId10"/>
    <p:sldId id="263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1D9EB-B961-491D-9785-7F7D3CE8B32C}" type="datetimeFigureOut">
              <a:rPr lang="sk-SK" smtClean="0"/>
              <a:pPr/>
              <a:t>2. 11. 2023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C5C8D-13C3-4425-8622-942E0DCB59C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395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Demokracia je:</a:t>
            </a:r>
          </a:p>
          <a:p>
            <a:pPr marL="228600" indent="-228600">
              <a:buAutoNum type="alphaLcParenR"/>
            </a:pPr>
            <a:r>
              <a:rPr lang="sk-SK" b="1" dirty="0"/>
              <a:t>Vláda väčšiny, vláda ľudu</a:t>
            </a:r>
          </a:p>
          <a:p>
            <a:pPr marL="228600" indent="-228600">
              <a:buAutoNum type="alphaLcParenR"/>
            </a:pPr>
            <a:r>
              <a:rPr lang="sk-SK" dirty="0"/>
              <a:t>Vláda jednej politickej</a:t>
            </a:r>
            <a:r>
              <a:rPr lang="sk-SK" baseline="0" dirty="0"/>
              <a:t> strany</a:t>
            </a:r>
          </a:p>
          <a:p>
            <a:pPr marL="228600" indent="-228600">
              <a:buAutoNum type="alphaLcParenR"/>
            </a:pPr>
            <a:r>
              <a:rPr lang="sk-SK" baseline="0" dirty="0"/>
              <a:t>Bezvládie</a:t>
            </a:r>
          </a:p>
          <a:p>
            <a:pPr marL="228600" indent="-228600">
              <a:buAutoNum type="alphaLcParenR"/>
            </a:pPr>
            <a:r>
              <a:rPr lang="sk-SK" baseline="0" dirty="0"/>
              <a:t>Vláda jednotlivca </a:t>
            </a:r>
          </a:p>
          <a:p>
            <a:pPr marL="228600" indent="-228600">
              <a:buAutoNum type="alphaLcParenR"/>
            </a:pPr>
            <a:endParaRPr lang="sk-SK" baseline="0" dirty="0"/>
          </a:p>
          <a:p>
            <a:pPr marL="228600" indent="-228600">
              <a:buNone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5C8D-13C3-4425-8622-942E0DCB59CA}" type="slidenum">
              <a:rPr lang="sk-SK" smtClean="0"/>
              <a:pPr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874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Demokraciu delíme na:</a:t>
            </a:r>
          </a:p>
          <a:p>
            <a:pPr marL="228600" indent="-228600">
              <a:buAutoNum type="alphaLcParenR"/>
            </a:pPr>
            <a:r>
              <a:rPr lang="sk-SK" b="1" dirty="0"/>
              <a:t>Priamu a nepriamu</a:t>
            </a:r>
          </a:p>
          <a:p>
            <a:pPr marL="228600" indent="-228600">
              <a:buAutoNum type="alphaLcParenR"/>
            </a:pPr>
            <a:r>
              <a:rPr lang="sk-SK" dirty="0"/>
              <a:t>Aristokraciu a tyraniu</a:t>
            </a:r>
          </a:p>
          <a:p>
            <a:pPr marL="228600" indent="-228600">
              <a:buAutoNum type="alphaLcParenR"/>
            </a:pPr>
            <a:r>
              <a:rPr lang="sk-SK" dirty="0"/>
              <a:t>Monarchiu</a:t>
            </a:r>
            <a:r>
              <a:rPr lang="sk-SK" baseline="0" dirty="0"/>
              <a:t> a petíciu</a:t>
            </a:r>
          </a:p>
          <a:p>
            <a:pPr marL="228600" indent="-228600">
              <a:buAutoNum type="alphaLcParenR"/>
            </a:pPr>
            <a:r>
              <a:rPr lang="sk-SK" baseline="0" dirty="0"/>
              <a:t>Referendum a plebiscit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5C8D-13C3-4425-8622-942E0DCB59CA}" type="slidenum">
              <a:rPr lang="sk-SK" smtClean="0"/>
              <a:pPr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7066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Všeľudové hlasovanie o akejkoľvek otázke:</a:t>
            </a:r>
          </a:p>
          <a:p>
            <a:pPr marL="228600" indent="-228600">
              <a:buAutoNum type="alphaLcParenR"/>
            </a:pPr>
            <a:r>
              <a:rPr lang="sk-SK" b="1" dirty="0"/>
              <a:t>Plebiscit</a:t>
            </a:r>
          </a:p>
          <a:p>
            <a:pPr marL="228600" indent="-228600">
              <a:buAutoNum type="alphaLcParenR"/>
            </a:pPr>
            <a:r>
              <a:rPr lang="sk-SK" dirty="0"/>
              <a:t>Petícia</a:t>
            </a:r>
          </a:p>
          <a:p>
            <a:pPr marL="228600" indent="-228600">
              <a:buAutoNum type="alphaLcParenR"/>
            </a:pPr>
            <a:r>
              <a:rPr lang="sk-SK" dirty="0"/>
              <a:t>Referendum</a:t>
            </a:r>
          </a:p>
          <a:p>
            <a:pPr marL="228600" indent="-228600">
              <a:buAutoNum type="alphaLcParenR"/>
            </a:pPr>
            <a:r>
              <a:rPr lang="sk-SK" dirty="0"/>
              <a:t>Voľby </a:t>
            </a:r>
          </a:p>
          <a:p>
            <a:pPr marL="228600" indent="-228600">
              <a:buAutoNum type="alphaLcParenR"/>
            </a:pPr>
            <a:endParaRPr lang="sk-SK" dirty="0"/>
          </a:p>
          <a:p>
            <a:pPr marL="228600" indent="-228600">
              <a:buNone/>
            </a:pPr>
            <a:r>
              <a:rPr lang="sk-SK" dirty="0"/>
              <a:t>Priame</a:t>
            </a:r>
            <a:r>
              <a:rPr lang="sk-SK" baseline="0" dirty="0"/>
              <a:t> hlasovanie občanov o návrhu zákona:</a:t>
            </a:r>
          </a:p>
          <a:p>
            <a:pPr marL="228600" indent="-228600">
              <a:buAutoNum type="alphaLcParenR"/>
            </a:pPr>
            <a:r>
              <a:rPr lang="sk-SK" b="1" baseline="0" dirty="0"/>
              <a:t>Referendum</a:t>
            </a:r>
          </a:p>
          <a:p>
            <a:pPr marL="228600" indent="-228600">
              <a:buAutoNum type="alphaLcParenR"/>
            </a:pPr>
            <a:r>
              <a:rPr lang="sk-SK" baseline="0" dirty="0"/>
              <a:t>Petícia</a:t>
            </a:r>
          </a:p>
          <a:p>
            <a:pPr marL="228600" indent="-228600">
              <a:buAutoNum type="alphaLcParenR"/>
            </a:pPr>
            <a:r>
              <a:rPr lang="sk-SK" baseline="0" dirty="0"/>
              <a:t>Plebiscit </a:t>
            </a:r>
          </a:p>
          <a:p>
            <a:pPr marL="228600" indent="-228600">
              <a:buAutoNum type="alphaLcParenR"/>
            </a:pPr>
            <a:r>
              <a:rPr lang="sk-SK" baseline="0" dirty="0"/>
              <a:t>voľby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5C8D-13C3-4425-8622-942E0DCB59CA}" type="slidenum">
              <a:rPr lang="sk-SK" smtClean="0"/>
              <a:pPr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856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Koľko pilierov má demokracia?</a:t>
            </a:r>
          </a:p>
          <a:p>
            <a:pPr marL="228600" indent="-228600">
              <a:buAutoNum type="alphaLcParenR"/>
            </a:pPr>
            <a:r>
              <a:rPr lang="sk-SK" b="1" dirty="0"/>
              <a:t>4</a:t>
            </a:r>
          </a:p>
          <a:p>
            <a:pPr marL="228600" indent="-228600">
              <a:buAutoNum type="alphaLcParenR"/>
            </a:pPr>
            <a:r>
              <a:rPr lang="sk-SK" dirty="0"/>
              <a:t>3</a:t>
            </a:r>
          </a:p>
          <a:p>
            <a:pPr marL="228600" indent="-228600">
              <a:buAutoNum type="alphaLcParenR"/>
            </a:pPr>
            <a:r>
              <a:rPr lang="sk-SK" dirty="0"/>
              <a:t>5</a:t>
            </a:r>
          </a:p>
          <a:p>
            <a:pPr marL="228600" indent="-228600">
              <a:buAutoNum type="alphaLcParenR"/>
            </a:pPr>
            <a:r>
              <a:rPr lang="sk-SK" dirty="0"/>
              <a:t>10</a:t>
            </a:r>
          </a:p>
          <a:p>
            <a:pPr marL="228600" indent="-228600">
              <a:buNone/>
            </a:pPr>
            <a:endParaRPr lang="sk-SK" dirty="0"/>
          </a:p>
          <a:p>
            <a:pPr marL="228600" indent="-228600">
              <a:buNone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5C8D-13C3-4425-8622-942E0DCB59CA}" type="slidenum">
              <a:rPr lang="sk-SK" smtClean="0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3189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Od koľko rokov sa</a:t>
            </a:r>
            <a:r>
              <a:rPr lang="sk-SK" baseline="0" dirty="0"/>
              <a:t> môžeš stať poslancom?</a:t>
            </a:r>
          </a:p>
          <a:p>
            <a:pPr marL="228600" indent="-228600">
              <a:buAutoNum type="alphaLcParenR"/>
            </a:pPr>
            <a:r>
              <a:rPr lang="sk-SK" b="1" baseline="0" dirty="0"/>
              <a:t>21</a:t>
            </a:r>
          </a:p>
          <a:p>
            <a:pPr marL="228600" indent="-228600">
              <a:buAutoNum type="alphaLcParenR"/>
            </a:pPr>
            <a:r>
              <a:rPr lang="sk-SK" baseline="0" dirty="0"/>
              <a:t>18</a:t>
            </a:r>
          </a:p>
          <a:p>
            <a:pPr marL="228600" indent="-228600">
              <a:buAutoNum type="alphaLcParenR"/>
            </a:pPr>
            <a:r>
              <a:rPr lang="sk-SK" baseline="0" dirty="0"/>
              <a:t>20</a:t>
            </a:r>
          </a:p>
          <a:p>
            <a:pPr marL="228600" indent="-228600">
              <a:buAutoNum type="alphaLcParenR"/>
            </a:pPr>
            <a:r>
              <a:rPr lang="sk-SK" baseline="0" dirty="0"/>
              <a:t>19</a:t>
            </a:r>
          </a:p>
          <a:p>
            <a:pPr marL="228600" indent="-228600">
              <a:buNone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5C8D-13C3-4425-8622-942E0DCB59CA}" type="slidenum">
              <a:rPr lang="sk-SK" smtClean="0"/>
              <a:pPr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6656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Od koľko rokov máme volebné právo?</a:t>
            </a:r>
          </a:p>
          <a:p>
            <a:pPr marL="228600" indent="-228600">
              <a:buAutoNum type="alphaLcParenR"/>
            </a:pPr>
            <a:r>
              <a:rPr lang="sk-SK" b="1" dirty="0"/>
              <a:t>18</a:t>
            </a:r>
          </a:p>
          <a:p>
            <a:pPr marL="228600" indent="-228600">
              <a:buAutoNum type="alphaLcParenR"/>
            </a:pPr>
            <a:r>
              <a:rPr lang="sk-SK" dirty="0"/>
              <a:t>19</a:t>
            </a:r>
          </a:p>
          <a:p>
            <a:pPr marL="228600" indent="-228600">
              <a:buAutoNum type="alphaLcParenR"/>
            </a:pPr>
            <a:r>
              <a:rPr lang="sk-SK" dirty="0"/>
              <a:t>20</a:t>
            </a:r>
          </a:p>
          <a:p>
            <a:pPr marL="228600" indent="-228600">
              <a:buAutoNum type="alphaLcParenR"/>
            </a:pPr>
            <a:r>
              <a:rPr lang="sk-SK" dirty="0"/>
              <a:t>21</a:t>
            </a:r>
          </a:p>
          <a:p>
            <a:pPr marL="228600" indent="-228600">
              <a:buNone/>
            </a:pPr>
            <a:endParaRPr lang="sk-SK" dirty="0"/>
          </a:p>
          <a:p>
            <a:pPr marL="228600" indent="-228600">
              <a:buNone/>
            </a:pPr>
            <a:r>
              <a:rPr lang="sk-SK" dirty="0"/>
              <a:t>Tie politické</a:t>
            </a:r>
            <a:r>
              <a:rPr lang="sk-SK" baseline="0" dirty="0"/>
              <a:t> strany, ktoré vládnu označujeme ako:</a:t>
            </a:r>
          </a:p>
          <a:p>
            <a:pPr marL="228600" indent="-228600">
              <a:buAutoNum type="alphaLcParenR"/>
            </a:pPr>
            <a:r>
              <a:rPr lang="sk-SK" b="1" baseline="0" dirty="0"/>
              <a:t>Koalícia</a:t>
            </a:r>
          </a:p>
          <a:p>
            <a:pPr marL="228600" indent="-228600">
              <a:buAutoNum type="alphaLcParenR"/>
            </a:pPr>
            <a:r>
              <a:rPr lang="sk-SK" baseline="0" dirty="0"/>
              <a:t>Opozícia</a:t>
            </a:r>
          </a:p>
          <a:p>
            <a:pPr marL="228600" indent="-228600">
              <a:buAutoNum type="alphaLcParenR"/>
            </a:pPr>
            <a:r>
              <a:rPr lang="sk-SK" baseline="0" dirty="0"/>
              <a:t>Autokracia </a:t>
            </a:r>
          </a:p>
          <a:p>
            <a:pPr marL="228600" indent="-228600">
              <a:buAutoNum type="alphaLcParenR"/>
            </a:pPr>
            <a:r>
              <a:rPr lang="sk-SK" baseline="0" dirty="0"/>
              <a:t>Aristokracia </a:t>
            </a:r>
            <a:endParaRPr lang="sk-SK" dirty="0"/>
          </a:p>
          <a:p>
            <a:pPr marL="228600" indent="-228600">
              <a:buNone/>
            </a:pPr>
            <a:endParaRPr lang="sk-SK" dirty="0"/>
          </a:p>
          <a:p>
            <a:pPr marL="228600" indent="-228600">
              <a:buNone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5C8D-13C3-4425-8622-942E0DCB59CA}" type="slidenum">
              <a:rPr lang="sk-SK" smtClean="0"/>
              <a:pPr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2967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Tie politické strany, ktoré sú v parlamente,</a:t>
            </a:r>
            <a:r>
              <a:rPr lang="sk-SK" baseline="0" dirty="0"/>
              <a:t> ale nevládnu sa nazývajú:</a:t>
            </a:r>
          </a:p>
          <a:p>
            <a:pPr marL="228600" indent="-228600">
              <a:buAutoNum type="alphaLcParenR"/>
            </a:pPr>
            <a:r>
              <a:rPr lang="sk-SK" baseline="0" dirty="0"/>
              <a:t>Opozičné</a:t>
            </a:r>
          </a:p>
          <a:p>
            <a:pPr marL="228600" indent="-228600">
              <a:buAutoNum type="alphaLcParenR"/>
            </a:pPr>
            <a:r>
              <a:rPr lang="sk-SK" baseline="0" dirty="0"/>
              <a:t>Koaličné</a:t>
            </a:r>
          </a:p>
          <a:p>
            <a:pPr marL="228600" indent="-228600">
              <a:buAutoNum type="alphaLcParenR"/>
            </a:pPr>
            <a:r>
              <a:rPr lang="sk-SK" baseline="0" dirty="0"/>
              <a:t>Nezávislé </a:t>
            </a:r>
          </a:p>
          <a:p>
            <a:pPr marL="228600" indent="-228600">
              <a:buAutoNum type="alphaLcParenR"/>
            </a:pPr>
            <a:r>
              <a:rPr lang="sk-SK" baseline="0" dirty="0"/>
              <a:t>Anarchistické </a:t>
            </a:r>
          </a:p>
          <a:p>
            <a:pPr marL="228600" indent="-228600">
              <a:buNone/>
            </a:pPr>
            <a:endParaRPr lang="sk-SK" baseline="0" dirty="0"/>
          </a:p>
          <a:p>
            <a:pPr marL="228600" indent="-228600">
              <a:buNone/>
            </a:pPr>
            <a:endParaRPr lang="sk-SK" baseline="0" dirty="0"/>
          </a:p>
          <a:p>
            <a:pPr marL="228600" indent="-228600">
              <a:buAutoNum type="alphaLcParenR"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5C8D-13C3-4425-8622-942E0DCB59CA}" type="slidenum">
              <a:rPr lang="sk-SK" smtClean="0"/>
              <a:pPr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1986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Prečo</a:t>
            </a:r>
            <a:r>
              <a:rPr lang="sk-SK" baseline="0" dirty="0"/>
              <a:t> by štátna moc mala byť delená?</a:t>
            </a:r>
          </a:p>
          <a:p>
            <a:pPr marL="228600" indent="-228600">
              <a:buAutoNum type="alphaLcParenR"/>
            </a:pPr>
            <a:r>
              <a:rPr lang="sk-SK" b="1" baseline="0" dirty="0"/>
              <a:t>Aby nedošlo k jej zneužitiu</a:t>
            </a:r>
          </a:p>
          <a:p>
            <a:pPr marL="228600" indent="-228600">
              <a:buAutoNum type="alphaLcParenR"/>
            </a:pPr>
            <a:r>
              <a:rPr lang="sk-SK" baseline="0" dirty="0"/>
              <a:t>Aby bola lepšie kontrolovateľná</a:t>
            </a:r>
          </a:p>
          <a:p>
            <a:pPr marL="228600" indent="-228600">
              <a:buAutoNum type="alphaLcParenR"/>
            </a:pPr>
            <a:r>
              <a:rPr lang="sk-SK" baseline="0" dirty="0"/>
              <a:t>Aby nebola preťažovaná úlohami</a:t>
            </a:r>
          </a:p>
          <a:p>
            <a:pPr marL="228600" indent="-228600">
              <a:buAutoNum type="alphaLcParenR"/>
            </a:pPr>
            <a:r>
              <a:rPr lang="sk-SK" baseline="0" dirty="0"/>
              <a:t>Aby rýchlejšie plnila vládny program</a:t>
            </a:r>
          </a:p>
          <a:p>
            <a:pPr marL="228600" indent="-228600">
              <a:buAutoNum type="alphaLcParenR"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C5C8D-13C3-4425-8622-942E0DCB59CA}" type="slidenum">
              <a:rPr lang="sk-SK" smtClean="0"/>
              <a:pPr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53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84D1-B6AC-452B-88DE-74F55D7D7D2C}" type="datetimeFigureOut">
              <a:rPr lang="sk-SK" smtClean="0"/>
              <a:pPr/>
              <a:t>2. 11. 2023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D539-C882-4434-A0F0-361043AD3752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84D1-B6AC-452B-88DE-74F55D7D7D2C}" type="datetimeFigureOut">
              <a:rPr lang="sk-SK" smtClean="0"/>
              <a:pPr/>
              <a:t>2. 11. 2023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D539-C882-4434-A0F0-361043AD37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84D1-B6AC-452B-88DE-74F55D7D7D2C}" type="datetimeFigureOut">
              <a:rPr lang="sk-SK" smtClean="0"/>
              <a:pPr/>
              <a:t>2. 11. 2023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D539-C882-4434-A0F0-361043AD37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84D1-B6AC-452B-88DE-74F55D7D7D2C}" type="datetimeFigureOut">
              <a:rPr lang="sk-SK" smtClean="0"/>
              <a:pPr/>
              <a:t>2. 11. 2023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D539-C882-4434-A0F0-361043AD375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84D1-B6AC-452B-88DE-74F55D7D7D2C}" type="datetimeFigureOut">
              <a:rPr lang="sk-SK" smtClean="0"/>
              <a:pPr/>
              <a:t>2. 11. 2023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D539-C882-4434-A0F0-361043AD37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84D1-B6AC-452B-88DE-74F55D7D7D2C}" type="datetimeFigureOut">
              <a:rPr lang="sk-SK" smtClean="0"/>
              <a:pPr/>
              <a:t>2. 11. 2023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D539-C882-4434-A0F0-361043AD375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84D1-B6AC-452B-88DE-74F55D7D7D2C}" type="datetimeFigureOut">
              <a:rPr lang="sk-SK" smtClean="0"/>
              <a:pPr/>
              <a:t>2. 11. 2023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D539-C882-4434-A0F0-361043AD37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84D1-B6AC-452B-88DE-74F55D7D7D2C}" type="datetimeFigureOut">
              <a:rPr lang="sk-SK" smtClean="0"/>
              <a:pPr/>
              <a:t>2. 11. 2023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D539-C882-4434-A0F0-361043AD37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84D1-B6AC-452B-88DE-74F55D7D7D2C}" type="datetimeFigureOut">
              <a:rPr lang="sk-SK" smtClean="0"/>
              <a:pPr/>
              <a:t>2. 11. 2023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D539-C882-4434-A0F0-361043AD37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84D1-B6AC-452B-88DE-74F55D7D7D2C}" type="datetimeFigureOut">
              <a:rPr lang="sk-SK" smtClean="0"/>
              <a:pPr/>
              <a:t>2. 11. 2023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D539-C882-4434-A0F0-361043AD37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84D1-B6AC-452B-88DE-74F55D7D7D2C}" type="datetimeFigureOut">
              <a:rPr lang="sk-SK" smtClean="0"/>
              <a:pPr/>
              <a:t>2. 11. 2023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D539-C882-4434-A0F0-361043AD37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84D1-B6AC-452B-88DE-74F55D7D7D2C}" type="datetimeFigureOut">
              <a:rPr lang="sk-SK" smtClean="0"/>
              <a:pPr/>
              <a:t>2. 11. 2023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D539-C882-4434-A0F0-361043AD37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84D1-B6AC-452B-88DE-74F55D7D7D2C}" type="datetimeFigureOut">
              <a:rPr lang="sk-SK" smtClean="0"/>
              <a:pPr/>
              <a:t>2. 11. 2023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D539-C882-4434-A0F0-361043AD37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84D1-B6AC-452B-88DE-74F55D7D7D2C}" type="datetimeFigureOut">
              <a:rPr lang="sk-SK" smtClean="0"/>
              <a:pPr/>
              <a:t>2. 11. 2023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D539-C882-4434-A0F0-361043AD37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84D1-B6AC-452B-88DE-74F55D7D7D2C}" type="datetimeFigureOut">
              <a:rPr lang="sk-SK" smtClean="0"/>
              <a:pPr/>
              <a:t>2. 11. 2023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D539-C882-4434-A0F0-361043AD37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84D1-B6AC-452B-88DE-74F55D7D7D2C}" type="datetimeFigureOut">
              <a:rPr lang="sk-SK" smtClean="0"/>
              <a:pPr/>
              <a:t>2. 11. 2023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D539-C882-4434-A0F0-361043AD37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84D1-B6AC-452B-88DE-74F55D7D7D2C}" type="datetimeFigureOut">
              <a:rPr lang="sk-SK" smtClean="0"/>
              <a:pPr/>
              <a:t>2. 11. 2023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D539-C882-4434-A0F0-361043AD37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33F84D1-B6AC-452B-88DE-74F55D7D7D2C}" type="datetimeFigureOut">
              <a:rPr lang="sk-SK" smtClean="0"/>
              <a:pPr/>
              <a:t>2. 11. 2023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22BD539-C882-4434-A0F0-361043AD3752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>
                <a:solidFill>
                  <a:srgbClr val="FFFF00"/>
                </a:solidFill>
                <a:highlight>
                  <a:srgbClr val="FF0000"/>
                </a:highlight>
              </a:rPr>
              <a:t>Demokracia</a:t>
            </a:r>
            <a:r>
              <a:rPr lang="sk-SK" dirty="0"/>
              <a:t> a </a:t>
            </a:r>
            <a:r>
              <a:rPr lang="sk-SK" dirty="0">
                <a:highlight>
                  <a:srgbClr val="FF0000"/>
                </a:highlight>
              </a:rPr>
              <a:t>základné</a:t>
            </a:r>
            <a:r>
              <a:rPr lang="sk-SK" dirty="0"/>
              <a:t> </a:t>
            </a:r>
            <a:r>
              <a:rPr lang="sk-SK" dirty="0">
                <a:highlight>
                  <a:srgbClr val="FF0000"/>
                </a:highlight>
              </a:rPr>
              <a:t>princípy</a:t>
            </a:r>
            <a:r>
              <a:rPr lang="sk-SK" dirty="0"/>
              <a:t> </a:t>
            </a:r>
            <a:r>
              <a:rPr lang="sk-SK" dirty="0">
                <a:highlight>
                  <a:srgbClr val="FF0000"/>
                </a:highlight>
              </a:rPr>
              <a:t>demokracie</a:t>
            </a:r>
            <a:endParaRPr lang="sk-SK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0000"/>
              </a:highligh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00034" y="3929066"/>
            <a:ext cx="4800600" cy="1947333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4" name="Picture 4" descr="Vote Clip Art at Clker.com - vector clip art online, royalty free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0"/>
            <a:ext cx="2438400" cy="4876801"/>
          </a:xfrm>
          <a:prstGeom prst="rect">
            <a:avLst/>
          </a:prstGeom>
          <a:noFill/>
        </p:spPr>
      </p:pic>
      <p:pic>
        <p:nvPicPr>
          <p:cNvPr id="5" name="Obrázok 4" descr="priama demokracia  greck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4941168"/>
            <a:ext cx="2843808" cy="19168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4. Záruky ľudských a občianskych práv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Demokratické vlády </a:t>
            </a:r>
            <a:r>
              <a:rPr lang="sk-SK" sz="2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rešpektujú ústavu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a teda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aj všetky </a:t>
            </a:r>
            <a:r>
              <a:rPr lang="sk-SK" sz="26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ľudské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občianske práva</a:t>
            </a:r>
          </a:p>
          <a:p>
            <a:endParaRPr lang="sk-SK" sz="2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err="1">
                <a:highlight>
                  <a:srgbClr val="FF0000"/>
                </a:highlight>
              </a:rPr>
              <a:t>Demos</a:t>
            </a:r>
            <a:r>
              <a:rPr lang="sk-SK" dirty="0">
                <a:highlight>
                  <a:srgbClr val="FF0000"/>
                </a:highlight>
              </a:rPr>
              <a:t> = ľud</a:t>
            </a:r>
            <a:r>
              <a:rPr lang="sk-SK" dirty="0"/>
              <a:t>; </a:t>
            </a:r>
            <a:r>
              <a:rPr lang="sk-SK" dirty="0" err="1">
                <a:highlight>
                  <a:srgbClr val="FF0000"/>
                </a:highlight>
              </a:rPr>
              <a:t>kratein</a:t>
            </a:r>
            <a:r>
              <a:rPr lang="sk-SK" dirty="0">
                <a:highlight>
                  <a:srgbClr val="FF0000"/>
                </a:highlight>
              </a:rPr>
              <a:t> = vládnuť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571744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Spôsob vlády </a:t>
            </a:r>
            <a:r>
              <a:rPr lang="sk-SK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keď sa </a:t>
            </a:r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občania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zúčastňujú </a:t>
            </a:r>
            <a:r>
              <a:rPr lang="sk-SK" sz="2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prostredníctvom svojich zástupcov</a:t>
            </a:r>
            <a:r>
              <a:rPr lang="sk-SK" sz="2600" u="sng" dirty="0"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sk-SK" dirty="0">
                <a:solidFill>
                  <a:srgbClr val="FFFF00"/>
                </a:solidFill>
                <a:sym typeface="Wingdings" pitchFamily="2" charset="2"/>
              </a:rPr>
              <a:t>na riadení štátu = </a:t>
            </a:r>
            <a:r>
              <a:rPr lang="sk-SK" sz="26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demokracia</a:t>
            </a:r>
            <a:r>
              <a:rPr lang="sk-SK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Demokracia Stock Foto | k0945117 | Fotosearc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0"/>
            <a:ext cx="2857500" cy="171448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357290" y="1428736"/>
            <a:ext cx="464422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/>
              <a:t>Demokracia</a:t>
            </a:r>
            <a:r>
              <a:rPr lang="sk-SK" sz="2400" dirty="0"/>
              <a:t> je </a:t>
            </a:r>
            <a:r>
              <a:rPr lang="sk-SK" sz="2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vláda väčšiny,</a:t>
            </a:r>
          </a:p>
          <a:p>
            <a:r>
              <a:rPr lang="sk-SK" sz="2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vláda ľudu...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1500166" y="2357430"/>
            <a:ext cx="437331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/>
              <a:t>Ochraňuje </a:t>
            </a:r>
            <a:r>
              <a:rPr lang="sk-SK" u="sng" dirty="0"/>
              <a:t>práva a slobody </a:t>
            </a:r>
            <a:r>
              <a:rPr lang="sk-SK" dirty="0"/>
              <a:t>občanov</a:t>
            </a:r>
          </a:p>
        </p:txBody>
      </p:sp>
      <p:pic>
        <p:nvPicPr>
          <p:cNvPr id="7170" name="Picture 2" descr="Abraham Lincoln | Biography, Childhood, Quotes, Death, &amp; Facts | Britannic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16" y="4214818"/>
            <a:ext cx="2285984" cy="2643182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1714480" y="6211669"/>
            <a:ext cx="517160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„Demokracia je vláda ľudu, prostredníctvom</a:t>
            </a:r>
          </a:p>
          <a:p>
            <a:r>
              <a:rPr lang="sk-SK" dirty="0"/>
              <a:t>ľudu a pre ľud“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1714480" y="5857892"/>
            <a:ext cx="210025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err="1"/>
              <a:t>Abraham</a:t>
            </a:r>
            <a:r>
              <a:rPr lang="sk-SK" b="1" dirty="0"/>
              <a:t> </a:t>
            </a:r>
            <a:r>
              <a:rPr lang="sk-SK" b="1" dirty="0" err="1"/>
              <a:t>Lincoln</a:t>
            </a:r>
            <a:endParaRPr lang="sk-SK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Priama a nepriama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DEMOKRACIU</a:t>
            </a:r>
            <a:r>
              <a:rPr lang="sk-SK" sz="2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600" u="sng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delíme</a:t>
            </a:r>
            <a:r>
              <a:rPr lang="sk-SK" sz="2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na:</a:t>
            </a:r>
          </a:p>
          <a:p>
            <a:r>
              <a:rPr lang="sk-SK" sz="2600" dirty="0">
                <a:latin typeface="Arial" pitchFamily="34" charset="0"/>
                <a:cs typeface="Arial" pitchFamily="34" charset="0"/>
              </a:rPr>
              <a:t>A./ </a:t>
            </a:r>
            <a:r>
              <a:rPr lang="sk-SK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Arial" pitchFamily="34" charset="0"/>
                <a:cs typeface="Arial" pitchFamily="34" charset="0"/>
              </a:rPr>
              <a:t>priamu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– zrod = staroveké Grécko</a:t>
            </a:r>
          </a:p>
          <a:p>
            <a:r>
              <a:rPr lang="sk-SK" sz="2600" dirty="0">
                <a:latin typeface="Arial" pitchFamily="34" charset="0"/>
                <a:cs typeface="Arial" pitchFamily="34" charset="0"/>
              </a:rPr>
              <a:t>B./ </a:t>
            </a:r>
            <a:r>
              <a:rPr lang="sk-SK" sz="2600" dirty="0">
                <a:solidFill>
                  <a:schemeClr val="bg1"/>
                </a:solidFill>
                <a:highlight>
                  <a:srgbClr val="00FF00"/>
                </a:highlight>
                <a:latin typeface="Arial" pitchFamily="34" charset="0"/>
                <a:cs typeface="Arial" pitchFamily="34" charset="0"/>
              </a:rPr>
              <a:t>nepriamu</a:t>
            </a:r>
            <a:r>
              <a:rPr lang="sk-SK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= </a:t>
            </a:r>
            <a:r>
              <a:rPr lang="sk-SK" sz="2600" dirty="0">
                <a:solidFill>
                  <a:schemeClr val="bg1"/>
                </a:solidFill>
                <a:highlight>
                  <a:srgbClr val="00FF00"/>
                </a:highlight>
                <a:latin typeface="Arial" pitchFamily="34" charset="0"/>
                <a:cs typeface="Arial" pitchFamily="34" charset="0"/>
              </a:rPr>
              <a:t>zastupiteľská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=&gt; nás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občanov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sk-SK" sz="2600" u="sng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na riadení štátu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zastupujú politici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21506" name="AutoShape 2" descr="Vote Clip Art at Clker.com - vector clip art online, royalty fre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1508" name="Picture 4" descr="Vote Clip Art at Clker.com - vector clip art online, royalty free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0"/>
            <a:ext cx="2438400" cy="4876801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571472" y="5429264"/>
            <a:ext cx="779732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/>
              <a:t>Vláda</a:t>
            </a:r>
            <a:r>
              <a:rPr lang="sk-SK" dirty="0"/>
              <a:t> </a:t>
            </a:r>
            <a:r>
              <a:rPr lang="sk-SK" b="1" dirty="0"/>
              <a:t>jedného človeka</a:t>
            </a:r>
            <a:r>
              <a:rPr lang="sk-SK" dirty="0"/>
              <a:t>, alebo </a:t>
            </a:r>
            <a:r>
              <a:rPr lang="sk-SK" b="1" dirty="0"/>
              <a:t>úzkej skupiny ľudí </a:t>
            </a:r>
            <a:r>
              <a:rPr lang="sk-SK" dirty="0"/>
              <a:t>= </a:t>
            </a:r>
            <a:r>
              <a:rPr lang="sk-SK" b="1" dirty="0"/>
              <a:t>nedemokratická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2357422" y="5857892"/>
            <a:ext cx="438132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V minulosti </a:t>
            </a:r>
            <a:r>
              <a:rPr lang="sk-SK" b="1" dirty="0"/>
              <a:t>diktatúry a totalitné režimy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6215074" y="6286520"/>
            <a:ext cx="12234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nacizmus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1571604" y="6286520"/>
            <a:ext cx="109517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fašizmus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4000496" y="6286520"/>
            <a:ext cx="154080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komunizmus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Ešte k priamej demokracii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714488"/>
            <a:ext cx="6400800" cy="4786346"/>
          </a:xfrm>
        </p:spPr>
        <p:txBody>
          <a:bodyPr>
            <a:normAutofit/>
          </a:bodyPr>
          <a:lstStyle/>
          <a:p>
            <a:r>
              <a:rPr lang="sk-SK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Arial" pitchFamily="34" charset="0"/>
                <a:cs typeface="Arial" pitchFamily="34" charset="0"/>
              </a:rPr>
              <a:t>Priama demokracia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= možnosť </a:t>
            </a:r>
            <a:r>
              <a:rPr lang="sk-SK" sz="2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občanov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priamo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rozhodovať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o verejných záležitostiach...</a:t>
            </a:r>
          </a:p>
          <a:p>
            <a:r>
              <a:rPr lang="sk-SK" sz="2600" dirty="0">
                <a:highlight>
                  <a:srgbClr val="808080"/>
                </a:highlight>
                <a:latin typeface="Arial" pitchFamily="34" charset="0"/>
                <a:cs typeface="Arial" pitchFamily="34" charset="0"/>
              </a:rPr>
              <a:t>Dve </a:t>
            </a:r>
            <a:r>
              <a:rPr lang="sk-SK" sz="2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  <a:latin typeface="Arial" pitchFamily="34" charset="0"/>
                <a:cs typeface="Arial" pitchFamily="34" charset="0"/>
              </a:rPr>
              <a:t>formy</a:t>
            </a:r>
            <a:r>
              <a:rPr lang="sk-SK" sz="2600" dirty="0">
                <a:highlight>
                  <a:srgbClr val="808080"/>
                </a:highlight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sk-SK" sz="2600" dirty="0">
                <a:latin typeface="Arial" pitchFamily="34" charset="0"/>
                <a:cs typeface="Arial" pitchFamily="34" charset="0"/>
              </a:rPr>
              <a:t>a) </a:t>
            </a:r>
            <a:r>
              <a:rPr lang="sk-SK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Arial" pitchFamily="34" charset="0"/>
                <a:cs typeface="Arial" pitchFamily="34" charset="0"/>
              </a:rPr>
              <a:t>referendum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= </a:t>
            </a:r>
            <a:r>
              <a:rPr lang="sk-SK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priame hlasovanie občanov o návrhu zákona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=&gt; závažné politické otázky (napr. vstup do NATO)</a:t>
            </a:r>
            <a:endParaRPr lang="sk-SK" sz="2400" dirty="0">
              <a:latin typeface="Arial" pitchFamily="34" charset="0"/>
              <a:cs typeface="Arial" pitchFamily="34" charset="0"/>
            </a:endParaRPr>
          </a:p>
          <a:p>
            <a:r>
              <a:rPr lang="sk-SK" sz="2600" dirty="0">
                <a:latin typeface="Arial" pitchFamily="34" charset="0"/>
                <a:cs typeface="Arial" pitchFamily="34" charset="0"/>
              </a:rPr>
              <a:t>b) </a:t>
            </a:r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Arial" pitchFamily="34" charset="0"/>
                <a:cs typeface="Arial" pitchFamily="34" charset="0"/>
              </a:rPr>
              <a:t>plebiscit</a:t>
            </a:r>
            <a:r>
              <a:rPr lang="sk-SK" sz="2600" dirty="0">
                <a:highlight>
                  <a:srgbClr val="00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= všeľudové hlasovanie o akejkoľvek otázke... </a:t>
            </a:r>
          </a:p>
        </p:txBody>
      </p:sp>
      <p:pic>
        <p:nvPicPr>
          <p:cNvPr id="4" name="Obrázok 3" descr="multikult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75487" y="0"/>
            <a:ext cx="2468513" cy="2357430"/>
          </a:xfrm>
          <a:prstGeom prst="rect">
            <a:avLst/>
          </a:prstGeom>
        </p:spPr>
      </p:pic>
      <p:pic>
        <p:nvPicPr>
          <p:cNvPr id="5" name="Obrázok 4" descr="vykricni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158" y="214290"/>
            <a:ext cx="819150" cy="1184151"/>
          </a:xfrm>
          <a:prstGeom prst="rect">
            <a:avLst/>
          </a:prstGeom>
        </p:spPr>
      </p:pic>
      <p:pic>
        <p:nvPicPr>
          <p:cNvPr id="6" name="Obrázok 5" descr="referendum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10375" y="4857761"/>
            <a:ext cx="2333625" cy="2000240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642910" y="6488668"/>
            <a:ext cx="61863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/>
              <a:t>Referendum</a:t>
            </a:r>
            <a:r>
              <a:rPr lang="sk-SK" dirty="0"/>
              <a:t> = zachovaná </a:t>
            </a:r>
            <a:r>
              <a:rPr lang="sk-SK" b="1" dirty="0"/>
              <a:t>forma priamej demokracie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Piliere demokracie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928802"/>
            <a:ext cx="6400800" cy="4500594"/>
          </a:xfrm>
        </p:spPr>
        <p:txBody>
          <a:bodyPr>
            <a:normAutofit/>
          </a:bodyPr>
          <a:lstStyle/>
          <a:p>
            <a:r>
              <a:rPr lang="sk-SK" sz="260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  <a:latin typeface="Arial" pitchFamily="34" charset="0"/>
                <a:cs typeface="Arial" pitchFamily="34" charset="0"/>
              </a:rPr>
              <a:t>Hlavnými piliermi </a:t>
            </a:r>
            <a:r>
              <a:rPr lang="sk-SK" sz="260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(princípmi) </a:t>
            </a:r>
            <a:r>
              <a:rPr lang="sk-SK" sz="260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  <a:latin typeface="Arial" pitchFamily="34" charset="0"/>
                <a:cs typeface="Arial" pitchFamily="34" charset="0"/>
              </a:rPr>
              <a:t>demokracie </a:t>
            </a:r>
            <a:r>
              <a:rPr lang="sk-SK" sz="2600" dirty="0">
                <a:highlight>
                  <a:srgbClr val="808080"/>
                </a:highlight>
                <a:latin typeface="Arial" pitchFamily="34" charset="0"/>
                <a:cs typeface="Arial" pitchFamily="34" charset="0"/>
              </a:rPr>
              <a:t>sú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sk-SK" sz="2600" dirty="0">
                <a:latin typeface="Arial" pitchFamily="34" charset="0"/>
                <a:cs typeface="Arial" pitchFamily="34" charset="0"/>
              </a:rPr>
              <a:t>I./ </a:t>
            </a:r>
            <a:r>
              <a:rPr lang="sk-SK" sz="2600" dirty="0">
                <a:solidFill>
                  <a:srgbClr val="FF0000"/>
                </a:solidFill>
                <a:highlight>
                  <a:srgbClr val="00FF00"/>
                </a:highlight>
                <a:latin typeface="Arial" pitchFamily="34" charset="0"/>
                <a:cs typeface="Arial" pitchFamily="34" charset="0"/>
              </a:rPr>
              <a:t>vláda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založená na súhlase občanov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(voľby)</a:t>
            </a:r>
          </a:p>
          <a:p>
            <a:r>
              <a:rPr lang="sk-SK" sz="2600" dirty="0">
                <a:latin typeface="Arial" pitchFamily="34" charset="0"/>
                <a:cs typeface="Arial" pitchFamily="34" charset="0"/>
              </a:rPr>
              <a:t>II. </a:t>
            </a:r>
            <a:r>
              <a:rPr lang="sk-SK" sz="2600" dirty="0">
                <a:solidFill>
                  <a:schemeClr val="tx1"/>
                </a:solidFill>
                <a:highlight>
                  <a:srgbClr val="00FF00"/>
                </a:highlight>
                <a:latin typeface="Arial" pitchFamily="34" charset="0"/>
                <a:cs typeface="Arial" pitchFamily="34" charset="0"/>
              </a:rPr>
              <a:t>slobodné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a čestné </a:t>
            </a:r>
            <a:r>
              <a:rPr lang="sk-SK" sz="2600" dirty="0">
                <a:solidFill>
                  <a:schemeClr val="tx1"/>
                </a:solidFill>
                <a:highlight>
                  <a:srgbClr val="00FF00"/>
                </a:highlight>
                <a:latin typeface="Arial" pitchFamily="34" charset="0"/>
                <a:cs typeface="Arial" pitchFamily="34" charset="0"/>
              </a:rPr>
              <a:t>voľby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(konajú sa pravidelne) =&gt; občan = právo voliť</a:t>
            </a:r>
          </a:p>
          <a:p>
            <a:r>
              <a:rPr lang="sk-SK" sz="2600" dirty="0">
                <a:latin typeface="Arial" pitchFamily="34" charset="0"/>
                <a:cs typeface="Arial" pitchFamily="34" charset="0"/>
              </a:rPr>
              <a:t>III./ </a:t>
            </a:r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Arial" pitchFamily="34" charset="0"/>
                <a:cs typeface="Arial" pitchFamily="34" charset="0"/>
              </a:rPr>
              <a:t>deľba štátnej moci</a:t>
            </a:r>
          </a:p>
          <a:p>
            <a:r>
              <a:rPr lang="sk-SK" sz="2600" dirty="0">
                <a:latin typeface="Arial" pitchFamily="34" charset="0"/>
                <a:cs typeface="Arial" pitchFamily="34" charset="0"/>
              </a:rPr>
              <a:t>IV./ </a:t>
            </a:r>
            <a:r>
              <a:rPr lang="sk-SK" sz="2600" dirty="0">
                <a:solidFill>
                  <a:schemeClr val="accent6">
                    <a:lumMod val="50000"/>
                  </a:schemeClr>
                </a:solidFill>
                <a:highlight>
                  <a:srgbClr val="00FF00"/>
                </a:highlight>
                <a:latin typeface="Arial" pitchFamily="34" charset="0"/>
                <a:cs typeface="Arial" pitchFamily="34" charset="0"/>
              </a:rPr>
              <a:t>záruky ľudských a občianskych práv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571604" y="1357298"/>
            <a:ext cx="363753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/>
              <a:t>Štyri</a:t>
            </a:r>
            <a:r>
              <a:rPr lang="sk-SK" sz="2400" dirty="0"/>
              <a:t> </a:t>
            </a:r>
            <a:r>
              <a:rPr lang="sk-SK" sz="2400" u="sng" dirty="0"/>
              <a:t>piliere demokracie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1. Vláda založená na súhlase občanov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Súhlas dávajú </a:t>
            </a:r>
            <a:r>
              <a:rPr lang="sk-SK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občania</a:t>
            </a:r>
            <a:r>
              <a:rPr lang="sk-SK" sz="2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svojou </a:t>
            </a:r>
            <a:r>
              <a:rPr lang="sk-SK" sz="2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účasťou v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slobodných a čestných </a:t>
            </a:r>
            <a:r>
              <a:rPr lang="sk-SK" sz="2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voľbách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</a:t>
            </a:r>
          </a:p>
          <a:p>
            <a:pPr lvl="1"/>
            <a:r>
              <a:rPr lang="sk-SK" sz="2400" dirty="0">
                <a:latin typeface="Arial" pitchFamily="34" charset="0"/>
                <a:cs typeface="Arial" pitchFamily="34" charset="0"/>
              </a:rPr>
              <a:t>Kandidovať </a:t>
            </a:r>
            <a:r>
              <a:rPr lang="sk-SK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za poslanca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môže občan od </a:t>
            </a:r>
            <a:r>
              <a:rPr lang="sk-SK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21 rokov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...</a:t>
            </a:r>
          </a:p>
        </p:txBody>
      </p:sp>
      <p:pic>
        <p:nvPicPr>
          <p:cNvPr id="22530" name="Picture 2" descr="Prezidentské voľby: Čo všetko potrebujete vedieť - Prezidentské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0437" y="0"/>
            <a:ext cx="2653563" cy="18000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00034" y="6488668"/>
            <a:ext cx="414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Vieš </a:t>
            </a:r>
            <a:r>
              <a:rPr lang="sk-SK" b="1" dirty="0"/>
              <a:t>od koľko rokov môžeš ísť voliť?</a:t>
            </a:r>
          </a:p>
        </p:txBody>
      </p:sp>
      <p:pic>
        <p:nvPicPr>
          <p:cNvPr id="6" name="Obrázok 5" descr="obazni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05207"/>
            <a:ext cx="531494" cy="852793"/>
          </a:xfrm>
          <a:prstGeom prst="rect">
            <a:avLst/>
          </a:prstGeom>
        </p:spPr>
      </p:pic>
      <p:pic>
        <p:nvPicPr>
          <p:cNvPr id="7" name="Obrázok 6" descr="obcania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0152" y="5013176"/>
            <a:ext cx="3161106" cy="18448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2. Slobodné a čestné voľby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92880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Voľby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sa majú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konať pravidelne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=&gt; </a:t>
            </a:r>
            <a:r>
              <a:rPr lang="sk-SK" sz="26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OBČAN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= </a:t>
            </a:r>
            <a:r>
              <a:rPr lang="sk-SK" sz="26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volebné právo </a:t>
            </a:r>
            <a:r>
              <a:rPr lang="sk-SK" sz="26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vek </a:t>
            </a:r>
            <a:r>
              <a:rPr lang="sk-SK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18</a:t>
            </a:r>
            <a:r>
              <a:rPr lang="sk-SK" sz="26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a viac </a:t>
            </a:r>
            <a:r>
              <a:rPr lang="sk-SK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rokov</a:t>
            </a:r>
            <a:endParaRPr lang="sk-SK" sz="2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sk-SK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Politické strany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, ktoré sú </a:t>
            </a:r>
            <a:r>
              <a:rPr lang="sk-SK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úspešné vo voľbách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= snaha o spoluprácu =&gt; </a:t>
            </a:r>
            <a:r>
              <a:rPr lang="sk-SK" sz="2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VLÁDA KOALÍCIE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</a:t>
            </a:r>
          </a:p>
        </p:txBody>
      </p:sp>
      <p:pic>
        <p:nvPicPr>
          <p:cNvPr id="24578" name="Picture 2" descr="Matovičova vláda schválila programové vyhlásenie - fotogaléria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1298" y="0"/>
            <a:ext cx="2702702" cy="18000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928662" y="5357826"/>
            <a:ext cx="232627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/>
              <a:t>Parlament = politici</a:t>
            </a:r>
          </a:p>
        </p:txBody>
      </p:sp>
      <p:cxnSp>
        <p:nvCxnSpPr>
          <p:cNvPr id="7" name="Rovná spojovacia šípka 6"/>
          <p:cNvCxnSpPr/>
          <p:nvPr/>
        </p:nvCxnSpPr>
        <p:spPr>
          <a:xfrm flipV="1">
            <a:off x="3286116" y="4929198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3286116" y="5500702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4071934" y="5929330"/>
            <a:ext cx="300595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Opozičné politické strany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4286248" y="4786322"/>
            <a:ext cx="2890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Koaličné politické strany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428596" y="6072206"/>
            <a:ext cx="310373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/>
              <a:t>Nie všetky politické strany</a:t>
            </a:r>
          </a:p>
          <a:p>
            <a:pPr algn="ctr"/>
            <a:r>
              <a:rPr lang="sk-SK" b="1" dirty="0"/>
              <a:t>sú v parlamente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opozícia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42910" y="2071678"/>
            <a:ext cx="6400800" cy="3615267"/>
          </a:xfrm>
        </p:spPr>
        <p:txBody>
          <a:bodyPr/>
          <a:lstStyle/>
          <a:p>
            <a:r>
              <a:rPr lang="sk-SK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Politické strany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,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ktoré sa dostali do parlamentu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, ale </a:t>
            </a:r>
            <a:r>
              <a:rPr lang="sk-SK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nevládnu </a:t>
            </a:r>
            <a:r>
              <a:rPr lang="sk-SK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tvoria tzv. </a:t>
            </a:r>
            <a:r>
              <a:rPr lang="sk-SK" sz="2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opozíciu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, ktorá </a:t>
            </a:r>
            <a:r>
              <a:rPr lang="sk-SK" sz="26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kontroluje a pripomienkuje </a:t>
            </a:r>
            <a:r>
              <a:rPr lang="sk-SK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vládnu koalíciu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3. Deľba štátnej moci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143116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latin typeface="Arial" pitchFamily="34" charset="0"/>
                <a:cs typeface="Arial" pitchFamily="34" charset="0"/>
              </a:rPr>
              <a:t>Ak </a:t>
            </a:r>
            <a:r>
              <a:rPr lang="sk-SK" sz="2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štátna moc </a:t>
            </a:r>
            <a:r>
              <a:rPr lang="sk-SK" sz="2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nemá byť zneužívaná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a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štát má fungovať v prospech občanov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, musí byť </a:t>
            </a:r>
            <a:r>
              <a:rPr lang="sk-SK" sz="26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rozdelená medzi viacero </a:t>
            </a:r>
            <a:r>
              <a:rPr lang="sk-SK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orgánov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>
                <a:latin typeface="Arial" pitchFamily="34" charset="0"/>
                <a:cs typeface="Arial" pitchFamily="34" charset="0"/>
              </a:rPr>
              <a:t>V </a:t>
            </a:r>
            <a:r>
              <a:rPr lang="sk-SK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demokratických krajinách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je </a:t>
            </a:r>
            <a:r>
              <a:rPr lang="sk-SK" sz="26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štátna moc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rozdelená na</a:t>
            </a:r>
          </a:p>
        </p:txBody>
      </p:sp>
      <p:cxnSp>
        <p:nvCxnSpPr>
          <p:cNvPr id="6" name="Rovná spojovacia šípka 5"/>
          <p:cNvCxnSpPr/>
          <p:nvPr/>
        </p:nvCxnSpPr>
        <p:spPr>
          <a:xfrm>
            <a:off x="3714744" y="5072074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4857752" y="4857760"/>
            <a:ext cx="198002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/>
              <a:t>ZÁKONODARNÚ</a:t>
            </a:r>
          </a:p>
        </p:txBody>
      </p:sp>
      <p:cxnSp>
        <p:nvCxnSpPr>
          <p:cNvPr id="9" name="Rovná spojovacia šípka 8"/>
          <p:cNvCxnSpPr/>
          <p:nvPr/>
        </p:nvCxnSpPr>
        <p:spPr>
          <a:xfrm>
            <a:off x="3714744" y="5072074"/>
            <a:ext cx="928694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4643438" y="5500702"/>
            <a:ext cx="13773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/>
              <a:t>VÝKONNÚ</a:t>
            </a:r>
            <a:r>
              <a:rPr lang="sk-SK" dirty="0"/>
              <a:t> </a:t>
            </a:r>
          </a:p>
        </p:txBody>
      </p:sp>
      <p:cxnSp>
        <p:nvCxnSpPr>
          <p:cNvPr id="12" name="Rovná spojovacia šípka 11"/>
          <p:cNvCxnSpPr/>
          <p:nvPr/>
        </p:nvCxnSpPr>
        <p:spPr>
          <a:xfrm rot="16200000" flipH="1">
            <a:off x="3178959" y="5536421"/>
            <a:ext cx="1285884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BlokTextu 12"/>
          <p:cNvSpPr txBox="1"/>
          <p:nvPr/>
        </p:nvSpPr>
        <p:spPr>
          <a:xfrm>
            <a:off x="3571868" y="6357958"/>
            <a:ext cx="99738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/>
              <a:t>SÚDNU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1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Motív1</Template>
  <TotalTime>233</TotalTime>
  <Words>527</Words>
  <Application>Microsoft Office PowerPoint</Application>
  <PresentationFormat>Prezentácia na obrazovke (4:3)</PresentationFormat>
  <Paragraphs>114</Paragraphs>
  <Slides>10</Slides>
  <Notes>8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Motív1</vt:lpstr>
      <vt:lpstr>Demokracia a základné princípy demokracie</vt:lpstr>
      <vt:lpstr>Demos = ľud; kratein = vládnuť</vt:lpstr>
      <vt:lpstr>Priama a nepriama</vt:lpstr>
      <vt:lpstr>Ešte k priamej demokracii</vt:lpstr>
      <vt:lpstr>Piliere demokracie</vt:lpstr>
      <vt:lpstr>1. Vláda založená na súhlase občanov</vt:lpstr>
      <vt:lpstr>2. Slobodné a čestné voľby</vt:lpstr>
      <vt:lpstr>opozícia</vt:lpstr>
      <vt:lpstr>3. Deľba štátnej moci</vt:lpstr>
      <vt:lpstr>4. Záruky ľudských a občianskych práv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Demokracia a jej princípy</dc:title>
  <dc:creator>Branislav Benčič</dc:creator>
  <cp:lastModifiedBy>Windows-felhasználó</cp:lastModifiedBy>
  <cp:revision>43</cp:revision>
  <dcterms:created xsi:type="dcterms:W3CDTF">2020-04-22T08:22:12Z</dcterms:created>
  <dcterms:modified xsi:type="dcterms:W3CDTF">2023-11-02T07:50:06Z</dcterms:modified>
</cp:coreProperties>
</file>