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71" r:id="rId4"/>
    <p:sldId id="258" r:id="rId5"/>
    <p:sldId id="259" r:id="rId6"/>
    <p:sldId id="272" r:id="rId7"/>
    <p:sldId id="260" r:id="rId8"/>
    <p:sldId id="263" r:id="rId9"/>
    <p:sldId id="273" r:id="rId10"/>
    <p:sldId id="267" r:id="rId11"/>
    <p:sldId id="269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F2C7-91DF-4CBA-9F1B-60426A9EE39C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88B8A-465B-4BF8-B186-C075FB05F5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47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88B8A-465B-4BF8-B186-C075FB05F5B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512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karbekova.gymgl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7056784" cy="11430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b="1" dirty="0" err="1" smtClean="0"/>
              <a:t>Online</a:t>
            </a:r>
            <a:r>
              <a:rPr lang="sk-SK" b="1" dirty="0" smtClean="0"/>
              <a:t> RZ  dňa 22. 4. 2021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9638" y="1482831"/>
            <a:ext cx="8534850" cy="4032448"/>
          </a:xfrm>
          <a:solidFill>
            <a:srgbClr val="FFFF99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b="1" u="sng" dirty="0" smtClean="0"/>
              <a:t>Program:</a:t>
            </a:r>
          </a:p>
          <a:p>
            <a:pPr marL="514350" lvl="0" indent="-514350">
              <a:buFont typeface="+mj-lt"/>
              <a:buAutoNum type="arabicPeriod"/>
            </a:pPr>
            <a:r>
              <a:rPr lang="sk-SK" b="1" dirty="0" smtClean="0"/>
              <a:t>Nástup </a:t>
            </a:r>
            <a:r>
              <a:rPr lang="sk-SK" b="1" dirty="0"/>
              <a:t>žiakov na prezenčné </a:t>
            </a:r>
            <a:r>
              <a:rPr lang="sk-SK" b="1" dirty="0" smtClean="0"/>
              <a:t>vzdelávanie </a:t>
            </a:r>
          </a:p>
          <a:p>
            <a:pPr marL="514350" lvl="0" indent="-514350">
              <a:buFont typeface="+mj-lt"/>
              <a:buAutoNum type="arabicPeriod"/>
            </a:pPr>
            <a:r>
              <a:rPr lang="sk-SK" b="1" dirty="0" smtClean="0"/>
              <a:t>Rozbor </a:t>
            </a:r>
            <a:r>
              <a:rPr lang="sk-SK" b="1" dirty="0"/>
              <a:t>dochádzky, prospechu a správania za  </a:t>
            </a:r>
            <a:r>
              <a:rPr lang="sk-SK" b="1" dirty="0" err="1"/>
              <a:t>III.štvrťrok</a:t>
            </a:r>
            <a:r>
              <a:rPr lang="sk-SK" b="1" dirty="0"/>
              <a:t>  2020/2021 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Financie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Diskusia, rôzne</a:t>
            </a:r>
            <a:endParaRPr lang="sk-SK" dirty="0"/>
          </a:p>
          <a:p>
            <a:pPr lvl="0"/>
            <a:endParaRPr lang="sk-SK" dirty="0"/>
          </a:p>
          <a:p>
            <a:endParaRPr lang="sk-SK" dirty="0"/>
          </a:p>
        </p:txBody>
      </p:sp>
      <p:pic>
        <p:nvPicPr>
          <p:cNvPr id="1026" name="Picture 2" descr="Gymnázium Gel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19" y="476672"/>
            <a:ext cx="21812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obsahu 2"/>
          <p:cNvSpPr txBox="1">
            <a:spLocks/>
          </p:cNvSpPr>
          <p:nvPr/>
        </p:nvSpPr>
        <p:spPr>
          <a:xfrm>
            <a:off x="429638" y="5589240"/>
            <a:ext cx="8534850" cy="113368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u="sng" dirty="0" smtClean="0"/>
              <a:t>22.04.2021 cca 17.30 ZOOM zasadnutie Rodičovskej rady</a:t>
            </a:r>
            <a:r>
              <a:rPr lang="sk-SK" dirty="0" smtClean="0"/>
              <a:t>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94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4800" b="1" dirty="0" smtClean="0"/>
              <a:t>Aktualizácia kontaktov: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 lnSpcReduction="10000"/>
          </a:bodyPr>
          <a:lstStyle/>
          <a:p>
            <a:r>
              <a:rPr lang="sk-SK" dirty="0" smtClean="0"/>
              <a:t>prístupové heslá EDUPAGE </a:t>
            </a:r>
            <a:r>
              <a:rPr lang="sk-SK" dirty="0"/>
              <a:t>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E-maily učiteľov: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</a:t>
            </a:r>
            <a:r>
              <a:rPr lang="sk-SK" dirty="0" err="1" smtClean="0"/>
              <a:t>priezvisko.gymgl@gmail.com</a:t>
            </a:r>
            <a:endParaRPr lang="sk-SK" dirty="0" smtClean="0"/>
          </a:p>
          <a:p>
            <a:r>
              <a:rPr lang="sk-SK" dirty="0" err="1" smtClean="0"/>
              <a:t>Pr</a:t>
            </a:r>
            <a:r>
              <a:rPr lang="sk-SK" dirty="0" smtClean="0"/>
              <a:t>.  e-mail na </a:t>
            </a:r>
            <a:r>
              <a:rPr lang="sk-SK" dirty="0" err="1" smtClean="0"/>
              <a:t>tr.uč</a:t>
            </a:r>
            <a:r>
              <a:rPr lang="sk-SK" dirty="0" smtClean="0"/>
              <a:t>.             </a:t>
            </a:r>
            <a:r>
              <a:rPr lang="sk-SK" dirty="0" err="1" smtClean="0">
                <a:hlinkClick r:id="rId2"/>
              </a:rPr>
              <a:t>skarbekova.gymgl@gmail.com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mobil </a:t>
            </a:r>
            <a:r>
              <a:rPr lang="sk-SK" dirty="0" err="1" smtClean="0"/>
              <a:t>tr</a:t>
            </a:r>
            <a:r>
              <a:rPr lang="sk-SK" dirty="0" smtClean="0"/>
              <a:t>. uč.:  </a:t>
            </a:r>
            <a:r>
              <a:rPr lang="sk-SK" sz="4400" dirty="0" smtClean="0"/>
              <a:t>0907 185 326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17829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373616" cy="11430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Ďakujem za Vašu pozornosť, trpezlivosť a spoluprácu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415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7430"/>
            <a:ext cx="8229600" cy="13541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0"/>
            <a:r>
              <a:rPr lang="sk-SK" b="1" dirty="0" smtClean="0"/>
              <a:t>1. Nástup </a:t>
            </a:r>
            <a:r>
              <a:rPr lang="sk-SK" b="1" dirty="0"/>
              <a:t>žiakov na prezenčné </a:t>
            </a:r>
            <a:r>
              <a:rPr lang="sk-SK" b="1" dirty="0" smtClean="0"/>
              <a:t>vzdelávanie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84784"/>
            <a:ext cx="8748464" cy="5040560"/>
          </a:xfrm>
          <a:solidFill>
            <a:srgbClr val="FFFF99"/>
          </a:solidFill>
        </p:spPr>
        <p:txBody>
          <a:bodyPr>
            <a:noAutofit/>
          </a:bodyPr>
          <a:lstStyle/>
          <a:p>
            <a:pPr lvl="1"/>
            <a:r>
              <a:rPr lang="sk-SK" u="sng" dirty="0" smtClean="0"/>
              <a:t>termín </a:t>
            </a:r>
            <a:r>
              <a:rPr lang="sk-SK" u="sng" dirty="0"/>
              <a:t>nástupu:</a:t>
            </a:r>
            <a:endParaRPr lang="sk-SK" sz="3200" dirty="0"/>
          </a:p>
          <a:p>
            <a:pPr lvl="2"/>
            <a:r>
              <a:rPr lang="sk-SK" sz="2800" b="1" u="sng" dirty="0"/>
              <a:t>26.04.2021 (pondelok) </a:t>
            </a:r>
            <a:r>
              <a:rPr lang="sk-SK" sz="2800" dirty="0" smtClean="0"/>
              <a:t>– 7:55 1.VH </a:t>
            </a:r>
            <a:r>
              <a:rPr lang="sk-SK" sz="2800" dirty="0" smtClean="0">
                <a:sym typeface="Wingdings" panose="05000000000000000000" pitchFamily="2" charset="2"/>
              </a:rPr>
              <a:t> </a:t>
            </a:r>
            <a:r>
              <a:rPr lang="sk-SK" sz="2800" dirty="0" smtClean="0"/>
              <a:t>osemročné </a:t>
            </a:r>
            <a:r>
              <a:rPr lang="sk-SK" sz="2800" dirty="0"/>
              <a:t>štúdium </a:t>
            </a:r>
            <a:r>
              <a:rPr lang="sk-SK" sz="2800" dirty="0" smtClean="0"/>
              <a:t>– okres GL  </a:t>
            </a:r>
            <a:r>
              <a:rPr lang="sk-SK" sz="2800" dirty="0"/>
              <a:t>vyhlásený </a:t>
            </a:r>
            <a:r>
              <a:rPr lang="sk-SK" sz="2800" dirty="0" smtClean="0"/>
              <a:t>za </a:t>
            </a:r>
            <a:r>
              <a:rPr lang="sk-SK" sz="2800" dirty="0"/>
              <a:t>svetločervený</a:t>
            </a:r>
            <a:endParaRPr lang="sk-SK" sz="3200" dirty="0"/>
          </a:p>
          <a:p>
            <a:pPr lvl="1" algn="just"/>
            <a:r>
              <a:rPr lang="sk-SK" sz="3200" u="sng" dirty="0"/>
              <a:t>podmienka nástupu:</a:t>
            </a:r>
            <a:r>
              <a:rPr lang="sk-SK" sz="3200" dirty="0"/>
              <a:t> predloženie vyhlásenia o </a:t>
            </a:r>
            <a:r>
              <a:rPr lang="sk-SK" sz="3200" dirty="0" err="1"/>
              <a:t>bezinfekčnosti</a:t>
            </a:r>
            <a:r>
              <a:rPr lang="sk-SK" sz="3200" dirty="0"/>
              <a:t> + k nahliadnutiu potvrdenia o </a:t>
            </a:r>
            <a:r>
              <a:rPr lang="sk-SK" sz="3200" dirty="0" err="1"/>
              <a:t>negat</a:t>
            </a:r>
            <a:r>
              <a:rPr lang="sk-SK" sz="3200" dirty="0"/>
              <a:t>. </a:t>
            </a:r>
            <a:r>
              <a:rPr lang="sk-SK" sz="3200" dirty="0" err="1"/>
              <a:t>COVID-testoch</a:t>
            </a:r>
            <a:r>
              <a:rPr lang="sk-SK" sz="3200" dirty="0"/>
              <a:t> nie starších ako 7 dní u žiaka a 1 zákonného zástupcu v spoločnej domácnosti </a:t>
            </a:r>
            <a:r>
              <a:rPr lang="sk-SK" sz="3200" b="1" u="sng" dirty="0"/>
              <a:t>(žiak pri nástupe predloží k nahliadnutiu svoj a rodičov COVID test a to buď </a:t>
            </a:r>
            <a:r>
              <a:rPr lang="sk-SK" sz="3200" b="1" u="sng" dirty="0" err="1"/>
              <a:t>pap.kópiu</a:t>
            </a:r>
            <a:r>
              <a:rPr lang="sk-SK" sz="3200" b="1" u="sng" dirty="0"/>
              <a:t> alebo </a:t>
            </a:r>
            <a:r>
              <a:rPr lang="sk-SK" sz="3200" b="1" u="sng" dirty="0" err="1"/>
              <a:t>sken</a:t>
            </a:r>
            <a:r>
              <a:rPr lang="sk-SK" sz="3200" b="1" u="sng" dirty="0"/>
              <a:t>/fotku v </a:t>
            </a:r>
            <a:r>
              <a:rPr lang="sk-SK" sz="3200" b="1" u="sng" dirty="0" smtClean="0"/>
              <a:t>mobile</a:t>
            </a:r>
            <a:r>
              <a:rPr lang="sk-SK" sz="3200" dirty="0"/>
              <a:t>)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9085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620688"/>
            <a:ext cx="8507288" cy="5544616"/>
          </a:xfrm>
          <a:solidFill>
            <a:srgbClr val="FFFF99"/>
          </a:solidFill>
        </p:spPr>
        <p:txBody>
          <a:bodyPr>
            <a:normAutofit fontScale="92500" lnSpcReduction="10000"/>
          </a:bodyPr>
          <a:lstStyle/>
          <a:p>
            <a:pPr lvl="1" algn="just"/>
            <a:r>
              <a:rPr lang="sk-SK" sz="3200" u="sng" dirty="0"/>
              <a:t>podmienka pobytu v škole</a:t>
            </a:r>
            <a:r>
              <a:rPr lang="sk-SK" sz="3200" dirty="0"/>
              <a:t>: </a:t>
            </a:r>
            <a:r>
              <a:rPr lang="sk-SK" sz="3200" b="1" dirty="0"/>
              <a:t>celé vyučovanie </a:t>
            </a:r>
            <a:r>
              <a:rPr lang="sk-SK" sz="3200" b="1" dirty="0" smtClean="0"/>
              <a:t>má žiak na tvári rúško </a:t>
            </a:r>
            <a:r>
              <a:rPr lang="sk-SK" sz="3200" b="1" dirty="0"/>
              <a:t>(platí od 19.04</a:t>
            </a:r>
            <a:r>
              <a:rPr lang="sk-SK" sz="3200" b="1" dirty="0" smtClean="0"/>
              <a:t>.) + dobrý zdravotný stav</a:t>
            </a:r>
          </a:p>
          <a:p>
            <a:pPr lvl="1" algn="just"/>
            <a:r>
              <a:rPr lang="sk-SK" sz="3200" b="1" dirty="0"/>
              <a:t>n</a:t>
            </a:r>
            <a:r>
              <a:rPr lang="sk-SK" sz="3200" b="1" dirty="0" smtClean="0"/>
              <a:t>áhradné v taške je dobrá vec </a:t>
            </a:r>
            <a:r>
              <a:rPr lang="sk-SK" sz="3200" b="1" dirty="0" smtClean="0">
                <a:sym typeface="Wingdings" panose="05000000000000000000" pitchFamily="2" charset="2"/>
              </a:rPr>
              <a:t></a:t>
            </a:r>
            <a:endParaRPr lang="sk-SK" sz="3600" b="1" dirty="0"/>
          </a:p>
          <a:p>
            <a:pPr lvl="1" algn="just"/>
            <a:r>
              <a:rPr lang="sk-SK" sz="3200" u="sng" dirty="0"/>
              <a:t>stravovanie</a:t>
            </a:r>
            <a:r>
              <a:rPr lang="sk-SK" sz="3200" dirty="0"/>
              <a:t> v ŠJ bude odo dňa nástupu osemročného štúdia (prezenční žiaci v </a:t>
            </a:r>
            <a:r>
              <a:rPr lang="sk-SK" sz="3200" dirty="0" smtClean="0"/>
              <a:t>jedálni po vyučovaní, </a:t>
            </a:r>
            <a:r>
              <a:rPr lang="sk-SK" sz="3200" dirty="0"/>
              <a:t>dištanční cez okienko </a:t>
            </a:r>
            <a:r>
              <a:rPr lang="sk-SK" sz="3200" dirty="0" smtClean="0"/>
              <a:t>– anketa </a:t>
            </a:r>
            <a:r>
              <a:rPr lang="sk-SK" sz="3200" dirty="0"/>
              <a:t>o záujme cez EDUPAGE</a:t>
            </a:r>
            <a:r>
              <a:rPr lang="sk-SK" sz="3200" dirty="0" smtClean="0"/>
              <a:t>)</a:t>
            </a:r>
          </a:p>
          <a:p>
            <a:pPr lvl="1" algn="just"/>
            <a:r>
              <a:rPr lang="sk-SK" sz="3200" b="1" dirty="0">
                <a:solidFill>
                  <a:srgbClr val="FF0000"/>
                </a:solidFill>
              </a:rPr>
              <a:t>s</a:t>
            </a:r>
            <a:r>
              <a:rPr lang="sk-SK" sz="3200" b="1" dirty="0" smtClean="0">
                <a:solidFill>
                  <a:srgbClr val="FF0000"/>
                </a:solidFill>
              </a:rPr>
              <a:t>účasný rozvrh hodín zatiaľ ostáva v platnosti </a:t>
            </a:r>
            <a:r>
              <a:rPr lang="sk-SK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sk-SK" sz="3200" dirty="0" smtClean="0">
                <a:sym typeface="Wingdings" panose="05000000000000000000" pitchFamily="2" charset="2"/>
              </a:rPr>
              <a:t>- iba tieto predmety (bez ETV, HUV, VYV...)</a:t>
            </a:r>
          </a:p>
          <a:p>
            <a:pPr lvl="1" algn="just"/>
            <a:r>
              <a:rPr lang="sk-SK" sz="3200" dirty="0" smtClean="0">
                <a:sym typeface="Wingdings" panose="05000000000000000000" pitchFamily="2" charset="2"/>
              </a:rPr>
              <a:t> TŠV – zistíme  - zatiaľ sa nesmie cvičiť v </a:t>
            </a:r>
            <a:r>
              <a:rPr lang="sk-SK" sz="3200" dirty="0" err="1" smtClean="0">
                <a:sym typeface="Wingdings" panose="05000000000000000000" pitchFamily="2" charset="2"/>
              </a:rPr>
              <a:t>telocv</a:t>
            </a:r>
            <a:r>
              <a:rPr lang="sk-SK" sz="3200" dirty="0" smtClean="0">
                <a:sym typeface="Wingdings" panose="05000000000000000000" pitchFamily="2" charset="2"/>
              </a:rPr>
              <a:t>.</a:t>
            </a:r>
          </a:p>
          <a:p>
            <a:pPr lvl="1" algn="just"/>
            <a:r>
              <a:rPr lang="sk-SK" sz="3200" dirty="0" err="1">
                <a:sym typeface="Wingdings" panose="05000000000000000000" pitchFamily="2" charset="2"/>
              </a:rPr>
              <a:t>p</a:t>
            </a:r>
            <a:r>
              <a:rPr lang="sk-SK" sz="3200" dirty="0" err="1" smtClean="0">
                <a:sym typeface="Wingdings" panose="05000000000000000000" pitchFamily="2" charset="2"/>
              </a:rPr>
              <a:t>rezúvky</a:t>
            </a:r>
            <a:r>
              <a:rPr lang="sk-SK" sz="3200" dirty="0" smtClean="0">
                <a:sym typeface="Wingdings" panose="05000000000000000000" pitchFamily="2" charset="2"/>
              </a:rPr>
              <a:t> majú v škole </a:t>
            </a:r>
            <a:endParaRPr lang="sk-SK" sz="36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1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848872" cy="92211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sk-SK" sz="3200" b="1" u="sng" dirty="0" smtClean="0"/>
              <a:t>2. A) Dochádzka </a:t>
            </a:r>
            <a:r>
              <a:rPr lang="sk-SK" sz="2700" b="1" dirty="0" smtClean="0"/>
              <a:t>(</a:t>
            </a:r>
            <a:r>
              <a:rPr lang="sk-SK" sz="2700" b="1" i="1" dirty="0" smtClean="0"/>
              <a:t>Pokyn RŠ č. 14/2020</a:t>
            </a:r>
            <a:r>
              <a:rPr lang="sk-SK" sz="2700" b="1" dirty="0" smtClean="0"/>
              <a:t> na webe): </a:t>
            </a:r>
            <a:r>
              <a:rPr lang="sk-SK" sz="4000" b="1" dirty="0" smtClean="0"/>
              <a:t/>
            </a:r>
            <a:br>
              <a:rPr lang="sk-SK" sz="4000" b="1" dirty="0" smtClean="0"/>
            </a:br>
            <a:endParaRPr lang="sk-SK" sz="27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1" y="1268760"/>
            <a:ext cx="8844396" cy="5472608"/>
          </a:xfrm>
          <a:solidFill>
            <a:srgbClr val="FFFF99"/>
          </a:solidFill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sk-SK" sz="2800" b="1" dirty="0" smtClean="0"/>
              <a:t>-neúčasť </a:t>
            </a:r>
            <a:r>
              <a:rPr lang="sk-SK" sz="2800" b="1" dirty="0"/>
              <a:t>na </a:t>
            </a:r>
            <a:r>
              <a:rPr lang="sk-SK" sz="2800" b="1" dirty="0" err="1"/>
              <a:t>online</a:t>
            </a:r>
            <a:r>
              <a:rPr lang="sk-SK" sz="2800" b="1" dirty="0"/>
              <a:t> hodine</a:t>
            </a:r>
            <a:r>
              <a:rPr lang="sk-SK" sz="2800" dirty="0"/>
              <a:t> (alebo nevypracovanie úloh) </a:t>
            </a:r>
            <a:r>
              <a:rPr lang="sk-SK" sz="2800" dirty="0" smtClean="0"/>
              <a:t>označeni</a:t>
            </a:r>
            <a:r>
              <a:rPr lang="sk-SK" sz="2800" dirty="0"/>
              <a:t>e</a:t>
            </a:r>
            <a:r>
              <a:rPr lang="sk-SK" sz="2800" dirty="0" smtClean="0"/>
              <a:t> </a:t>
            </a:r>
            <a:r>
              <a:rPr lang="sk-SK" sz="2800" dirty="0"/>
              <a:t>ako „N“ </a:t>
            </a:r>
            <a:r>
              <a:rPr lang="sk-SK" sz="2800" dirty="0" smtClean="0"/>
              <a:t>alebo </a:t>
            </a:r>
            <a:r>
              <a:rPr lang="sk-SK" sz="2800" dirty="0"/>
              <a:t>,,</a:t>
            </a:r>
            <a:r>
              <a:rPr lang="sk-SK" sz="2800" dirty="0" smtClean="0"/>
              <a:t>0“ </a:t>
            </a:r>
            <a:r>
              <a:rPr lang="sk-SK" sz="2800" dirty="0"/>
              <a:t> rieši </a:t>
            </a:r>
            <a:r>
              <a:rPr lang="sk-SK" sz="2800" dirty="0" smtClean="0"/>
              <a:t>sa: </a:t>
            </a:r>
            <a:endParaRPr lang="sk-SK" sz="3200" dirty="0"/>
          </a:p>
          <a:p>
            <a:pPr lvl="3"/>
            <a:r>
              <a:rPr lang="sk-SK" sz="2400" dirty="0" smtClean="0"/>
              <a:t>zohľadnenie </a:t>
            </a:r>
            <a:r>
              <a:rPr lang="sk-SK" sz="2400" dirty="0"/>
              <a:t>v </a:t>
            </a:r>
            <a:r>
              <a:rPr lang="sk-SK" sz="2400" dirty="0" smtClean="0"/>
              <a:t>priebežnom/koncoročnom </a:t>
            </a:r>
            <a:r>
              <a:rPr lang="sk-SK" sz="2400" dirty="0"/>
              <a:t>hodnotení a klasifikácii, </a:t>
            </a:r>
            <a:r>
              <a:rPr lang="sk-SK" sz="2400" dirty="0" smtClean="0"/>
              <a:t> (v najakútnejších prípadoch písomné </a:t>
            </a:r>
            <a:r>
              <a:rPr lang="sk-SK" sz="2400" dirty="0"/>
              <a:t>upozornením na </a:t>
            </a:r>
            <a:r>
              <a:rPr lang="sk-SK" sz="2400" dirty="0" smtClean="0"/>
              <a:t>nedbalú </a:t>
            </a:r>
            <a:r>
              <a:rPr lang="sk-SK" sz="2400" dirty="0"/>
              <a:t>účasť na dištančnom </a:t>
            </a:r>
            <a:r>
              <a:rPr lang="sk-SK" sz="2400" dirty="0" smtClean="0"/>
              <a:t>vzdelávaní) </a:t>
            </a:r>
          </a:p>
          <a:p>
            <a:pPr lvl="1"/>
            <a:r>
              <a:rPr lang="sk-SK" sz="1600" dirty="0"/>
              <a:t> </a:t>
            </a:r>
            <a:r>
              <a:rPr lang="sk-SK" sz="2400" dirty="0"/>
              <a:t> </a:t>
            </a:r>
            <a:r>
              <a:rPr lang="sk-SK" sz="2400" dirty="0" smtClean="0"/>
              <a:t>prekonzultovať - </a:t>
            </a:r>
            <a:r>
              <a:rPr lang="sk-SK" sz="2400" dirty="0"/>
              <a:t>vypínanie kamier, zvuku alebo celého prístupu do ZOOM v prípade, že učiteľ vyzve ku </a:t>
            </a:r>
            <a:r>
              <a:rPr lang="sk-SK" sz="2400" dirty="0" smtClean="0"/>
              <a:t>skúšaniu, odchod skôr</a:t>
            </a:r>
          </a:p>
          <a:p>
            <a:pPr lvl="1" algn="just"/>
            <a:r>
              <a:rPr lang="sk-SK" sz="2400" dirty="0" smtClean="0">
                <a:solidFill>
                  <a:srgbClr val="FF0000"/>
                </a:solidFill>
              </a:rPr>
              <a:t>od pondelka 26.4. sa bude rátať neprítomnosť žiaka na vyučovaní do jeho vymeškaných hodín – EVIDENCIA v EŽK</a:t>
            </a:r>
          </a:p>
          <a:p>
            <a:pPr lvl="1" algn="just"/>
            <a:r>
              <a:rPr lang="sk-SK" sz="2400" dirty="0" smtClean="0">
                <a:solidFill>
                  <a:srgbClr val="FF0000"/>
                </a:solidFill>
              </a:rPr>
              <a:t>prvé 2 týždne sú adaptačné </a:t>
            </a:r>
            <a:r>
              <a:rPr lang="sk-SK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viac TRH </a:t>
            </a:r>
            <a:endParaRPr lang="sk-SK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sk-SK" sz="2400" dirty="0" smtClean="0"/>
              <a:t>5 dní za sebou môže ospravedlniť rodič – dávajte mi naďalej vedieť </a:t>
            </a:r>
            <a:r>
              <a:rPr lang="sk-SK" sz="2400" dirty="0" smtClean="0">
                <a:sym typeface="Wingdings" panose="05000000000000000000" pitchFamily="2" charset="2"/>
              </a:rPr>
              <a:t></a:t>
            </a:r>
            <a:endParaRPr lang="sk-SK" sz="2400" dirty="0"/>
          </a:p>
          <a:p>
            <a:pPr lvl="1"/>
            <a:endParaRPr lang="sk-SK" sz="2000" dirty="0"/>
          </a:p>
          <a:p>
            <a:pPr lvl="3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593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sk-SK" sz="3200" b="1" u="sng" dirty="0" smtClean="0"/>
              <a:t>B) Prospech – EŽK – </a:t>
            </a:r>
            <a:r>
              <a:rPr lang="sk-SK" sz="3200" u="sng" dirty="0" smtClean="0"/>
              <a:t>kombinácia hodnotení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925144"/>
          </a:xfrm>
          <a:solidFill>
            <a:srgbClr val="FFFF99"/>
          </a:solidFill>
        </p:spPr>
        <p:txBody>
          <a:bodyPr>
            <a:normAutofit/>
          </a:bodyPr>
          <a:lstStyle/>
          <a:p>
            <a:pPr marL="914400" lvl="2" indent="0" algn="just">
              <a:buNone/>
            </a:pPr>
            <a:r>
              <a:rPr lang="sk-SK" sz="3200" b="1" u="sng" dirty="0" smtClean="0"/>
              <a:t>Dôležité termíny:</a:t>
            </a:r>
          </a:p>
          <a:p>
            <a:pPr marL="914400" lvl="2" indent="0" algn="just">
              <a:buNone/>
            </a:pPr>
            <a:r>
              <a:rPr lang="sk-SK" sz="3200" b="1" dirty="0" smtClean="0"/>
              <a:t>27.4.2021 (</a:t>
            </a:r>
            <a:r>
              <a:rPr lang="sk-SK" sz="3200" b="1" dirty="0"/>
              <a:t>utorok</a:t>
            </a:r>
            <a:r>
              <a:rPr lang="sk-SK" sz="3200" b="1" dirty="0" smtClean="0"/>
              <a:t>) - uzávierka </a:t>
            </a:r>
            <a:r>
              <a:rPr lang="sk-SK" sz="3200" b="1" dirty="0"/>
              <a:t>klasifikácie v EŽK za 3. štvrťrok do </a:t>
            </a:r>
            <a:r>
              <a:rPr lang="sk-SK" sz="3200" b="1" dirty="0" smtClean="0"/>
              <a:t>14:00 hod.</a:t>
            </a:r>
          </a:p>
          <a:p>
            <a:pPr marL="914400" lvl="2" indent="0" algn="just">
              <a:buNone/>
            </a:pPr>
            <a:endParaRPr lang="sk-SK" sz="3200" b="1" dirty="0"/>
          </a:p>
          <a:p>
            <a:pPr marL="914400" lvl="2" indent="0" algn="just">
              <a:buNone/>
            </a:pPr>
            <a:r>
              <a:rPr lang="sk-SK" sz="3200" b="1" dirty="0" smtClean="0"/>
              <a:t>28.4. 2021 (streda) - </a:t>
            </a:r>
            <a:r>
              <a:rPr lang="pl-PL" sz="3200" b="1" dirty="0"/>
              <a:t>PEDAGOGICKÁ RADA – hodnotiaca za 3. </a:t>
            </a:r>
            <a:r>
              <a:rPr lang="pl-PL" sz="3200" b="1" dirty="0" smtClean="0"/>
              <a:t>štvrťrok</a:t>
            </a:r>
          </a:p>
          <a:p>
            <a:pPr marL="0" indent="0" algn="just">
              <a:buNone/>
            </a:pP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17448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476672"/>
            <a:ext cx="8568952" cy="6048672"/>
          </a:xfrm>
          <a:solidFill>
            <a:srgbClr val="FFFF99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600" dirty="0" smtClean="0">
                <a:sym typeface="Wingdings" panose="05000000000000000000" pitchFamily="2" charset="2"/>
              </a:rPr>
              <a:t>Známky  </a:t>
            </a:r>
            <a:r>
              <a:rPr lang="sk-SK" sz="3600" dirty="0" err="1" smtClean="0">
                <a:sym typeface="Wingdings" panose="05000000000000000000" pitchFamily="2" charset="2"/>
              </a:rPr>
              <a:t></a:t>
            </a:r>
            <a:r>
              <a:rPr lang="sk-SK" sz="3600" dirty="0" smtClean="0">
                <a:sym typeface="Wingdings" panose="05000000000000000000" pitchFamily="2" charset="2"/>
              </a:rPr>
              <a:t> </a:t>
            </a:r>
            <a:r>
              <a:rPr lang="sk-SK" sz="3600" dirty="0" err="1" smtClean="0">
                <a:sym typeface="Wingdings" panose="05000000000000000000" pitchFamily="2" charset="2"/>
              </a:rPr>
              <a:t></a:t>
            </a:r>
            <a:r>
              <a:rPr lang="sk-SK" sz="36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sk-SK" sz="3600" dirty="0" smtClean="0">
              <a:sym typeface="Wingdings" panose="05000000000000000000" pitchFamily="2" charset="2"/>
            </a:endParaRPr>
          </a:p>
          <a:p>
            <a:r>
              <a:rPr lang="sk-SK" sz="3600" dirty="0" smtClean="0">
                <a:sym typeface="Wingdings" panose="05000000000000000000" pitchFamily="2" charset="2"/>
              </a:rPr>
              <a:t>nie sú všetko </a:t>
            </a:r>
          </a:p>
          <a:p>
            <a:r>
              <a:rPr lang="sk-SK" sz="3600" dirty="0">
                <a:sym typeface="Wingdings" panose="05000000000000000000" pitchFamily="2" charset="2"/>
              </a:rPr>
              <a:t>k</a:t>
            </a:r>
            <a:r>
              <a:rPr lang="sk-SK" sz="3600" dirty="0" smtClean="0">
                <a:sym typeface="Wingdings" panose="05000000000000000000" pitchFamily="2" charset="2"/>
              </a:rPr>
              <a:t>aždý žiak musí mať rovnaký počet známok</a:t>
            </a:r>
            <a:endParaRPr lang="sk-SK" sz="3600" dirty="0">
              <a:sym typeface="Wingdings" panose="05000000000000000000" pitchFamily="2" charset="2"/>
            </a:endParaRPr>
          </a:p>
          <a:p>
            <a:r>
              <a:rPr lang="sk-SK" sz="3600" dirty="0" smtClean="0">
                <a:sym typeface="Wingdings" panose="05000000000000000000" pitchFamily="2" charset="2"/>
              </a:rPr>
              <a:t>0 alebo N sa mení na 5 – ak si to nedoplní</a:t>
            </a:r>
          </a:p>
          <a:p>
            <a:endParaRPr lang="sk-SK" sz="3600" dirty="0" smtClean="0">
              <a:sym typeface="Wingdings" panose="05000000000000000000" pitchFamily="2" charset="2"/>
            </a:endParaRPr>
          </a:p>
          <a:p>
            <a:r>
              <a:rPr lang="sk-SK" sz="3600" dirty="0" smtClean="0">
                <a:sym typeface="Wingdings" panose="05000000000000000000" pitchFamily="2" charset="2"/>
              </a:rPr>
              <a:t>  1/2                         2/3  ???</a:t>
            </a:r>
          </a:p>
          <a:p>
            <a:r>
              <a:rPr lang="sk-SK" sz="3600" dirty="0" smtClean="0">
                <a:sym typeface="Wingdings" panose="05000000000000000000" pitchFamily="2" charset="2"/>
              </a:rPr>
              <a:t>v EŽK ako 1 2 – váha známky je rovnaká 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4981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052736"/>
            <a:ext cx="8568952" cy="5616624"/>
          </a:xfrm>
          <a:solidFill>
            <a:srgbClr val="FFFF99"/>
          </a:solidFill>
        </p:spPr>
        <p:txBody>
          <a:bodyPr>
            <a:noAutofit/>
          </a:bodyPr>
          <a:lstStyle/>
          <a:p>
            <a:pPr marL="914400" lvl="2" indent="0">
              <a:buNone/>
            </a:pPr>
            <a:endParaRPr lang="sk-SK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sk-SK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Pochvala: triedny kolektív  </a:t>
            </a:r>
            <a:r>
              <a:rPr lang="sk-SK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sk-SK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sk-SK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sk-SK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sk-SK" sz="2800" dirty="0" err="1" smtClean="0">
                <a:sym typeface="Wingdings" panose="05000000000000000000" pitchFamily="2" charset="2"/>
              </a:rPr>
              <a:t>Individ</a:t>
            </a:r>
            <a:r>
              <a:rPr lang="sk-SK" sz="2800" dirty="0" smtClean="0">
                <a:sym typeface="Wingdings" panose="05000000000000000000" pitchFamily="2" charset="2"/>
              </a:rPr>
              <a:t>. pochvaly: </a:t>
            </a:r>
            <a:r>
              <a:rPr lang="sk-SK" sz="2800" u="sng" dirty="0" smtClean="0">
                <a:sym typeface="Wingdings" panose="05000000000000000000" pitchFamily="2" charset="2"/>
              </a:rPr>
              <a:t>Matematická </a:t>
            </a:r>
            <a:r>
              <a:rPr lang="sk-SK" sz="2800" u="sng" dirty="0">
                <a:sym typeface="Wingdings" panose="05000000000000000000" pitchFamily="2" charset="2"/>
              </a:rPr>
              <a:t>olympiáda </a:t>
            </a:r>
            <a:r>
              <a:rPr lang="sk-SK" sz="2800" dirty="0">
                <a:sym typeface="Wingdings" panose="05000000000000000000" pitchFamily="2" charset="2"/>
              </a:rPr>
              <a:t>– okresné </a:t>
            </a:r>
            <a:r>
              <a:rPr lang="sk-SK" sz="2800" dirty="0" smtClean="0">
                <a:sym typeface="Wingdings" panose="05000000000000000000" pitchFamily="2" charset="2"/>
              </a:rPr>
              <a:t>kolo Kat </a:t>
            </a:r>
            <a:r>
              <a:rPr lang="sk-SK" sz="2800" dirty="0">
                <a:sym typeface="Wingdings" panose="05000000000000000000" pitchFamily="2" charset="2"/>
              </a:rPr>
              <a:t>Z6 – </a:t>
            </a:r>
            <a:r>
              <a:rPr lang="sk-SK" sz="2800" b="1" dirty="0" err="1" smtClean="0">
                <a:sym typeface="Wingdings" panose="05000000000000000000" pitchFamily="2" charset="2"/>
              </a:rPr>
              <a:t>Paťka</a:t>
            </a:r>
            <a:r>
              <a:rPr lang="sk-SK" sz="2800" b="1" dirty="0" smtClean="0">
                <a:sym typeface="Wingdings" panose="05000000000000000000" pitchFamily="2" charset="2"/>
              </a:rPr>
              <a:t> </a:t>
            </a:r>
            <a:r>
              <a:rPr lang="sk-SK" sz="2800" b="1" dirty="0" err="1" smtClean="0">
                <a:sym typeface="Wingdings" panose="05000000000000000000" pitchFamily="2" charset="2"/>
              </a:rPr>
              <a:t>Burčáková</a:t>
            </a:r>
            <a:r>
              <a:rPr lang="sk-SK" sz="2800" b="1" dirty="0">
                <a:sym typeface="Wingdings" panose="05000000000000000000" pitchFamily="2" charset="2"/>
              </a:rPr>
              <a:t>, </a:t>
            </a:r>
            <a:endParaRPr lang="sk-SK" sz="2800" b="1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sk-SK" sz="2800" b="1" dirty="0" smtClean="0">
                <a:sym typeface="Wingdings" panose="05000000000000000000" pitchFamily="2" charset="2"/>
              </a:rPr>
              <a:t>                      </a:t>
            </a:r>
            <a:r>
              <a:rPr lang="sk-SK" sz="2800" b="1" dirty="0" err="1" smtClean="0">
                <a:sym typeface="Wingdings" panose="05000000000000000000" pitchFamily="2" charset="2"/>
              </a:rPr>
              <a:t>Nellka</a:t>
            </a:r>
            <a:r>
              <a:rPr lang="sk-SK" sz="2800" b="1" dirty="0" smtClean="0">
                <a:sym typeface="Wingdings" panose="05000000000000000000" pitchFamily="2" charset="2"/>
              </a:rPr>
              <a:t> </a:t>
            </a:r>
            <a:r>
              <a:rPr lang="sk-SK" sz="2800" b="1" dirty="0" err="1" smtClean="0">
                <a:sym typeface="Wingdings" panose="05000000000000000000" pitchFamily="2" charset="2"/>
              </a:rPr>
              <a:t>Výrosteková</a:t>
            </a:r>
            <a:r>
              <a:rPr lang="sk-SK" sz="2800" b="1" dirty="0" smtClean="0">
                <a:sym typeface="Wingdings" panose="05000000000000000000" pitchFamily="2" charset="2"/>
              </a:rPr>
              <a:t> </a:t>
            </a:r>
            <a:r>
              <a:rPr lang="sk-SK" sz="2800" dirty="0">
                <a:sym typeface="Wingdings" panose="05000000000000000000" pitchFamily="2" charset="2"/>
              </a:rPr>
              <a:t>(I.O) – 2.miesto, </a:t>
            </a:r>
            <a:r>
              <a:rPr lang="sk-SK" sz="2800" dirty="0" smtClean="0">
                <a:sym typeface="Wingdings" panose="05000000000000000000" pitchFamily="2" charset="2"/>
              </a:rPr>
              <a:t>          		</a:t>
            </a:r>
            <a:r>
              <a:rPr lang="sk-SK" sz="2800" b="1" dirty="0" err="1" smtClean="0">
                <a:sym typeface="Wingdings" panose="05000000000000000000" pitchFamily="2" charset="2"/>
              </a:rPr>
              <a:t>Mimka</a:t>
            </a:r>
            <a:r>
              <a:rPr lang="sk-SK" sz="2800" b="1" dirty="0" smtClean="0">
                <a:sym typeface="Wingdings" panose="05000000000000000000" pitchFamily="2" charset="2"/>
              </a:rPr>
              <a:t> </a:t>
            </a:r>
            <a:r>
              <a:rPr lang="sk-SK" sz="2800" b="1" dirty="0" err="1" smtClean="0">
                <a:sym typeface="Wingdings" panose="05000000000000000000" pitchFamily="2" charset="2"/>
              </a:rPr>
              <a:t>Olejárová</a:t>
            </a:r>
            <a:r>
              <a:rPr lang="sk-SK" sz="2800" b="1" dirty="0" smtClean="0">
                <a:sym typeface="Wingdings" panose="05000000000000000000" pitchFamily="2" charset="2"/>
              </a:rPr>
              <a:t> </a:t>
            </a:r>
            <a:r>
              <a:rPr lang="sk-SK" sz="2800" dirty="0">
                <a:sym typeface="Wingdings" panose="05000000000000000000" pitchFamily="2" charset="2"/>
              </a:rPr>
              <a:t>(I.O) – 3.miesto</a:t>
            </a:r>
          </a:p>
          <a:p>
            <a:pPr lvl="2"/>
            <a:r>
              <a:rPr lang="sk-SK" sz="2800" u="sng" dirty="0" smtClean="0"/>
              <a:t>Biologická olympiáda </a:t>
            </a:r>
            <a:r>
              <a:rPr lang="sk-SK" sz="2800" dirty="0" smtClean="0"/>
              <a:t>– </a:t>
            </a:r>
            <a:r>
              <a:rPr lang="sk-SK" sz="2800" dirty="0" err="1" smtClean="0"/>
              <a:t>posterová</a:t>
            </a:r>
            <a:r>
              <a:rPr lang="sk-SK" sz="2800" dirty="0" smtClean="0"/>
              <a:t> časť </a:t>
            </a:r>
          </a:p>
          <a:p>
            <a:pPr marL="914400" lvl="2" indent="0">
              <a:buNone/>
            </a:pPr>
            <a:r>
              <a:rPr lang="sk-SK" sz="2800" dirty="0" smtClean="0"/>
              <a:t> - okresné kolo – </a:t>
            </a:r>
            <a:r>
              <a:rPr lang="sk-SK" sz="2800" b="1" dirty="0" smtClean="0"/>
              <a:t>Simonka Ševčíková </a:t>
            </a:r>
            <a:r>
              <a:rPr lang="sk-SK" sz="2800" dirty="0" smtClean="0"/>
              <a:t>– 2.miesto</a:t>
            </a:r>
            <a:endParaRPr lang="sk-SK" sz="2800" dirty="0"/>
          </a:p>
          <a:p>
            <a:r>
              <a:rPr lang="sk-SK" sz="2800" b="1" u="sng" dirty="0" smtClean="0"/>
              <a:t>Dokáž to vo VSE – Zachyť energiu:</a:t>
            </a:r>
          </a:p>
          <a:p>
            <a:r>
              <a:rPr lang="sk-SK" sz="2800" dirty="0" err="1" smtClean="0"/>
              <a:t>Nellka</a:t>
            </a:r>
            <a:r>
              <a:rPr lang="sk-SK" sz="2800" dirty="0" smtClean="0"/>
              <a:t> </a:t>
            </a:r>
            <a:r>
              <a:rPr lang="sk-SK" sz="2800" dirty="0" err="1" smtClean="0"/>
              <a:t>Výrosteková</a:t>
            </a:r>
            <a:r>
              <a:rPr lang="sk-SK" sz="2800" dirty="0" smtClean="0"/>
              <a:t> a Samko </a:t>
            </a:r>
            <a:r>
              <a:rPr lang="sk-SK" sz="2800" dirty="0" err="1" smtClean="0"/>
              <a:t>Podracký</a:t>
            </a:r>
            <a:r>
              <a:rPr lang="sk-SK" sz="2800" dirty="0" smtClean="0"/>
              <a:t> – ceny poroty a výhra programovateľné roboty pre školu</a:t>
            </a:r>
          </a:p>
          <a:p>
            <a:endParaRPr lang="sk-SK" sz="3600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68952" cy="104817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 algn="l"/>
            <a:r>
              <a:rPr lang="sk-SK" b="1" dirty="0" smtClean="0"/>
              <a:t>C. Správanie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22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68952" cy="11430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0" algn="l"/>
            <a:r>
              <a:rPr lang="sk-SK" b="1" dirty="0" smtClean="0"/>
              <a:t>3. Financie</a:t>
            </a:r>
            <a:r>
              <a:rPr lang="sk-SK" sz="4800" dirty="0"/>
              <a:t/>
            </a:r>
            <a:br>
              <a:rPr lang="sk-SK" sz="4800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507288" cy="5184576"/>
          </a:xfrm>
          <a:solidFill>
            <a:srgbClr val="FFFF99"/>
          </a:solidFill>
        </p:spPr>
        <p:txBody>
          <a:bodyPr>
            <a:normAutofit/>
          </a:bodyPr>
          <a:lstStyle/>
          <a:p>
            <a:pPr lvl="1"/>
            <a:r>
              <a:rPr lang="sk-SK" b="1" dirty="0" smtClean="0"/>
              <a:t>Rodičovský </a:t>
            </a:r>
            <a:r>
              <a:rPr lang="sk-SK" b="1" dirty="0"/>
              <a:t>príspevok</a:t>
            </a:r>
            <a:endParaRPr lang="sk-SK" sz="3200" dirty="0"/>
          </a:p>
          <a:p>
            <a:pPr lvl="2"/>
            <a:r>
              <a:rPr lang="sk-SK" b="1" u="sng" dirty="0"/>
              <a:t>v</a:t>
            </a:r>
            <a:r>
              <a:rPr lang="sk-SK" b="1" u="sng" dirty="0" smtClean="0"/>
              <a:t>šetci </a:t>
            </a:r>
            <a:r>
              <a:rPr lang="sk-SK" dirty="0" smtClean="0"/>
              <a:t>máme uhradené príspevky vo výške 25 EUR (2 Eurá sú určené na poistenie žiaka)</a:t>
            </a:r>
            <a:endParaRPr lang="sk-SK" sz="2800" dirty="0"/>
          </a:p>
          <a:p>
            <a:pPr lvl="1"/>
            <a:r>
              <a:rPr lang="sk-SK" b="1" dirty="0"/>
              <a:t>2% z dane pre OZ </a:t>
            </a:r>
            <a:r>
              <a:rPr lang="sk-SK" b="1" dirty="0" err="1"/>
              <a:t>Elán-Vital</a:t>
            </a:r>
            <a:r>
              <a:rPr lang="sk-SK" dirty="0"/>
              <a:t> </a:t>
            </a:r>
            <a:endParaRPr lang="sk-SK" sz="3200" dirty="0"/>
          </a:p>
          <a:p>
            <a:pPr lvl="2"/>
            <a:r>
              <a:rPr lang="sk-SK" sz="2800" dirty="0"/>
              <a:t>poprosiť rodičov, aby podporili </a:t>
            </a:r>
            <a:r>
              <a:rPr lang="sk-SK" sz="2800" u="sng" dirty="0"/>
              <a:t>do konca 04/2021 školu</a:t>
            </a:r>
            <a:r>
              <a:rPr lang="sk-SK" sz="2800" dirty="0"/>
              <a:t> (možno bude termín predĺžený tak ako minulý rok) - </a:t>
            </a:r>
            <a:r>
              <a:rPr lang="sk-SK" sz="2800" u="sng" dirty="0"/>
              <a:t>tlačivá na 2% </a:t>
            </a:r>
            <a:r>
              <a:rPr lang="sk-SK" sz="2800" dirty="0"/>
              <a:t> budú zverejnené na </a:t>
            </a:r>
            <a:r>
              <a:rPr lang="sk-SK" sz="2800" dirty="0" err="1"/>
              <a:t>webstránke</a:t>
            </a:r>
            <a:r>
              <a:rPr lang="sk-SK" sz="2800" dirty="0"/>
              <a:t> školy </a:t>
            </a:r>
            <a:endParaRPr lang="sk-SK" sz="3200" dirty="0"/>
          </a:p>
          <a:p>
            <a:pPr lvl="2"/>
            <a:r>
              <a:rPr lang="sk-SK" sz="2800" dirty="0"/>
              <a:t>minulý rok zakúpené: stoly do </a:t>
            </a:r>
            <a:r>
              <a:rPr lang="sk-SK" sz="2800" dirty="0" smtClean="0"/>
              <a:t>ŠJ, </a:t>
            </a:r>
            <a:r>
              <a:rPr lang="sk-SK" sz="2800" dirty="0"/>
              <a:t>stoličky a notebook do projektovej </a:t>
            </a:r>
            <a:r>
              <a:rPr lang="sk-SK" sz="2800" dirty="0" smtClean="0"/>
              <a:t>učebne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0697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68952" cy="11430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0" algn="l"/>
            <a:r>
              <a:rPr lang="sk-SK" b="1" dirty="0"/>
              <a:t>4</a:t>
            </a:r>
            <a:r>
              <a:rPr lang="sk-SK" b="1" dirty="0" smtClean="0"/>
              <a:t>. Diskusia, rôzne</a:t>
            </a:r>
            <a:r>
              <a:rPr lang="sk-SK" sz="4800" dirty="0"/>
              <a:t/>
            </a:r>
            <a:br>
              <a:rPr lang="sk-SK" sz="4800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507288" cy="5184576"/>
          </a:xfrm>
          <a:solidFill>
            <a:srgbClr val="FFFF99"/>
          </a:solidFill>
        </p:spPr>
        <p:txBody>
          <a:bodyPr>
            <a:normAutofit/>
          </a:bodyPr>
          <a:lstStyle/>
          <a:p>
            <a:pPr lvl="1"/>
            <a:r>
              <a:rPr lang="sk-SK" sz="2800" dirty="0" smtClean="0"/>
              <a:t>3.5. – budú prijímacie skúšky v priestoroch školy  – </a:t>
            </a:r>
            <a:r>
              <a:rPr lang="sk-SK" sz="2800" dirty="0" err="1" smtClean="0"/>
              <a:t>protiepid</a:t>
            </a:r>
            <a:r>
              <a:rPr lang="sk-SK" sz="2800" dirty="0" smtClean="0"/>
              <a:t>. opatrenia - ?? </a:t>
            </a:r>
            <a:r>
              <a:rPr lang="sk-SK" dirty="0"/>
              <a:t>v</a:t>
            </a:r>
            <a:r>
              <a:rPr lang="sk-SK" sz="2800" dirty="0" smtClean="0"/>
              <a:t>ýučba ?? – napíšem </a:t>
            </a:r>
            <a:r>
              <a:rPr lang="sk-SK" sz="2800" dirty="0" smtClean="0">
                <a:sym typeface="Wingdings" panose="05000000000000000000" pitchFamily="2" charset="2"/>
              </a:rPr>
              <a:t></a:t>
            </a:r>
            <a:endParaRPr lang="sk-SK" sz="2800" dirty="0" smtClean="0"/>
          </a:p>
          <a:p>
            <a:pPr marL="457200" lvl="1" indent="0">
              <a:buNone/>
            </a:pPr>
            <a:endParaRPr lang="sk-SK" sz="2800" dirty="0" smtClean="0"/>
          </a:p>
          <a:p>
            <a:pPr marL="457200" lvl="1" indent="0">
              <a:buNone/>
            </a:pPr>
            <a:r>
              <a:rPr lang="sk-SK" sz="2800" dirty="0" smtClean="0"/>
              <a:t>Priestor na Vaše otázky </a:t>
            </a:r>
            <a:r>
              <a:rPr lang="sk-SK" sz="2800" dirty="0" smtClean="0">
                <a:sym typeface="Wingdings" panose="05000000000000000000" pitchFamily="2" charset="2"/>
              </a:rPr>
              <a:t></a:t>
            </a:r>
          </a:p>
          <a:p>
            <a:pPr marL="457200" lvl="1" indent="0">
              <a:buNone/>
            </a:pPr>
            <a:endParaRPr lang="sk-SK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sk-SK" sz="4000" dirty="0" smtClean="0">
                <a:sym typeface="Wingdings" panose="05000000000000000000" pitchFamily="2" charset="2"/>
              </a:rPr>
              <a:t>0915 649 478</a:t>
            </a:r>
          </a:p>
          <a:p>
            <a:pPr marL="457200" lvl="1" indent="0">
              <a:buNone/>
            </a:pP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660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319</Words>
  <Application>Microsoft Office PowerPoint</Application>
  <PresentationFormat>Prezentácia na obrazovke (4:3)</PresentationFormat>
  <Paragraphs>68</Paragraphs>
  <Slides>11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Online RZ  dňa 22. 4. 2021</vt:lpstr>
      <vt:lpstr>1. Nástup žiakov na prezenčné vzdelávanie</vt:lpstr>
      <vt:lpstr>Prezentácia programu PowerPoint</vt:lpstr>
      <vt:lpstr>2. A) Dochádzka (Pokyn RŠ č. 14/2020 na webe):  </vt:lpstr>
      <vt:lpstr>B) Prospech – EŽK – kombinácia hodnotení</vt:lpstr>
      <vt:lpstr>Prezentácia programu PowerPoint</vt:lpstr>
      <vt:lpstr>C. Správanie</vt:lpstr>
      <vt:lpstr>3. Financie </vt:lpstr>
      <vt:lpstr>4. Diskusia, rôzne </vt:lpstr>
      <vt:lpstr>Aktualizácia kontaktov:</vt:lpstr>
      <vt:lpstr>Ďakujem za Vašu pozornosť, trpezlivosť a spoluprácu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30</cp:revision>
  <dcterms:created xsi:type="dcterms:W3CDTF">2021-01-21T13:41:00Z</dcterms:created>
  <dcterms:modified xsi:type="dcterms:W3CDTF">2021-04-22T15:18:07Z</dcterms:modified>
</cp:coreProperties>
</file>