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919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1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09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0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9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3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9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7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34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3430C5-582B-61C7-E8AD-5E41974EB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pPr fontAlgn="base"/>
            <a:r>
              <a:rPr lang="sk-SK" b="1" dirty="0">
                <a:solidFill>
                  <a:srgbClr val="000000"/>
                </a:solidFill>
                <a:effectLst/>
                <a:latin typeface="Montserrat" panose="020B0604020202020204" pitchFamily="2" charset="-18"/>
              </a:rPr>
              <a:t>Vakcína je víťazstvo</a:t>
            </a:r>
            <a:br>
              <a:rPr lang="sk-SK" b="1" dirty="0">
                <a:solidFill>
                  <a:srgbClr val="000000"/>
                </a:solidFill>
                <a:effectLst/>
                <a:latin typeface="Montserrat" panose="020B0604020202020204" pitchFamily="2" charset="-18"/>
              </a:rPr>
            </a:br>
            <a:r>
              <a:rPr lang="sk-SK" b="0" i="0" dirty="0">
                <a:solidFill>
                  <a:srgbClr val="000000"/>
                </a:solidFill>
                <a:effectLst/>
                <a:latin typeface="Montserrat" panose="020B0604020202020204" pitchFamily="2" charset="-18"/>
              </a:rPr>
              <a:t>26 novembra, 2021</a:t>
            </a:r>
            <a:br>
              <a:rPr lang="sk-SK" b="0" i="0" dirty="0">
                <a:solidFill>
                  <a:srgbClr val="000000"/>
                </a:solidFill>
                <a:effectLst/>
                <a:latin typeface="Montserrat" panose="020B0604020202020204" pitchFamily="2" charset="-18"/>
              </a:rPr>
            </a:b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98C258-A722-D21C-3A3D-4555F34B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sk-SK" dirty="0"/>
              <a:t>Kristína Moskaľová</a:t>
            </a:r>
          </a:p>
          <a:p>
            <a:r>
              <a:rPr lang="sk-SK" dirty="0"/>
              <a:t>Dominik Valeš</a:t>
            </a:r>
          </a:p>
        </p:txBody>
      </p:sp>
      <p:pic>
        <p:nvPicPr>
          <p:cNvPr id="4" name="Picture 3" descr="Farebný svetlo žiarovka s ikonami pracovných ikon">
            <a:extLst>
              <a:ext uri="{FF2B5EF4-FFF2-40B4-BE49-F238E27FC236}">
                <a16:creationId xmlns:a16="http://schemas.microsoft.com/office/drawing/2014/main" id="{256AF0E9-CB50-0F74-2C02-FC36BBB8F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8" r="34373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7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4B5D8A-DA74-1DAB-26B0-EA9386DD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36" y="833685"/>
            <a:ext cx="10026650" cy="655637"/>
          </a:xfrm>
        </p:spPr>
        <p:txBody>
          <a:bodyPr>
            <a:normAutofit/>
          </a:bodyPr>
          <a:lstStyle/>
          <a:p>
            <a:r>
              <a:rPr lang="sk-SK" sz="3600" dirty="0"/>
              <a:t>sťažovateľ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47484B-EDF6-8772-D448-6C4C0779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36" y="1781822"/>
            <a:ext cx="10026650" cy="3978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Rada ako združenie etickej samoregulácie zaevidovala sťažnosť od fyzickej osoby, okres Bratislava voči vysielaniu televízneho reklamného šotu, zadávateľa Ministerstvo zdravotníctva SR, ktorý bol odvysielaný v rámci očkovacej kampane. Sťažovateľ uvádza, že v spote je počuť ťažko dýchajúceho človeka, napojeného na dýchací prístroj, u ktorého je možnosť, že infikovanie vírusom SARS-CoV-2 neprežije. Sťažovateľ má za to, že reklama hraničí s morbídnosťou a považuje za neetické zobrazenie zomierajúceho človeka v rámci spotu. Reklama podľa sťažovateľa môže vplývať na slabších jedincov a vyvolať pocit ohrozenia jedincom vírusom SARS-CoV-2, čo môže u určitej skupiny ľudí vyvolať stav skratového jednania.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63F207-19C3-6AFD-DC17-16DE681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82" y="1011238"/>
            <a:ext cx="10026650" cy="655637"/>
          </a:xfrm>
        </p:spPr>
        <p:txBody>
          <a:bodyPr>
            <a:normAutofit/>
          </a:bodyPr>
          <a:lstStyle/>
          <a:p>
            <a:r>
              <a:rPr lang="sk-SK" sz="4000" dirty="0"/>
              <a:t>Popis reklamy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BA8F83-8AE8-CF13-00DA-1A4D76E7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45" y="1666875"/>
            <a:ext cx="10301673" cy="4387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br>
              <a:rPr lang="sk-SK" b="1" dirty="0">
                <a:solidFill>
                  <a:schemeClr val="tx1"/>
                </a:solidFill>
              </a:rPr>
            </a:br>
            <a:r>
              <a:rPr lang="sk-SK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V obrazovej zložke spotu sa na bielej obrazovke zobrazí nápis „Vakcína je víťazstvo“. Následne sú v prestrihoch zobrazení traja muži na nemocničných lôžkach, pripojení na umelú pľúcnu ventiláciu, resp. iné podporné zdravotné prístroje. Uvedené zobrazenia dopĺňajú zvuky jednotlivých prístrojov. Zvuková časť reklamy je doplnená mužským </a:t>
            </a:r>
            <a:r>
              <a:rPr lang="sk-SK" b="1" i="0" dirty="0" err="1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voice-overom</a:t>
            </a:r>
            <a:r>
              <a:rPr lang="sk-SK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 v znení: „Nepodceňujte následky ochorenia Covid 19. Neváhajte a dajte sa čo najrýchlejšie zaočkovať, aby ste mohli slobodne dýchať.“ Nasleduje záber na text v znení: „pridajte sa viac ako 1 miliónu (pozn. v druhej verzii spotu je uvedené „2 miliónom“) zaočkovaných ľudí na Slovensku ešte dnes“. V pravom hornom rohu je vyobrazené logo Ministerstva zdravotníctva SR. V spodnej časti spotu je umiestnený odkaz na web stránku korona.gov.sk a číslo na </a:t>
            </a:r>
            <a:r>
              <a:rPr lang="sk-SK" b="1" i="0" dirty="0" err="1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infolinku</a:t>
            </a:r>
            <a:r>
              <a:rPr lang="sk-SK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.  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01488035_183590867415551_839772493543208140_n">
            <a:hlinkClick r:id="" action="ppaction://media"/>
            <a:extLst>
              <a:ext uri="{FF2B5EF4-FFF2-40B4-BE49-F238E27FC236}">
                <a16:creationId xmlns:a16="http://schemas.microsoft.com/office/drawing/2014/main" id="{70BC5A7E-3A18-478E-E3DB-BC4BA324DD4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86"/>
            <a:ext cx="12192000" cy="6858085"/>
          </a:xfrm>
        </p:spPr>
      </p:pic>
    </p:spTree>
    <p:extLst>
      <p:ext uri="{BB962C8B-B14F-4D97-AF65-F5344CB8AC3E}">
        <p14:creationId xmlns:p14="http://schemas.microsoft.com/office/powerpoint/2010/main" val="18566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2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863DF-A7D2-F066-E6CE-F75FFE62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3" y="389801"/>
            <a:ext cx="10026650" cy="655637"/>
          </a:xfrm>
        </p:spPr>
        <p:txBody>
          <a:bodyPr>
            <a:normAutofit/>
          </a:bodyPr>
          <a:lstStyle/>
          <a:p>
            <a:r>
              <a:rPr lang="sk-SK" sz="3600" dirty="0"/>
              <a:t>komisia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59C948-8881-67D0-D578-B8F632A1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1418315"/>
            <a:ext cx="11194927" cy="5049884"/>
          </a:xfrm>
        </p:spPr>
        <p:txBody>
          <a:bodyPr>
            <a:normAutofit fontScale="92500" lnSpcReduction="20000"/>
          </a:bodyPr>
          <a:lstStyle/>
          <a:p>
            <a:r>
              <a:rPr lang="sk-SK" sz="1200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V prvom rade sa Komisia venovala otázke, či uvedený </a:t>
            </a:r>
            <a:r>
              <a:rPr lang="sk-SK" sz="1200" b="1" i="0" dirty="0" err="1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komunikát</a:t>
            </a:r>
            <a:r>
              <a:rPr lang="sk-SK" sz="1200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 možno považovať za reklamu, v zmysle definície Kódexu, s prihliadnutím najmä na skutočnosť, že v danom prípade má </a:t>
            </a:r>
            <a:r>
              <a:rPr lang="sk-SK" sz="1200" b="1" i="0" dirty="0" err="1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komunikát</a:t>
            </a:r>
            <a:r>
              <a:rPr lang="sk-SK" sz="1200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 charakter oznamu vo verejnom záujme a je súčasťou oficiálnej kampane zadanej a koordinovanej MZ SR, a teda subjektom, ktorý nie je súťažiteľom v zmysle podnikateľa, či inej osoby zúčastnenej na hospodárskej súťaži. </a:t>
            </a:r>
          </a:p>
          <a:p>
            <a:r>
              <a:rPr lang="sk-SK" sz="1200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Pri posúdení uvedeného Komisia vychádzala z definície pojmu reklama (čl. 2 Kódexu) a ďalších pojmov vymedzených v jednotlivých článkoch Kódexu. </a:t>
            </a:r>
          </a:p>
          <a:p>
            <a:r>
              <a:rPr lang="sk-SK" sz="1200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Niet predovšetkým pochybnosť o tom, že uvedený </a:t>
            </a:r>
            <a:r>
              <a:rPr lang="sk-SK" sz="1200" b="1" i="0" dirty="0" err="1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komunikát</a:t>
            </a:r>
            <a:r>
              <a:rPr lang="sk-SK" sz="1200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, ako súčasť oficiálnej kampane na podporu očkovania je výsledkom komunikačného procesu, pri ktorom sa využívajú metódy, sledujú ciele a pri šírení obsahu používajú spôsoby, ktoré spravidla využíva sleduje alebo používa komerčná komunikácia a Komisia je toho názoru, že predmetný spot je reklamou v zmysle Kódexu (čl. ods. 2) a ako na reklamu na neho treba nahliadať aj v uplatňovania pravidiel zakotvených v rámci Kódexu.</a:t>
            </a:r>
          </a:p>
          <a:p>
            <a:r>
              <a:rPr lang="sk-SK" sz="1200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V zmysle Kódexu musí byť reklama pripravovaná s pocitom zodpovednosti voči spotrebiteľovi (čl. 10 ods. 3 Kódexu). Je pravdou, že súčasťou spotu sú zobrazenia, ktoré pracujú s motívom pacientov, pripojených na umelú pľúcnu ventiláciu v dôsledku ochorenia vírusom Covid-19. </a:t>
            </a:r>
          </a:p>
          <a:p>
            <a:r>
              <a:rPr lang="sk-SK" sz="1200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Komisia si uvedomuje, že predmetné zobrazenia v kontexte textu reklamy môžu u určitých skupín osôb vyvolať aj negatívne reakcie. Na druhej strane sa Komisia v tomto smere prikláňa k názoru, že uvedené zobrazenie nie je samoúčelné, ale je použité vo vzťahu k cieľu a komunikačnému posolstvu reklamy, pričom vo vzťahu k pravidlám, ktoré na reklamu kladie Kódex reklama neobsahuje prvky, vyjadrenia, či zobrazenia, ktoré by porušovali tieto pravidlá. </a:t>
            </a:r>
          </a:p>
          <a:p>
            <a:r>
              <a:rPr lang="sk-SK" sz="1200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Spot nezasahuje do ľudskej dôstojnosti, nepropaguje násilie, ani nepodnecuje nenávisť voči žiadnej zo skupín obyvateľstva. Spot nepoškodzuje záujmy spotrebiteľov, ani nezneužíva ich dôveru a Komisia nepovažuje predmetnú reklamu ani za nečestnú, či neslušnú. Vo vzťahu k pravidlám upravujúcim obsah reklamy na lieky a zdravotné výkony Komisia vychádzala zo skutočnosti, že komunikačným posolstvom kampane nie je propagácia žiadnej konkrétnej vakcíny, od konkrétneho výrobcu, ale informovanie o vakcinácii proti vírusu Covid 19 vo všeobecnosti. </a:t>
            </a:r>
          </a:p>
          <a:p>
            <a:r>
              <a:rPr lang="sk-SK" sz="1200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V reklame nie je uvedená žiadna konkrétna značka produktu a komunikácia ani nenabáda potenciálneho spotrebiteľa k tomu, aby si vybral konkrétnu vakcínu, konkrétneho výrobcu. Kampaň teda nemá produktový charakter, ale skôr edukačný a jej cieľom je zvýšiť povedomie o možnosti nechať sa dobrovoľne v prípade záujmu a možnosti zaočkovať, spôsobom, ktorý Komisia vzhľadom na závažnosť situácie a jej zhoršovanie komunikovaným spôsobom považuje za adekvátny.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7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0A0DA1-67D8-5968-1048-CC22110A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rozhodnutie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E6E26A-30FD-78EB-E501-FF2978E1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82" y="1868487"/>
            <a:ext cx="10026650" cy="3978275"/>
          </a:xfrm>
        </p:spPr>
        <p:txBody>
          <a:bodyPr/>
          <a:lstStyle/>
          <a:p>
            <a:r>
              <a:rPr lang="sk-SK" b="1" i="0" dirty="0">
                <a:solidFill>
                  <a:schemeClr val="tx1"/>
                </a:solidFill>
                <a:effectLst/>
                <a:latin typeface="Montserrat" panose="00000500000000000000" pitchFamily="2" charset="-18"/>
              </a:rPr>
              <a:t>Na základe vyššie uvedeného Komisia hlasovaním rozhodla, že TV spot: „Vakcína je víťazstvo“, zadávateľa: Ministerstvo zdravotníctva Slovenskej republiky nie je v rozpore s ustanoveniami Kódexu a sťažnosť sťažovateľa nie je opodstatnená.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585A4E-3A6B-E432-27CD-F520A21F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186" y="2718955"/>
            <a:ext cx="7385627" cy="12157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2974541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763</Words>
  <Application>Microsoft Office PowerPoint</Application>
  <PresentationFormat>Širokouhlá</PresentationFormat>
  <Paragraphs>18</Paragraphs>
  <Slides>7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Montserrat</vt:lpstr>
      <vt:lpstr>Rockwell Nova Light</vt:lpstr>
      <vt:lpstr>Wingdings</vt:lpstr>
      <vt:lpstr>LeafVTI</vt:lpstr>
      <vt:lpstr>Vakcína je víťazstvo 26 novembra, 2021 </vt:lpstr>
      <vt:lpstr>sťažovateľ</vt:lpstr>
      <vt:lpstr>Popis reklamy</vt:lpstr>
      <vt:lpstr>Prezentácia programu PowerPoint</vt:lpstr>
      <vt:lpstr>komisia</vt:lpstr>
      <vt:lpstr>rozhodnutie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ETICKé aspekty reklamnej praxe</dc:title>
  <dc:creator>Tina Moskaľová</dc:creator>
  <cp:lastModifiedBy>Dominik Valeš</cp:lastModifiedBy>
  <cp:revision>4</cp:revision>
  <dcterms:created xsi:type="dcterms:W3CDTF">2022-10-30T13:31:50Z</dcterms:created>
  <dcterms:modified xsi:type="dcterms:W3CDTF">2022-11-13T10:30:43Z</dcterms:modified>
</cp:coreProperties>
</file>