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D27457-6988-617E-D492-0A49E10C3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887FBC7-27EB-DE58-885C-342A8A476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23BF0DB-FCE5-418B-5FE5-BF1D8C73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9FF1-5521-4358-8738-1CC0EAA41122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EB18EF4-CB8F-FA32-51E2-E8C58CC3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CCDDC5F-242C-8B33-ADE8-5A64DB0F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F7B4-9670-4B71-894E-DDB2608F18D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367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B176A3-FD0C-E8E0-A6B6-3FA83236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B7851E4A-7FF0-4BAF-0B00-DB89C8E11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C1666D0-EFEB-4F22-8713-119C7161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9FF1-5521-4358-8738-1CC0EAA41122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1095E55-1468-D48A-408D-A0CB0973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3F22B9E-F382-6BE8-E02F-9AA0929F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F7B4-9670-4B71-894E-DDB2608F18D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678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A0381AF5-1792-BB25-C2E2-99BE5E930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3558353-980B-83E0-7AFA-CD7B5ABAC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B91CD1D-9400-3D4B-1BF0-30F962B0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9FF1-5521-4358-8738-1CC0EAA41122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E80C099-5EA6-E287-AC90-6EE44B71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FDB60D1-71D9-4D3C-44CA-C60D6E93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F7B4-9670-4B71-894E-DDB2608F18D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7000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76F671-C47B-026C-FF4C-63611DF4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72E3C3-974C-68A0-97E1-626228E2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F03935C-1725-91A1-4480-D9731244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9FF1-5521-4358-8738-1CC0EAA41122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27A4CF1-F054-5321-4323-3D35C35D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0B1866A-8D04-DD28-1C6E-D39AE793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F7B4-9670-4B71-894E-DDB2608F18D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1844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4A715B-5BDA-0C30-0E1F-36942DBE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D2B833-17AC-2FE1-8C38-C5E012F32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0A76BA7-294F-B597-D2A2-3D7648C7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9FF1-5521-4358-8738-1CC0EAA41122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8C98C57-450B-B304-59F3-67BC655A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0CF96AE-E1D8-DD9E-94F0-EA3F5777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F7B4-9670-4B71-894E-DDB2608F18D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710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23FF5E-3FD4-88D5-7B01-47C02AF1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DFE4023-656C-28EE-FAE8-1DA8418FB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8B26C61-67FE-5D39-C5BD-602771708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87CCBF7-DF8B-7774-C289-6CA6B7F3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9FF1-5521-4358-8738-1CC0EAA41122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A2366C1-6950-5EBC-B696-1470D754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B7D9E24-B40E-0921-50B2-2423C87B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F7B4-9670-4B71-894E-DDB2608F18D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2692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9424EB-C000-935E-9D00-7B0203A2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643CA38-3F08-6A55-9EAE-8B25B973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D44AF06-D135-7870-9732-A43176D3F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CDEACE0-856F-065D-4B01-BA88645E6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38B7AEA-46D1-261C-5CE2-CA2A8ADB2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9940C06D-E2A7-EC6B-713A-601B75CB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9FF1-5521-4358-8738-1CC0EAA41122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D9CF9EED-6D49-1EEE-573F-DA62EBC3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B19CA42-F8E5-985F-8DAA-92367837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F7B4-9670-4B71-894E-DDB2608F18D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2591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0B7AFB-3E0C-2402-7375-DEFBB455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726D642-F127-3C93-CFFD-FCC51196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9FF1-5521-4358-8738-1CC0EAA41122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808A63C-D368-8F5F-9D07-945A0A41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5627D39-0F40-68CB-E2DE-85B89AE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F7B4-9670-4B71-894E-DDB2608F18D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51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9801409-AA3D-7D29-856B-2F87EC10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9FF1-5521-4358-8738-1CC0EAA41122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5B53099-C290-D578-78DD-D3E61A08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D10CD8B-9930-A61B-33BE-952F4896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F7B4-9670-4B71-894E-DDB2608F18D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6286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16304E-AD8B-739A-FED2-BF1A5A45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427EA1-5DC9-02BF-8D8E-0B23739A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EA9FEEB-1A57-AC09-4F79-BD73D5DCA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0DEC29C-EA20-7864-DF3B-C4EF5D9A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9FF1-5521-4358-8738-1CC0EAA41122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5A02C8D-2230-0DA0-3F0D-9F2D35D5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D9C5407-A4B9-FC3B-4C6C-7E6670E8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F7B4-9670-4B71-894E-DDB2608F18D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35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534FA4-D08F-C770-D1A3-6456610D1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EC643C0-7B41-6B0D-A419-47584DB2C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ADB6039-0D43-BCA3-6E3B-195F6DCBD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42D5B4A-46D5-B3B6-05A3-210886A4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9FF1-5521-4358-8738-1CC0EAA41122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384BF5B-8C0D-B8E3-2A6C-A7E3630E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4106C1C-3C1D-92C5-F9EE-ED7AEC5E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F7B4-9670-4B71-894E-DDB2608F18D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593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2BA488D-561F-2C8A-8D4E-0FCF587A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F6A6EC7-9D4C-B9A4-BE7C-CADA65ED0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FDE369D-44EC-BAA6-2509-8BAA2A85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89FF1-5521-4358-8738-1CC0EAA41122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0D9D4B7-0B06-0F61-B739-CF706C8DB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5A92F44-16B1-8553-2AD3-C586DAF2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F7B4-9670-4B71-894E-DDB2608F18D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1628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7DD7ABB-9C38-2A0E-B73B-49674AD29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49" r="14352"/>
          <a:stretch/>
        </p:blipFill>
        <p:spPr>
          <a:xfrm>
            <a:off x="2431566" y="0"/>
            <a:ext cx="9669642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251D063-6161-A01A-9249-5E372A7C3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544" y="2175454"/>
            <a:ext cx="4923916" cy="1812196"/>
          </a:xfrm>
          <a:noFill/>
        </p:spPr>
        <p:txBody>
          <a:bodyPr>
            <a:normAutofit fontScale="90000"/>
          </a:bodyPr>
          <a:lstStyle/>
          <a:p>
            <a:r>
              <a:rPr lang="sk-SK" sz="5200" dirty="0">
                <a:latin typeface="Forte Forward" pitchFamily="2" charset="-18"/>
                <a:cs typeface="Forte Forward" pitchFamily="2" charset="-18"/>
              </a:rPr>
              <a:t>Učenie</a:t>
            </a:r>
            <a:br>
              <a:rPr lang="sk-SK" sz="5200" dirty="0">
                <a:latin typeface="Forte Forward" pitchFamily="2" charset="-18"/>
                <a:cs typeface="Forte Forward" pitchFamily="2" charset="-18"/>
              </a:rPr>
            </a:br>
            <a:r>
              <a:rPr lang="sk-SK" sz="5200" dirty="0">
                <a:latin typeface="Forte Forward" pitchFamily="2" charset="-18"/>
                <a:cs typeface="Forte Forward" pitchFamily="2" charset="-18"/>
              </a:rPr>
              <a:t>Duševná hygiena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EAF4C7A-B610-2E41-AA31-FF11C2A75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701" y="6163104"/>
            <a:ext cx="3973386" cy="463261"/>
          </a:xfrm>
          <a:noFill/>
        </p:spPr>
        <p:txBody>
          <a:bodyPr>
            <a:normAutofit/>
          </a:bodyPr>
          <a:lstStyle/>
          <a:p>
            <a:r>
              <a:rPr lang="sk-SK" dirty="0">
                <a:latin typeface="Forte Forward" pitchFamily="2" charset="-18"/>
                <a:cs typeface="Forte Forward" pitchFamily="2" charset="-18"/>
              </a:rPr>
              <a:t>Bc. Dominik Valeš</a:t>
            </a:r>
          </a:p>
        </p:txBody>
      </p:sp>
    </p:spTree>
    <p:extLst>
      <p:ext uri="{BB962C8B-B14F-4D97-AF65-F5344CB8AC3E}">
        <p14:creationId xmlns:p14="http://schemas.microsoft.com/office/powerpoint/2010/main" val="283132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185231F-93EB-BB9E-1F80-665BE64A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pPr algn="ctr"/>
            <a:r>
              <a:rPr lang="sk-SK" sz="4000" dirty="0">
                <a:latin typeface="Forte Forward" pitchFamily="2" charset="-18"/>
                <a:cs typeface="Forte Forward" pitchFamily="2" charset="-18"/>
              </a:rPr>
              <a:t>Učenie</a:t>
            </a:r>
          </a:p>
        </p:txBody>
      </p:sp>
      <p:pic>
        <p:nvPicPr>
          <p:cNvPr id="1026" name="Picture 2" descr="Viete ako sa správne učiť? - [ne]normalne.sk[ne]normalne.sk">
            <a:extLst>
              <a:ext uri="{FF2B5EF4-FFF2-40B4-BE49-F238E27FC236}">
                <a16:creationId xmlns:a16="http://schemas.microsoft.com/office/drawing/2014/main" id="{968556BC-700E-3E06-5BBF-1A8F84F71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1" r="24117"/>
          <a:stretch/>
        </p:blipFill>
        <p:spPr bwMode="auto">
          <a:xfrm>
            <a:off x="-1" y="-2"/>
            <a:ext cx="6096001" cy="6858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159151-4493-CE65-86EC-9709D81B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2" y="2053653"/>
            <a:ext cx="4679042" cy="43513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k-SK" sz="1900" b="1" kern="0" dirty="0">
                <a:effectLst/>
                <a:ea typeface="Times New Roman" panose="02020603050405020304" pitchFamily="18" charset="0"/>
              </a:rPr>
              <a:t>Učenie je formou činnosti, prostredníctvom, ktorej jedinec mení správanie a svoje vlastnosti, a to pod vplyvom vonkajších podmienok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1900" b="1" kern="0" dirty="0">
                <a:effectLst/>
                <a:ea typeface="Times New Roman" panose="02020603050405020304" pitchFamily="18" charset="0"/>
              </a:rPr>
              <a:t>Hlavný cieľ učenia =  niečo sa naučiť</a:t>
            </a:r>
            <a:endParaRPr lang="sk-SK" sz="1900" b="1" kern="100" dirty="0">
              <a:effectLst/>
              <a:ea typeface="Andale Sans UI"/>
            </a:endParaRPr>
          </a:p>
          <a:p>
            <a:pPr marL="0" indent="0" algn="ctr">
              <a:buNone/>
            </a:pPr>
            <a:r>
              <a:rPr lang="sk-SK" sz="1900" b="1" kern="0" dirty="0">
                <a:effectLst/>
                <a:ea typeface="Times New Roman" panose="02020603050405020304" pitchFamily="18" charset="0"/>
              </a:rPr>
              <a:t>Motivácia učenia:</a:t>
            </a:r>
            <a:endParaRPr lang="sk-SK" sz="1900" b="1" kern="100" dirty="0">
              <a:effectLst/>
              <a:ea typeface="Andale Sans UI"/>
            </a:endParaRPr>
          </a:p>
          <a:p>
            <a:pPr marL="0" indent="0">
              <a:buNone/>
            </a:pPr>
            <a:r>
              <a:rPr lang="sk-SK" sz="1900" b="1" kern="0" dirty="0">
                <a:effectLst/>
                <a:ea typeface="Times New Roman" panose="02020603050405020304" pitchFamily="18" charset="0"/>
              </a:rPr>
              <a:t>a) Vonkajšia  → rodičia očakávajú zlepšenie známky, dostanete nový darček</a:t>
            </a:r>
            <a:endParaRPr lang="sk-SK" sz="1900" b="1" kern="100" dirty="0">
              <a:effectLst/>
              <a:ea typeface="Andale Sans UI"/>
            </a:endParaRPr>
          </a:p>
          <a:p>
            <a:pPr marL="0" indent="0">
              <a:buNone/>
            </a:pPr>
            <a:r>
              <a:rPr lang="sk-SK" sz="1900" b="1" kern="0" dirty="0">
                <a:effectLst/>
                <a:ea typeface="Times New Roman" panose="02020603050405020304" pitchFamily="18" charset="0"/>
              </a:rPr>
              <a:t>b) Vnútorná → predmet učenia vás zaujíma, chcete sa dozvedieť súvislosti, naučené overiť v praxi</a:t>
            </a:r>
            <a:endParaRPr lang="sk-SK" sz="1900" b="1" kern="100" dirty="0">
              <a:effectLst/>
              <a:ea typeface="Andale Sans UI"/>
            </a:endParaRPr>
          </a:p>
          <a:p>
            <a:endParaRPr lang="sk-SK" sz="1900" b="1" dirty="0"/>
          </a:p>
        </p:txBody>
      </p:sp>
    </p:spTree>
    <p:extLst>
      <p:ext uri="{BB962C8B-B14F-4D97-AF65-F5344CB8AC3E}">
        <p14:creationId xmlns:p14="http://schemas.microsoft.com/office/powerpoint/2010/main" val="117792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85231F-93EB-BB9E-1F80-665BE64A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sk-SK" sz="3600">
                <a:latin typeface="Forte Forward" pitchFamily="2" charset="-18"/>
                <a:cs typeface="Forte Forward" pitchFamily="2" charset="-18"/>
              </a:rPr>
              <a:t>Druhy učenia</a:t>
            </a:r>
          </a:p>
        </p:txBody>
      </p:sp>
      <p:pic>
        <p:nvPicPr>
          <p:cNvPr id="2050" name="Picture 2" descr="Ako sa učiť vo vyššom veku? - Life Up">
            <a:extLst>
              <a:ext uri="{FF2B5EF4-FFF2-40B4-BE49-F238E27FC236}">
                <a16:creationId xmlns:a16="http://schemas.microsoft.com/office/drawing/2014/main" id="{527BA6CE-64CA-F41A-7B68-713665C95F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55" b="27704"/>
          <a:stretch/>
        </p:blipFill>
        <p:spPr bwMode="auto">
          <a:xfrm>
            <a:off x="20" y="10"/>
            <a:ext cx="12191980" cy="37106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159151-4493-CE65-86EC-9709D81B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18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Mimovoľné </a:t>
            </a:r>
            <a:r>
              <a:rPr lang="sk-SK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je proces získavania informácií v styku s prostredím, v ktorom žijeme, proces ktorý vytvára v našom správaní trvalejšie zmeny (kladné aj záporné).</a:t>
            </a:r>
            <a:endParaRPr lang="sk-SK" sz="1800" kern="100">
              <a:effectLst/>
              <a:latin typeface="Times New Roman" panose="02020603050405020304" pitchFamily="18" charset="0"/>
              <a:ea typeface="Andale Sans UI"/>
            </a:endParaRPr>
          </a:p>
          <a:p>
            <a:pPr marL="0" indent="0">
              <a:buNone/>
            </a:pPr>
            <a:r>
              <a:rPr lang="sk-SK" sz="18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Cieľavedomé</a:t>
            </a:r>
            <a:r>
              <a:rPr lang="sk-SK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- vlastní iba človek, uskutočňuje sa na základe reči. Prebieha pod vedením učiteľa alebo samovzdelávaním.</a:t>
            </a:r>
            <a:endParaRPr lang="sk-SK" sz="1800" kern="100">
              <a:effectLst/>
              <a:latin typeface="Times New Roman" panose="02020603050405020304" pitchFamily="18" charset="0"/>
              <a:ea typeface="Andale Sans UI"/>
            </a:endParaRPr>
          </a:p>
          <a:p>
            <a:pPr marL="0" indent="0">
              <a:buNone/>
            </a:pPr>
            <a:r>
              <a:rPr lang="sk-SK" sz="18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Mechanické (memorovanie)</a:t>
            </a:r>
            <a:r>
              <a:rPr lang="sk-SK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- väčšinu informácií vnútorne neprijmeme a zabudneme ich</a:t>
            </a:r>
            <a:endParaRPr lang="sk-SK" sz="1800" kern="100">
              <a:effectLst/>
              <a:latin typeface="Times New Roman" panose="02020603050405020304" pitchFamily="18" charset="0"/>
              <a:ea typeface="Andale Sans UI"/>
            </a:endParaRPr>
          </a:p>
          <a:p>
            <a:pPr marL="0" indent="0">
              <a:buNone/>
            </a:pPr>
            <a:r>
              <a:rPr lang="sk-SK" sz="18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Logické</a:t>
            </a:r>
            <a:r>
              <a:rPr lang="sk-SK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-  prináša najlepšie výsledky </a:t>
            </a:r>
            <a:endParaRPr lang="sk-SK" sz="1800" kern="100">
              <a:effectLst/>
              <a:latin typeface="Times New Roman" panose="02020603050405020304" pitchFamily="18" charset="0"/>
              <a:ea typeface="Andale Sans UI"/>
            </a:endParaRPr>
          </a:p>
        </p:txBody>
      </p:sp>
    </p:spTree>
    <p:extLst>
      <p:ext uri="{BB962C8B-B14F-4D97-AF65-F5344CB8AC3E}">
        <p14:creationId xmlns:p14="http://schemas.microsoft.com/office/powerpoint/2010/main" val="334645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85231F-93EB-BB9E-1F80-665BE64A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6" y="3932731"/>
            <a:ext cx="3971066" cy="2452687"/>
          </a:xfrm>
        </p:spPr>
        <p:txBody>
          <a:bodyPr anchor="ctr">
            <a:normAutofit/>
          </a:bodyPr>
          <a:lstStyle/>
          <a:p>
            <a:r>
              <a:rPr lang="sk-SK" sz="3600" dirty="0">
                <a:latin typeface="Forte Forward" pitchFamily="2" charset="-18"/>
                <a:cs typeface="Forte Forward" pitchFamily="2" charset="-18"/>
              </a:rPr>
              <a:t>Prístupy k učeniu</a:t>
            </a:r>
          </a:p>
        </p:txBody>
      </p:sp>
      <p:pic>
        <p:nvPicPr>
          <p:cNvPr id="3074" name="Picture 2" descr="Lapbook, inovatívne a superkreatívne učenie vašich detí! | blog.empikfoto.sk">
            <a:extLst>
              <a:ext uri="{FF2B5EF4-FFF2-40B4-BE49-F238E27FC236}">
                <a16:creationId xmlns:a16="http://schemas.microsoft.com/office/drawing/2014/main" id="{849AF43F-6EC4-FAD1-544C-EDC3E5DD4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 b="31690"/>
          <a:stretch/>
        </p:blipFill>
        <p:spPr bwMode="auto">
          <a:xfrm>
            <a:off x="20" y="10"/>
            <a:ext cx="12191980" cy="37106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159151-4493-CE65-86EC-9709D81B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4154849"/>
            <a:ext cx="7485413" cy="2452687"/>
          </a:xfrm>
        </p:spPr>
        <p:txBody>
          <a:bodyPr anchor="ctr">
            <a:normAutofit/>
          </a:bodyPr>
          <a:lstStyle/>
          <a:p>
            <a:r>
              <a:rPr lang="sk-S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Povrchový prístup 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je pasívne prijímanie poznatkov a memorovanie faktov (študent sa snaží zapamätať si učivo bez toho, aby porozumel obsahu). Prevláda vonkajšia motivácia.</a:t>
            </a:r>
            <a:endParaRPr lang="sk-SK" sz="1800" dirty="0"/>
          </a:p>
          <a:p>
            <a:r>
              <a:rPr lang="sk-SK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Hĺbkový prístup -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aktívny postoj študenta (študent sa snaží porozumieť tomu, čo sa učí usiluje sa pochopiť význam toho, čo sa učí; prístup tvorivý, snaží sa nájsť logické súvislosti). Prevláda vnútorná motivácia.</a:t>
            </a:r>
            <a:endParaRPr lang="sk-SK" sz="1800" dirty="0"/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195482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A337B1-AE30-1034-8133-6290DBAB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02" y="394667"/>
            <a:ext cx="3784331" cy="1258389"/>
          </a:xfrm>
        </p:spPr>
        <p:txBody>
          <a:bodyPr/>
          <a:lstStyle/>
          <a:p>
            <a:pPr algn="ctr"/>
            <a:r>
              <a:rPr lang="sk-SK" dirty="0">
                <a:latin typeface="Forte Forward" pitchFamily="2" charset="-18"/>
                <a:cs typeface="Forte Forward" pitchFamily="2" charset="-18"/>
              </a:rPr>
              <a:t>Učebné typy</a:t>
            </a:r>
            <a:endParaRPr lang="sk-SK" dirty="0"/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44F05111-6721-4CC3-E7F7-F44D60FD3E91}"/>
              </a:ext>
            </a:extLst>
          </p:cNvPr>
          <p:cNvGrpSpPr/>
          <p:nvPr/>
        </p:nvGrpSpPr>
        <p:grpSpPr>
          <a:xfrm>
            <a:off x="225902" y="2211587"/>
            <a:ext cx="3411734" cy="2119234"/>
            <a:chOff x="284818" y="148793"/>
            <a:chExt cx="3411734" cy="2119234"/>
          </a:xfrm>
        </p:grpSpPr>
        <p:sp>
          <p:nvSpPr>
            <p:cNvPr id="5" name="Obdĺžnik: zaoblené rohy 4">
              <a:extLst>
                <a:ext uri="{FF2B5EF4-FFF2-40B4-BE49-F238E27FC236}">
                  <a16:creationId xmlns:a16="http://schemas.microsoft.com/office/drawing/2014/main" id="{CABA7AF7-36F4-0F8B-A807-226650B7AA99}"/>
                </a:ext>
              </a:extLst>
            </p:cNvPr>
            <p:cNvSpPr/>
            <p:nvPr/>
          </p:nvSpPr>
          <p:spPr>
            <a:xfrm>
              <a:off x="284818" y="148793"/>
              <a:ext cx="3411734" cy="2119234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6" name="Obdĺžnik: zaoblené rohy 4">
              <a:extLst>
                <a:ext uri="{FF2B5EF4-FFF2-40B4-BE49-F238E27FC236}">
                  <a16:creationId xmlns:a16="http://schemas.microsoft.com/office/drawing/2014/main" id="{9D020D1B-E687-D67A-4F7E-C9041BBC618A}"/>
                </a:ext>
              </a:extLst>
            </p:cNvPr>
            <p:cNvSpPr txBox="1"/>
            <p:nvPr/>
          </p:nvSpPr>
          <p:spPr>
            <a:xfrm>
              <a:off x="388270" y="252245"/>
              <a:ext cx="3204830" cy="1912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400" b="1" kern="1200" dirty="0">
                  <a:solidFill>
                    <a:schemeClr val="tx1"/>
                  </a:solidFill>
                </a:rPr>
                <a:t>Sluchový (auditívny)</a:t>
              </a:r>
              <a:r>
                <a:rPr lang="sk-SK" sz="2400" kern="1200" dirty="0">
                  <a:solidFill>
                    <a:schemeClr val="tx1"/>
                  </a:solidFill>
                </a:rPr>
                <a:t> 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400" kern="1200" dirty="0">
                  <a:solidFill>
                    <a:schemeClr val="tx1"/>
                  </a:solidFill>
                </a:rPr>
                <a:t> zapamätá si učivo podľa výkladu a učením sa nahlas (pomáha mu hudba – hudobníci)</a:t>
              </a:r>
              <a:endParaRPr lang="en-US" sz="2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Skupina 6">
            <a:extLst>
              <a:ext uri="{FF2B5EF4-FFF2-40B4-BE49-F238E27FC236}">
                <a16:creationId xmlns:a16="http://schemas.microsoft.com/office/drawing/2014/main" id="{5FA4B242-4008-E100-CBB6-03D82A336FEC}"/>
              </a:ext>
            </a:extLst>
          </p:cNvPr>
          <p:cNvGrpSpPr/>
          <p:nvPr/>
        </p:nvGrpSpPr>
        <p:grpSpPr>
          <a:xfrm>
            <a:off x="4251098" y="195805"/>
            <a:ext cx="3349407" cy="2119234"/>
            <a:chOff x="6427605" y="549836"/>
            <a:chExt cx="3349407" cy="2119234"/>
          </a:xfrm>
        </p:grpSpPr>
        <p:sp>
          <p:nvSpPr>
            <p:cNvPr id="8" name="Obdĺžnik: zaoblené rohy 7">
              <a:extLst>
                <a:ext uri="{FF2B5EF4-FFF2-40B4-BE49-F238E27FC236}">
                  <a16:creationId xmlns:a16="http://schemas.microsoft.com/office/drawing/2014/main" id="{762D6B0B-090C-23A7-0A5C-80CE34CCC9C1}"/>
                </a:ext>
              </a:extLst>
            </p:cNvPr>
            <p:cNvSpPr/>
            <p:nvPr/>
          </p:nvSpPr>
          <p:spPr>
            <a:xfrm>
              <a:off x="6427605" y="549836"/>
              <a:ext cx="3349407" cy="2119234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9" name="Obdĺžnik: zaoblené rohy 4">
              <a:extLst>
                <a:ext uri="{FF2B5EF4-FFF2-40B4-BE49-F238E27FC236}">
                  <a16:creationId xmlns:a16="http://schemas.microsoft.com/office/drawing/2014/main" id="{FF886CCA-4E62-F403-E68B-4EBA3A16C21F}"/>
                </a:ext>
              </a:extLst>
            </p:cNvPr>
            <p:cNvSpPr txBox="1"/>
            <p:nvPr/>
          </p:nvSpPr>
          <p:spPr>
            <a:xfrm>
              <a:off x="6531057" y="653288"/>
              <a:ext cx="3142503" cy="1912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400" b="1" kern="1200" dirty="0">
                  <a:solidFill>
                    <a:schemeClr val="tx1"/>
                  </a:solidFill>
                </a:rPr>
                <a:t>Zrakový (vizuálny)</a:t>
              </a:r>
              <a:r>
                <a:rPr lang="sk-SK" sz="2400" kern="1200" dirty="0">
                  <a:solidFill>
                    <a:schemeClr val="tx1"/>
                  </a:solidFill>
                </a:rPr>
                <a:t> 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400" kern="1200" dirty="0">
                  <a:solidFill>
                    <a:schemeClr val="tx1"/>
                  </a:solidFill>
                </a:rPr>
                <a:t> zapamätá si všetko farebne vyznačené a znázornené (obrázky, mapy, schémy, farby – maliari)</a:t>
              </a:r>
              <a:endParaRPr lang="en-US" sz="2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2001392C-BBC4-8EEC-326C-53C1D59C9C29}"/>
              </a:ext>
            </a:extLst>
          </p:cNvPr>
          <p:cNvGrpSpPr/>
          <p:nvPr/>
        </p:nvGrpSpPr>
        <p:grpSpPr>
          <a:xfrm>
            <a:off x="8392040" y="2516327"/>
            <a:ext cx="3470606" cy="2119234"/>
            <a:chOff x="247943" y="3092627"/>
            <a:chExt cx="3470606" cy="2119234"/>
          </a:xfrm>
        </p:grpSpPr>
        <p:sp>
          <p:nvSpPr>
            <p:cNvPr id="11" name="Obdĺžnik: zaoblené rohy 10">
              <a:extLst>
                <a:ext uri="{FF2B5EF4-FFF2-40B4-BE49-F238E27FC236}">
                  <a16:creationId xmlns:a16="http://schemas.microsoft.com/office/drawing/2014/main" id="{807102E4-04E0-BD11-83B7-7493DB5E0281}"/>
                </a:ext>
              </a:extLst>
            </p:cNvPr>
            <p:cNvSpPr/>
            <p:nvPr/>
          </p:nvSpPr>
          <p:spPr>
            <a:xfrm>
              <a:off x="247943" y="3092627"/>
              <a:ext cx="3470606" cy="2119234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2" name="Obdĺžnik: zaoblené rohy 4">
              <a:extLst>
                <a:ext uri="{FF2B5EF4-FFF2-40B4-BE49-F238E27FC236}">
                  <a16:creationId xmlns:a16="http://schemas.microsoft.com/office/drawing/2014/main" id="{84915135-5EA3-CF6A-86AF-63904FCC4EA3}"/>
                </a:ext>
              </a:extLst>
            </p:cNvPr>
            <p:cNvSpPr txBox="1"/>
            <p:nvPr/>
          </p:nvSpPr>
          <p:spPr>
            <a:xfrm>
              <a:off x="351395" y="3196079"/>
              <a:ext cx="3263702" cy="1912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400" b="1" kern="1200" dirty="0">
                  <a:solidFill>
                    <a:schemeClr val="tx1"/>
                  </a:solidFill>
                </a:rPr>
                <a:t>Pocitový (kinestetický)</a:t>
              </a:r>
              <a:r>
                <a:rPr lang="sk-SK" sz="2400" kern="1200" dirty="0">
                  <a:solidFill>
                    <a:schemeClr val="tx1"/>
                  </a:solidFill>
                </a:rPr>
                <a:t> 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400" kern="1200" dirty="0">
                  <a:solidFill>
                    <a:schemeClr val="tx1"/>
                  </a:solidFill>
                </a:rPr>
                <a:t> veci musí ohmatať, učí sa rozprávaním o svojich pocitoch, rád pracuje s pomôckami (sochári)</a:t>
              </a:r>
              <a:endParaRPr lang="en-US" sz="2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DADBB5D-64BC-0667-A2B8-1D80ECF0E0C7}"/>
              </a:ext>
            </a:extLst>
          </p:cNvPr>
          <p:cNvGrpSpPr/>
          <p:nvPr/>
        </p:nvGrpSpPr>
        <p:grpSpPr>
          <a:xfrm>
            <a:off x="4415627" y="4532109"/>
            <a:ext cx="3360745" cy="2119234"/>
            <a:chOff x="5443358" y="3137619"/>
            <a:chExt cx="3360745" cy="2119234"/>
          </a:xfrm>
        </p:grpSpPr>
        <p:sp>
          <p:nvSpPr>
            <p:cNvPr id="14" name="Obdĺžnik: zaoblené rohy 13">
              <a:extLst>
                <a:ext uri="{FF2B5EF4-FFF2-40B4-BE49-F238E27FC236}">
                  <a16:creationId xmlns:a16="http://schemas.microsoft.com/office/drawing/2014/main" id="{A90F9452-1AED-0239-A3D6-5E3C1276728D}"/>
                </a:ext>
              </a:extLst>
            </p:cNvPr>
            <p:cNvSpPr/>
            <p:nvPr/>
          </p:nvSpPr>
          <p:spPr>
            <a:xfrm>
              <a:off x="5443358" y="3137619"/>
              <a:ext cx="3360745" cy="2119234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5" name="Obdĺžnik: zaoblené rohy 4">
              <a:extLst>
                <a:ext uri="{FF2B5EF4-FFF2-40B4-BE49-F238E27FC236}">
                  <a16:creationId xmlns:a16="http://schemas.microsoft.com/office/drawing/2014/main" id="{DC3764EA-B526-8DFD-D0F7-31F8DD82D311}"/>
                </a:ext>
              </a:extLst>
            </p:cNvPr>
            <p:cNvSpPr txBox="1"/>
            <p:nvPr/>
          </p:nvSpPr>
          <p:spPr>
            <a:xfrm>
              <a:off x="5546810" y="3241071"/>
              <a:ext cx="3153841" cy="1912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400" b="1" kern="1200" dirty="0">
                  <a:solidFill>
                    <a:schemeClr val="tx1"/>
                  </a:solidFill>
                </a:rPr>
                <a:t>Pohybový (motorický)=</a:t>
              </a:r>
              <a:r>
                <a:rPr lang="sk-SK" sz="2400" kern="1200" dirty="0">
                  <a:solidFill>
                    <a:schemeClr val="tx1"/>
                  </a:solidFill>
                </a:rPr>
                <a:t> 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400" kern="1200" dirty="0">
                  <a:solidFill>
                    <a:schemeClr val="tx1"/>
                  </a:solidFill>
                </a:rPr>
                <a:t>vytvára si pohybové predstavy, zapamätá si to, čo si napísal, nakreslil</a:t>
              </a:r>
              <a:endParaRPr lang="en-US" sz="2400" kern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98" name="Picture 2" descr="Chcete motiváciu, prečo sa učiť cudzí jazyk? S vaším mozgom sa deje niečo  úžasné!">
            <a:extLst>
              <a:ext uri="{FF2B5EF4-FFF2-40B4-BE49-F238E27FC236}">
                <a16:creationId xmlns:a16="http://schemas.microsoft.com/office/drawing/2014/main" id="{ED4E899D-A7E5-6CF7-39E4-665EDC7E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552" y="2452892"/>
            <a:ext cx="3470606" cy="19522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Zábavné učenie doma :) – Materská škola Leopoldov">
            <a:extLst>
              <a:ext uri="{FF2B5EF4-FFF2-40B4-BE49-F238E27FC236}">
                <a16:creationId xmlns:a16="http://schemas.microsoft.com/office/drawing/2014/main" id="{F11E9B92-7F0D-0278-A229-7B2149CC7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80" y="171914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ko sa učiť efektívnejšie - SPŠE Hálova 16, Bratislava">
            <a:extLst>
              <a:ext uri="{FF2B5EF4-FFF2-40B4-BE49-F238E27FC236}">
                <a16:creationId xmlns:a16="http://schemas.microsoft.com/office/drawing/2014/main" id="{8DBACB8B-F322-DE55-2870-03628C697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56" y="4841918"/>
            <a:ext cx="3044028" cy="1712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Ako sa učiť efektívnejšie - SPŠE Hálova 16, Bratislava">
            <a:extLst>
              <a:ext uri="{FF2B5EF4-FFF2-40B4-BE49-F238E27FC236}">
                <a16:creationId xmlns:a16="http://schemas.microsoft.com/office/drawing/2014/main" id="{D5CB03AE-1224-17F0-DB47-0A9A21230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131" y="4835625"/>
            <a:ext cx="3044028" cy="1712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87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5" name="Rectangle 6154">
            <a:extLst>
              <a:ext uri="{FF2B5EF4-FFF2-40B4-BE49-F238E27FC236}">
                <a16:creationId xmlns:a16="http://schemas.microsoft.com/office/drawing/2014/main" id="{114C78B5-EC6B-4A39-8860-705100867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185231F-93EB-BB9E-1F80-665BE64A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2" y="5118760"/>
            <a:ext cx="4391024" cy="72243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Duševné</a:t>
            </a:r>
            <a:r>
              <a:rPr lang="en-US" sz="4000" kern="12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US" sz="4000" kern="1200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zdravie</a:t>
            </a:r>
            <a:endParaRPr lang="en-US" sz="4000" kern="12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6150" name="Picture 6" descr="Even minor stress can impact long-term health, study warns">
            <a:extLst>
              <a:ext uri="{FF2B5EF4-FFF2-40B4-BE49-F238E27FC236}">
                <a16:creationId xmlns:a16="http://schemas.microsoft.com/office/drawing/2014/main" id="{F15B05F1-562E-F392-31A0-701B927DE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r="12433"/>
          <a:stretch/>
        </p:blipFill>
        <p:spPr bwMode="auto">
          <a:xfrm>
            <a:off x="20" y="10"/>
            <a:ext cx="4000480" cy="3904882"/>
          </a:xfrm>
          <a:custGeom>
            <a:avLst/>
            <a:gdLst/>
            <a:ahLst/>
            <a:cxnLst/>
            <a:rect l="l" t="t" r="r" b="b"/>
            <a:pathLst>
              <a:path w="4000500" h="3413410">
                <a:moveTo>
                  <a:pt x="0" y="0"/>
                </a:moveTo>
                <a:lnTo>
                  <a:pt x="4000500" y="0"/>
                </a:lnTo>
                <a:lnTo>
                  <a:pt x="4000500" y="3330603"/>
                </a:lnTo>
                <a:lnTo>
                  <a:pt x="416174" y="3413410"/>
                </a:lnTo>
                <a:lnTo>
                  <a:pt x="0" y="340816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ental illness: Role of stress in mental illness. Learning how to cope -  The Economic Times">
            <a:extLst>
              <a:ext uri="{FF2B5EF4-FFF2-40B4-BE49-F238E27FC236}">
                <a16:creationId xmlns:a16="http://schemas.microsoft.com/office/drawing/2014/main" id="{DB543119-78F6-37BA-26CC-79FA143924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78"/>
          <a:stretch/>
        </p:blipFill>
        <p:spPr bwMode="auto">
          <a:xfrm>
            <a:off x="4191002" y="10"/>
            <a:ext cx="3809998" cy="3904881"/>
          </a:xfrm>
          <a:custGeom>
            <a:avLst/>
            <a:gdLst/>
            <a:ahLst/>
            <a:cxnLst/>
            <a:rect l="l" t="t" r="r" b="b"/>
            <a:pathLst>
              <a:path w="3809998" h="3361533">
                <a:moveTo>
                  <a:pt x="0" y="0"/>
                </a:moveTo>
                <a:lnTo>
                  <a:pt x="3809998" y="0"/>
                </a:lnTo>
                <a:lnTo>
                  <a:pt x="3809998" y="3353206"/>
                </a:lnTo>
                <a:lnTo>
                  <a:pt x="1781628" y="3181423"/>
                </a:lnTo>
                <a:lnTo>
                  <a:pt x="0" y="336153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eart research UK - Healthy Tip: Stress Awareness">
            <a:extLst>
              <a:ext uri="{FF2B5EF4-FFF2-40B4-BE49-F238E27FC236}">
                <a16:creationId xmlns:a16="http://schemas.microsoft.com/office/drawing/2014/main" id="{5DFA5826-4570-31DE-9ACE-FB63670EC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r="23792" b="2"/>
          <a:stretch/>
        </p:blipFill>
        <p:spPr bwMode="auto">
          <a:xfrm>
            <a:off x="8191500" y="-1"/>
            <a:ext cx="4000500" cy="4008409"/>
          </a:xfrm>
          <a:custGeom>
            <a:avLst/>
            <a:gdLst/>
            <a:ahLst/>
            <a:cxnLst/>
            <a:rect l="l" t="t" r="r" b="b"/>
            <a:pathLst>
              <a:path w="4000500" h="3403026">
                <a:moveTo>
                  <a:pt x="0" y="0"/>
                </a:moveTo>
                <a:lnTo>
                  <a:pt x="4000500" y="0"/>
                </a:lnTo>
                <a:lnTo>
                  <a:pt x="4000500" y="3403026"/>
                </a:lnTo>
                <a:lnTo>
                  <a:pt x="9072" y="3370108"/>
                </a:lnTo>
                <a:lnTo>
                  <a:pt x="0" y="336934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7" name="Group 6156">
            <a:extLst>
              <a:ext uri="{FF2B5EF4-FFF2-40B4-BE49-F238E27FC236}">
                <a16:creationId xmlns:a16="http://schemas.microsoft.com/office/drawing/2014/main" id="{A50943B0-FDF7-4C2C-B784-9208C945A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6158" name="Freeform: Shape 6157">
              <a:extLst>
                <a:ext uri="{FF2B5EF4-FFF2-40B4-BE49-F238E27FC236}">
                  <a16:creationId xmlns:a16="http://schemas.microsoft.com/office/drawing/2014/main" id="{64021FAB-FA86-49DE-8FC9-585A1729B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9" name="Freeform: Shape 6158">
              <a:extLst>
                <a:ext uri="{FF2B5EF4-FFF2-40B4-BE49-F238E27FC236}">
                  <a16:creationId xmlns:a16="http://schemas.microsoft.com/office/drawing/2014/main" id="{7B58B526-A432-4EB5-AA70-2BB897257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5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Nadpis 1">
            <a:extLst>
              <a:ext uri="{FF2B5EF4-FFF2-40B4-BE49-F238E27FC236}">
                <a16:creationId xmlns:a16="http://schemas.microsoft.com/office/drawing/2014/main" id="{3A3CDB32-8D22-4FF1-0874-0CAD1FA71D59}"/>
              </a:ext>
            </a:extLst>
          </p:cNvPr>
          <p:cNvSpPr txBox="1">
            <a:spLocks/>
          </p:cNvSpPr>
          <p:nvPr/>
        </p:nvSpPr>
        <p:spPr>
          <a:xfrm>
            <a:off x="5664201" y="5033374"/>
            <a:ext cx="5692774" cy="107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dirty="0" err="1">
                <a:solidFill>
                  <a:schemeClr val="bg1">
                    <a:alpha val="80000"/>
                  </a:schemeClr>
                </a:solidFill>
                <a:latin typeface="Forte Forward" pitchFamily="2" charset="-18"/>
                <a:ea typeface="+mn-ea"/>
                <a:cs typeface="Forte Forward" pitchFamily="2" charset="-18"/>
              </a:rPr>
              <a:t>Čo</a:t>
            </a:r>
            <a:r>
              <a:rPr lang="en-US" sz="6600" dirty="0">
                <a:solidFill>
                  <a:schemeClr val="bg1">
                    <a:alpha val="80000"/>
                  </a:schemeClr>
                </a:solidFill>
                <a:latin typeface="Forte Forward" pitchFamily="2" charset="-18"/>
                <a:ea typeface="+mn-ea"/>
                <a:cs typeface="Forte Forward" pitchFamily="2" charset="-18"/>
              </a:rPr>
              <a:t> je to </a:t>
            </a:r>
            <a:r>
              <a:rPr lang="en-US" sz="6600" dirty="0" err="1">
                <a:solidFill>
                  <a:schemeClr val="bg1">
                    <a:alpha val="80000"/>
                  </a:schemeClr>
                </a:solidFill>
                <a:latin typeface="Forte Forward" pitchFamily="2" charset="-18"/>
                <a:ea typeface="+mn-ea"/>
                <a:cs typeface="Forte Forward" pitchFamily="2" charset="-18"/>
              </a:rPr>
              <a:t>stres</a:t>
            </a:r>
            <a:r>
              <a:rPr lang="en-US" sz="6600" dirty="0">
                <a:solidFill>
                  <a:schemeClr val="bg1">
                    <a:alpha val="80000"/>
                  </a:schemeClr>
                </a:solidFill>
                <a:latin typeface="Forte Forward" pitchFamily="2" charset="-18"/>
                <a:ea typeface="+mn-ea"/>
                <a:cs typeface="Forte Forward" pitchFamily="2" charset="-1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2662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Učenie nie je žiadna veda, Vzdelanie a skúsenosti, Ako ďalej učiteľ?">
            <a:extLst>
              <a:ext uri="{FF2B5EF4-FFF2-40B4-BE49-F238E27FC236}">
                <a16:creationId xmlns:a16="http://schemas.microsoft.com/office/drawing/2014/main" id="{47170530-A65E-3F6B-12AE-FCFBC2242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" r="11720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185231F-93EB-BB9E-1F80-665BE64A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sk-SK" sz="4000">
                <a:latin typeface="Forte Forward" pitchFamily="2" charset="-18"/>
                <a:ea typeface="Arial"/>
                <a:cs typeface="Forte Forward" pitchFamily="2" charset="-18"/>
              </a:rPr>
              <a:t>OdporúČania</a:t>
            </a:r>
            <a:endParaRPr lang="sk-SK" sz="4000">
              <a:latin typeface="Forte Forward" pitchFamily="2" charset="-18"/>
              <a:cs typeface="Forte Forward" pitchFamily="2" charset="-18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159151-4493-CE65-86EC-9709D81B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sk-SK" sz="2000">
                <a:latin typeface="Times New Roman" pitchFamily="18" charset="0"/>
                <a:cs typeface="Times New Roman" pitchFamily="18" charset="0"/>
              </a:rPr>
              <a:t>Aktívny pohyb</a:t>
            </a:r>
          </a:p>
          <a:p>
            <a:r>
              <a:rPr lang="sk-SK" sz="2000">
                <a:latin typeface="Times New Roman" pitchFamily="18" charset="0"/>
                <a:cs typeface="Times New Roman" pitchFamily="18" charset="0"/>
              </a:rPr>
              <a:t>Vyvážená strava</a:t>
            </a:r>
          </a:p>
          <a:p>
            <a:r>
              <a:rPr lang="sk-SK" sz="2000">
                <a:latin typeface="Times New Roman" pitchFamily="18" charset="0"/>
                <a:cs typeface="Times New Roman" pitchFamily="18" charset="0"/>
              </a:rPr>
              <a:t>Obmedzenie času stráveného na PC, mobile a sociálnych sieťach</a:t>
            </a:r>
          </a:p>
          <a:p>
            <a:r>
              <a:rPr lang="sk-SK" sz="2000">
                <a:latin typeface="Times New Roman" pitchFamily="18" charset="0"/>
                <a:cs typeface="Times New Roman" pitchFamily="18" charset="0"/>
              </a:rPr>
              <a:t>Čas pre seba</a:t>
            </a:r>
          </a:p>
          <a:p>
            <a:r>
              <a:rPr lang="sk-SK" sz="2000">
                <a:latin typeface="Times New Roman" pitchFamily="18" charset="0"/>
                <a:cs typeface="Times New Roman" pitchFamily="18" charset="0"/>
              </a:rPr>
              <a:t>Obmedzenie kofeínu</a:t>
            </a:r>
          </a:p>
          <a:p>
            <a:r>
              <a:rPr lang="sk-SK" sz="2000">
                <a:latin typeface="Times New Roman" pitchFamily="18" charset="0"/>
                <a:cs typeface="Times New Roman" pitchFamily="18" charset="0"/>
              </a:rPr>
              <a:t>Mať zdravé hranice</a:t>
            </a:r>
          </a:p>
          <a:p>
            <a:r>
              <a:rPr lang="sk-SK" sz="2000">
                <a:latin typeface="Times New Roman" pitchFamily="18" charset="0"/>
                <a:cs typeface="Times New Roman" pitchFamily="18" charset="0"/>
              </a:rPr>
              <a:t>Podporovať sa navzájom</a:t>
            </a:r>
          </a:p>
          <a:p>
            <a:r>
              <a:rPr lang="sk-SK" sz="2000">
                <a:latin typeface="Times New Roman" pitchFamily="18" charset="0"/>
                <a:cs typeface="Times New Roman" pitchFamily="18" charset="0"/>
              </a:rPr>
              <a:t>Vďačnosť</a:t>
            </a:r>
          </a:p>
          <a:p>
            <a:endParaRPr lang="sk-SK" sz="2000"/>
          </a:p>
        </p:txBody>
      </p:sp>
    </p:spTree>
    <p:extLst>
      <p:ext uri="{BB962C8B-B14F-4D97-AF65-F5344CB8AC3E}">
        <p14:creationId xmlns:p14="http://schemas.microsoft.com/office/powerpoint/2010/main" val="298651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formálna reštaurácia">
            <a:extLst>
              <a:ext uri="{FF2B5EF4-FFF2-40B4-BE49-F238E27FC236}">
                <a16:creationId xmlns:a16="http://schemas.microsoft.com/office/drawing/2014/main" id="{99DFD7AA-56C8-3D6D-F931-B414F0846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05"/>
          <a:stretch/>
        </p:blipFill>
        <p:spPr>
          <a:xfrm>
            <a:off x="-1" y="-1"/>
            <a:ext cx="11416413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2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185231F-93EB-BB9E-1F80-665BE64A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2147" y="2866031"/>
            <a:ext cx="8569432" cy="26613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  <a:latin typeface="Forte Forward" pitchFamily="2" charset="-18"/>
                <a:cs typeface="Forte Forward" pitchFamily="2" charset="-18"/>
              </a:rPr>
              <a:t>Ďakujem</a:t>
            </a:r>
            <a:r>
              <a:rPr lang="en-US" sz="4800" dirty="0">
                <a:solidFill>
                  <a:srgbClr val="FFFFFF"/>
                </a:solidFill>
                <a:latin typeface="Forte Forward" pitchFamily="2" charset="-18"/>
                <a:cs typeface="Forte Forward" pitchFamily="2" charset="-18"/>
              </a:rPr>
              <a:t> za </a:t>
            </a:r>
            <a:r>
              <a:rPr lang="en-US" sz="4800" dirty="0" err="1">
                <a:solidFill>
                  <a:srgbClr val="FFFFFF"/>
                </a:solidFill>
                <a:latin typeface="Forte Forward" pitchFamily="2" charset="-18"/>
                <a:cs typeface="Forte Forward" pitchFamily="2" charset="-18"/>
              </a:rPr>
              <a:t>pozornosť</a:t>
            </a:r>
            <a:endParaRPr lang="en-US" sz="4800" dirty="0">
              <a:solidFill>
                <a:srgbClr val="FFFFFF"/>
              </a:solidFill>
              <a:latin typeface="Forte Forward" pitchFamily="2" charset="-18"/>
              <a:cs typeface="Forte Forwar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20369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338</Words>
  <Application>Microsoft Office PowerPoint</Application>
  <PresentationFormat>Širokouhlá</PresentationFormat>
  <Paragraphs>37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Cascadia Mono SemiBold</vt:lpstr>
      <vt:lpstr>Forte Forward</vt:lpstr>
      <vt:lpstr>Times New Roman</vt:lpstr>
      <vt:lpstr>Wingdings</vt:lpstr>
      <vt:lpstr>Motív Office</vt:lpstr>
      <vt:lpstr>Učenie Duševná hygiena</vt:lpstr>
      <vt:lpstr>Učenie</vt:lpstr>
      <vt:lpstr>Druhy učenia</vt:lpstr>
      <vt:lpstr>Prístupy k učeniu</vt:lpstr>
      <vt:lpstr>Učebné typy</vt:lpstr>
      <vt:lpstr>Duševné zdravie</vt:lpstr>
      <vt:lpstr>OdporúČania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Učenie Duševná hygiena</dc:title>
  <dc:creator>Dominik Valeš</dc:creator>
  <cp:lastModifiedBy>Dominik Valeš</cp:lastModifiedBy>
  <cp:revision>1</cp:revision>
  <dcterms:created xsi:type="dcterms:W3CDTF">2023-11-08T21:17:57Z</dcterms:created>
  <dcterms:modified xsi:type="dcterms:W3CDTF">2023-11-08T22:02:46Z</dcterms:modified>
</cp:coreProperties>
</file>