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9" r:id="rId8"/>
    <p:sldId id="273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D6AC2-1170-4206-978D-5CC9921CCC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90CBB-335A-4B27-A224-4236E7EE9A32}">
      <dgm:prSet custT="1"/>
      <dgm:spPr/>
      <dgm:t>
        <a:bodyPr/>
        <a:lstStyle/>
        <a:p>
          <a:r>
            <a:rPr lang="sk-SK" sz="2400" dirty="0">
              <a:solidFill>
                <a:schemeClr val="tx1"/>
              </a:solidFill>
            </a:rPr>
            <a:t>PODČIARKOVANIE - </a:t>
          </a:r>
          <a:r>
            <a:rPr lang="sk-SK" sz="2400" dirty="0"/>
            <a:t>pomáha analyzovať text na podstatné a menej podstatné, upozorňuje, čo je v texte známe a čo neznáme</a:t>
          </a:r>
          <a:endParaRPr lang="en-US" sz="2400" dirty="0"/>
        </a:p>
      </dgm:t>
    </dgm:pt>
    <dgm:pt modelId="{F3C396B7-8062-41E0-B358-DFE10510133A}" type="parTrans" cxnId="{58985A78-0F30-41C8-976A-9FC2B7F7C803}">
      <dgm:prSet/>
      <dgm:spPr/>
      <dgm:t>
        <a:bodyPr/>
        <a:lstStyle/>
        <a:p>
          <a:endParaRPr lang="en-US"/>
        </a:p>
      </dgm:t>
    </dgm:pt>
    <dgm:pt modelId="{9965E2B5-7C41-4D88-A3E2-0D1D0F1417CE}" type="sibTrans" cxnId="{58985A78-0F30-41C8-976A-9FC2B7F7C803}">
      <dgm:prSet/>
      <dgm:spPr/>
      <dgm:t>
        <a:bodyPr/>
        <a:lstStyle/>
        <a:p>
          <a:endParaRPr lang="en-US"/>
        </a:p>
      </dgm:t>
    </dgm:pt>
    <dgm:pt modelId="{5E89F4DD-E561-4C63-B6CB-158EF34A48B2}">
      <dgm:prSet custT="1"/>
      <dgm:spPr/>
      <dgm:t>
        <a:bodyPr/>
        <a:lstStyle/>
        <a:p>
          <a:r>
            <a:rPr lang="sk-SK" sz="2400" dirty="0">
              <a:solidFill>
                <a:schemeClr val="tx1"/>
              </a:solidFill>
            </a:rPr>
            <a:t>NEFAREBNÉ PODČIARKOVANIE - </a:t>
          </a:r>
          <a:r>
            <a:rPr lang="sk-SK" sz="2400" dirty="0"/>
            <a:t>sa odporúča pri štúdiu nového neznámeho textu</a:t>
          </a:r>
          <a:endParaRPr lang="en-US" sz="2400" dirty="0"/>
        </a:p>
      </dgm:t>
    </dgm:pt>
    <dgm:pt modelId="{FD1A2B56-ADF7-4454-8E2E-3EB1BA0B33F6}" type="parTrans" cxnId="{14C56588-0045-4320-A8A5-FBB850082A93}">
      <dgm:prSet/>
      <dgm:spPr/>
      <dgm:t>
        <a:bodyPr/>
        <a:lstStyle/>
        <a:p>
          <a:endParaRPr lang="en-US"/>
        </a:p>
      </dgm:t>
    </dgm:pt>
    <dgm:pt modelId="{C902672C-CA98-4F3C-B895-A46546C2BAAE}" type="sibTrans" cxnId="{14C56588-0045-4320-A8A5-FBB850082A93}">
      <dgm:prSet/>
      <dgm:spPr/>
      <dgm:t>
        <a:bodyPr/>
        <a:lstStyle/>
        <a:p>
          <a:endParaRPr lang="en-US"/>
        </a:p>
      </dgm:t>
    </dgm:pt>
    <dgm:pt modelId="{1F792834-7727-4EC8-B1DB-CF805FB29422}">
      <dgm:prSet custT="1"/>
      <dgm:spPr/>
      <dgm:t>
        <a:bodyPr/>
        <a:lstStyle/>
        <a:p>
          <a:r>
            <a:rPr lang="sk-SK" sz="2000" dirty="0">
              <a:solidFill>
                <a:schemeClr val="tx1"/>
              </a:solidFill>
            </a:rPr>
            <a:t>FAREBNÉ PODČIARKOVANIE - </a:t>
          </a:r>
          <a:r>
            <a:rPr lang="sk-SK" sz="2000" dirty="0"/>
            <a:t>vhodné pri opakovaní, upozorňuje na základné pojmy, dáta, mená, fakty atď.   </a:t>
          </a:r>
        </a:p>
      </dgm:t>
    </dgm:pt>
    <dgm:pt modelId="{2060607F-BCB1-4FCC-BB92-DC81D33AFBBA}" type="parTrans" cxnId="{E840313E-26E6-4E51-97D3-3A9124CB732A}">
      <dgm:prSet/>
      <dgm:spPr/>
      <dgm:t>
        <a:bodyPr/>
        <a:lstStyle/>
        <a:p>
          <a:endParaRPr lang="en-US"/>
        </a:p>
      </dgm:t>
    </dgm:pt>
    <dgm:pt modelId="{F05CF5A8-1F3B-44C0-BE9B-0FA29CD972C9}" type="sibTrans" cxnId="{E840313E-26E6-4E51-97D3-3A9124CB732A}">
      <dgm:prSet/>
      <dgm:spPr/>
      <dgm:t>
        <a:bodyPr/>
        <a:lstStyle/>
        <a:p>
          <a:endParaRPr lang="en-US"/>
        </a:p>
      </dgm:t>
    </dgm:pt>
    <dgm:pt modelId="{4BE438B5-70A0-4336-9DC1-6DD8E1CE53FE}" type="pres">
      <dgm:prSet presAssocID="{13FD6AC2-1170-4206-978D-5CC9921CCC07}" presName="linear" presStyleCnt="0">
        <dgm:presLayoutVars>
          <dgm:animLvl val="lvl"/>
          <dgm:resizeHandles val="exact"/>
        </dgm:presLayoutVars>
      </dgm:prSet>
      <dgm:spPr/>
    </dgm:pt>
    <dgm:pt modelId="{D28E58E0-76BB-4EC7-AD61-4198CCD63FE5}" type="pres">
      <dgm:prSet presAssocID="{29490CBB-335A-4B27-A224-4236E7EE9A32}" presName="parentText" presStyleLbl="node1" presStyleIdx="0" presStyleCnt="3" custLinFactY="-27761" custLinFactNeighborX="0" custLinFactNeighborY="-100000">
        <dgm:presLayoutVars>
          <dgm:chMax val="0"/>
          <dgm:bulletEnabled val="1"/>
        </dgm:presLayoutVars>
      </dgm:prSet>
      <dgm:spPr/>
    </dgm:pt>
    <dgm:pt modelId="{F5047386-A191-47F8-ACBB-A23479983537}" type="pres">
      <dgm:prSet presAssocID="{9965E2B5-7C41-4D88-A3E2-0D1D0F1417CE}" presName="spacer" presStyleCnt="0"/>
      <dgm:spPr/>
    </dgm:pt>
    <dgm:pt modelId="{51B72832-26AC-4C56-87B3-6BF1ACCED5AD}" type="pres">
      <dgm:prSet presAssocID="{5E89F4DD-E561-4C63-B6CB-158EF34A48B2}" presName="parentText" presStyleLbl="node1" presStyleIdx="1" presStyleCnt="3" custLinFactY="-13786" custLinFactNeighborY="-100000">
        <dgm:presLayoutVars>
          <dgm:chMax val="0"/>
          <dgm:bulletEnabled val="1"/>
        </dgm:presLayoutVars>
      </dgm:prSet>
      <dgm:spPr/>
    </dgm:pt>
    <dgm:pt modelId="{22634A07-5316-4F03-99FC-73E8BADEAA4C}" type="pres">
      <dgm:prSet presAssocID="{C902672C-CA98-4F3C-B895-A46546C2BAAE}" presName="spacer" presStyleCnt="0"/>
      <dgm:spPr/>
    </dgm:pt>
    <dgm:pt modelId="{D18A6601-5BF1-4476-B1F9-8FA7F73253C6}" type="pres">
      <dgm:prSet presAssocID="{1F792834-7727-4EC8-B1DB-CF805FB29422}" presName="parentText" presStyleLbl="node1" presStyleIdx="2" presStyleCnt="3" custLinFactY="-2907" custLinFactNeighborY="-100000">
        <dgm:presLayoutVars>
          <dgm:chMax val="0"/>
          <dgm:bulletEnabled val="1"/>
        </dgm:presLayoutVars>
      </dgm:prSet>
      <dgm:spPr/>
    </dgm:pt>
  </dgm:ptLst>
  <dgm:cxnLst>
    <dgm:cxn modelId="{F62E7619-F1AB-4BF9-AEB1-1F611F74EC20}" type="presOf" srcId="{29490CBB-335A-4B27-A224-4236E7EE9A32}" destId="{D28E58E0-76BB-4EC7-AD61-4198CCD63FE5}" srcOrd="0" destOrd="0" presId="urn:microsoft.com/office/officeart/2005/8/layout/vList2"/>
    <dgm:cxn modelId="{2588FD1E-4E70-4CAF-9F42-6CBA211CEF34}" type="presOf" srcId="{1F792834-7727-4EC8-B1DB-CF805FB29422}" destId="{D18A6601-5BF1-4476-B1F9-8FA7F73253C6}" srcOrd="0" destOrd="0" presId="urn:microsoft.com/office/officeart/2005/8/layout/vList2"/>
    <dgm:cxn modelId="{4C404630-B611-494A-8407-9A1FAC53404A}" type="presOf" srcId="{13FD6AC2-1170-4206-978D-5CC9921CCC07}" destId="{4BE438B5-70A0-4336-9DC1-6DD8E1CE53FE}" srcOrd="0" destOrd="0" presId="urn:microsoft.com/office/officeart/2005/8/layout/vList2"/>
    <dgm:cxn modelId="{E840313E-26E6-4E51-97D3-3A9124CB732A}" srcId="{13FD6AC2-1170-4206-978D-5CC9921CCC07}" destId="{1F792834-7727-4EC8-B1DB-CF805FB29422}" srcOrd="2" destOrd="0" parTransId="{2060607F-BCB1-4FCC-BB92-DC81D33AFBBA}" sibTransId="{F05CF5A8-1F3B-44C0-BE9B-0FA29CD972C9}"/>
    <dgm:cxn modelId="{58985A78-0F30-41C8-976A-9FC2B7F7C803}" srcId="{13FD6AC2-1170-4206-978D-5CC9921CCC07}" destId="{29490CBB-335A-4B27-A224-4236E7EE9A32}" srcOrd="0" destOrd="0" parTransId="{F3C396B7-8062-41E0-B358-DFE10510133A}" sibTransId="{9965E2B5-7C41-4D88-A3E2-0D1D0F1417CE}"/>
    <dgm:cxn modelId="{3D13E07B-B86F-496E-AD05-018887E20732}" type="presOf" srcId="{5E89F4DD-E561-4C63-B6CB-158EF34A48B2}" destId="{51B72832-26AC-4C56-87B3-6BF1ACCED5AD}" srcOrd="0" destOrd="0" presId="urn:microsoft.com/office/officeart/2005/8/layout/vList2"/>
    <dgm:cxn modelId="{14C56588-0045-4320-A8A5-FBB850082A93}" srcId="{13FD6AC2-1170-4206-978D-5CC9921CCC07}" destId="{5E89F4DD-E561-4C63-B6CB-158EF34A48B2}" srcOrd="1" destOrd="0" parTransId="{FD1A2B56-ADF7-4454-8E2E-3EB1BA0B33F6}" sibTransId="{C902672C-CA98-4F3C-B895-A46546C2BAAE}"/>
    <dgm:cxn modelId="{15DAAC44-38C3-4B03-AE1D-91A9FCE57945}" type="presParOf" srcId="{4BE438B5-70A0-4336-9DC1-6DD8E1CE53FE}" destId="{D28E58E0-76BB-4EC7-AD61-4198CCD63FE5}" srcOrd="0" destOrd="0" presId="urn:microsoft.com/office/officeart/2005/8/layout/vList2"/>
    <dgm:cxn modelId="{6A8AA828-EC19-40AC-80C9-39324CB57DA7}" type="presParOf" srcId="{4BE438B5-70A0-4336-9DC1-6DD8E1CE53FE}" destId="{F5047386-A191-47F8-ACBB-A23479983537}" srcOrd="1" destOrd="0" presId="urn:microsoft.com/office/officeart/2005/8/layout/vList2"/>
    <dgm:cxn modelId="{13489275-E93C-4984-9D4F-F72CA1CF717A}" type="presParOf" srcId="{4BE438B5-70A0-4336-9DC1-6DD8E1CE53FE}" destId="{51B72832-26AC-4C56-87B3-6BF1ACCED5AD}" srcOrd="2" destOrd="0" presId="urn:microsoft.com/office/officeart/2005/8/layout/vList2"/>
    <dgm:cxn modelId="{749E2DD3-9AB2-4F3F-95F2-B4FE3EC51ABE}" type="presParOf" srcId="{4BE438B5-70A0-4336-9DC1-6DD8E1CE53FE}" destId="{22634A07-5316-4F03-99FC-73E8BADEAA4C}" srcOrd="3" destOrd="0" presId="urn:microsoft.com/office/officeart/2005/8/layout/vList2"/>
    <dgm:cxn modelId="{0F4DC67B-6531-43B3-BE44-5B7CBF6593DF}" type="presParOf" srcId="{4BE438B5-70A0-4336-9DC1-6DD8E1CE53FE}" destId="{D18A6601-5BF1-4476-B1F9-8FA7F73253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8ED2A-23CB-4658-86E6-819209BA53D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94A837-C226-4D71-A7DE-EBC66E8F1598}">
      <dgm:prSet/>
      <dgm:spPr/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ZRAKOVÝ TYP</a:t>
          </a:r>
          <a:endParaRPr lang="en-US" dirty="0"/>
        </a:p>
      </dgm:t>
    </dgm:pt>
    <dgm:pt modelId="{CA2D6656-B26C-4E1C-9110-01EDD9E0E2BB}" type="parTrans" cxnId="{F608BFA5-80B8-421C-9E6A-68F47B77FB4B}">
      <dgm:prSet/>
      <dgm:spPr/>
      <dgm:t>
        <a:bodyPr/>
        <a:lstStyle/>
        <a:p>
          <a:endParaRPr lang="en-US"/>
        </a:p>
      </dgm:t>
    </dgm:pt>
    <dgm:pt modelId="{8E00E8AF-01B6-4D8E-AB22-B8C61903D6E4}" type="sibTrans" cxnId="{F608BFA5-80B8-421C-9E6A-68F47B77FB4B}">
      <dgm:prSet/>
      <dgm:spPr/>
      <dgm:t>
        <a:bodyPr/>
        <a:lstStyle/>
        <a:p>
          <a:endParaRPr lang="en-US"/>
        </a:p>
      </dgm:t>
    </dgm:pt>
    <dgm:pt modelId="{36DECE38-F0DD-461F-911A-0B7987896518}">
      <dgm:prSet/>
      <dgm:spPr/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SLUCHOVÝ TYP</a:t>
          </a:r>
          <a:endParaRPr lang="en-US" dirty="0"/>
        </a:p>
      </dgm:t>
    </dgm:pt>
    <dgm:pt modelId="{885243E5-F0CF-4773-9FFB-A9034BB4A598}" type="parTrans" cxnId="{812DD97E-82C4-49F8-891D-8DC7AF9A230D}">
      <dgm:prSet/>
      <dgm:spPr/>
      <dgm:t>
        <a:bodyPr/>
        <a:lstStyle/>
        <a:p>
          <a:endParaRPr lang="en-US"/>
        </a:p>
      </dgm:t>
    </dgm:pt>
    <dgm:pt modelId="{F5C05246-A048-4C98-B55C-D93EFCE76A45}" type="sibTrans" cxnId="{812DD97E-82C4-49F8-891D-8DC7AF9A230D}">
      <dgm:prSet/>
      <dgm:spPr/>
      <dgm:t>
        <a:bodyPr/>
        <a:lstStyle/>
        <a:p>
          <a:endParaRPr lang="en-US"/>
        </a:p>
      </dgm:t>
    </dgm:pt>
    <dgm:pt modelId="{6DDBFA3D-DEE2-4E50-97F7-E3F42BC87036}">
      <dgm:prSet/>
      <dgm:spPr/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POHYBOVÝ TYP</a:t>
          </a:r>
          <a:endParaRPr lang="en-US" dirty="0"/>
        </a:p>
      </dgm:t>
    </dgm:pt>
    <dgm:pt modelId="{2FD79FBD-B37A-4B49-BF19-D5523681A663}" type="parTrans" cxnId="{9CF686CE-1793-476F-AF05-C8347C10B98E}">
      <dgm:prSet/>
      <dgm:spPr/>
      <dgm:t>
        <a:bodyPr/>
        <a:lstStyle/>
        <a:p>
          <a:endParaRPr lang="en-US"/>
        </a:p>
      </dgm:t>
    </dgm:pt>
    <dgm:pt modelId="{460A4FFA-950A-4099-A79A-15B67B2A0FD1}" type="sibTrans" cxnId="{9CF686CE-1793-476F-AF05-C8347C10B98E}">
      <dgm:prSet/>
      <dgm:spPr/>
      <dgm:t>
        <a:bodyPr/>
        <a:lstStyle/>
        <a:p>
          <a:endParaRPr lang="en-US"/>
        </a:p>
      </dgm:t>
    </dgm:pt>
    <dgm:pt modelId="{73F00F1E-5A42-4836-AA29-6A55409BEF06}" type="pres">
      <dgm:prSet presAssocID="{D238ED2A-23CB-4658-86E6-819209BA53DE}" presName="linear" presStyleCnt="0">
        <dgm:presLayoutVars>
          <dgm:animLvl val="lvl"/>
          <dgm:resizeHandles val="exact"/>
        </dgm:presLayoutVars>
      </dgm:prSet>
      <dgm:spPr/>
    </dgm:pt>
    <dgm:pt modelId="{F0E850F2-1481-4B91-943C-6370A509F714}" type="pres">
      <dgm:prSet presAssocID="{D194A837-C226-4D71-A7DE-EBC66E8F15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D7D6DB-71AF-400C-B91E-2974F61FB085}" type="pres">
      <dgm:prSet presAssocID="{8E00E8AF-01B6-4D8E-AB22-B8C61903D6E4}" presName="spacer" presStyleCnt="0"/>
      <dgm:spPr/>
    </dgm:pt>
    <dgm:pt modelId="{4AABB937-3770-4B55-AEB4-B10E0FB206FC}" type="pres">
      <dgm:prSet presAssocID="{36DECE38-F0DD-461F-911A-0B79878965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AE6AE5-368F-461E-B00C-9FBD234B214A}" type="pres">
      <dgm:prSet presAssocID="{F5C05246-A048-4C98-B55C-D93EFCE76A45}" presName="spacer" presStyleCnt="0"/>
      <dgm:spPr/>
    </dgm:pt>
    <dgm:pt modelId="{130605BF-B141-4E59-83B1-3BC07945F1B6}" type="pres">
      <dgm:prSet presAssocID="{6DDBFA3D-DEE2-4E50-97F7-E3F42BC870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11396A-2580-43F5-9DC4-DA434C24B261}" type="presOf" srcId="{6DDBFA3D-DEE2-4E50-97F7-E3F42BC87036}" destId="{130605BF-B141-4E59-83B1-3BC07945F1B6}" srcOrd="0" destOrd="0" presId="urn:microsoft.com/office/officeart/2005/8/layout/vList2"/>
    <dgm:cxn modelId="{6FCB5E6D-8EA1-4ABB-9AC8-43B6398225D7}" type="presOf" srcId="{D194A837-C226-4D71-A7DE-EBC66E8F1598}" destId="{F0E850F2-1481-4B91-943C-6370A509F714}" srcOrd="0" destOrd="0" presId="urn:microsoft.com/office/officeart/2005/8/layout/vList2"/>
    <dgm:cxn modelId="{A05E6854-9AA5-4997-83C4-044559C49198}" type="presOf" srcId="{36DECE38-F0DD-461F-911A-0B7987896518}" destId="{4AABB937-3770-4B55-AEB4-B10E0FB206FC}" srcOrd="0" destOrd="0" presId="urn:microsoft.com/office/officeart/2005/8/layout/vList2"/>
    <dgm:cxn modelId="{812DD97E-82C4-49F8-891D-8DC7AF9A230D}" srcId="{D238ED2A-23CB-4658-86E6-819209BA53DE}" destId="{36DECE38-F0DD-461F-911A-0B7987896518}" srcOrd="1" destOrd="0" parTransId="{885243E5-F0CF-4773-9FFB-A9034BB4A598}" sibTransId="{F5C05246-A048-4C98-B55C-D93EFCE76A45}"/>
    <dgm:cxn modelId="{F608BFA5-80B8-421C-9E6A-68F47B77FB4B}" srcId="{D238ED2A-23CB-4658-86E6-819209BA53DE}" destId="{D194A837-C226-4D71-A7DE-EBC66E8F1598}" srcOrd="0" destOrd="0" parTransId="{CA2D6656-B26C-4E1C-9110-01EDD9E0E2BB}" sibTransId="{8E00E8AF-01B6-4D8E-AB22-B8C61903D6E4}"/>
    <dgm:cxn modelId="{9CF686CE-1793-476F-AF05-C8347C10B98E}" srcId="{D238ED2A-23CB-4658-86E6-819209BA53DE}" destId="{6DDBFA3D-DEE2-4E50-97F7-E3F42BC87036}" srcOrd="2" destOrd="0" parTransId="{2FD79FBD-B37A-4B49-BF19-D5523681A663}" sibTransId="{460A4FFA-950A-4099-A79A-15B67B2A0FD1}"/>
    <dgm:cxn modelId="{B0DCF2FF-07A3-4B25-9429-4048338F390E}" type="presOf" srcId="{D238ED2A-23CB-4658-86E6-819209BA53DE}" destId="{73F00F1E-5A42-4836-AA29-6A55409BEF06}" srcOrd="0" destOrd="0" presId="urn:microsoft.com/office/officeart/2005/8/layout/vList2"/>
    <dgm:cxn modelId="{41693629-8531-4627-8519-7E606A567193}" type="presParOf" srcId="{73F00F1E-5A42-4836-AA29-6A55409BEF06}" destId="{F0E850F2-1481-4B91-943C-6370A509F714}" srcOrd="0" destOrd="0" presId="urn:microsoft.com/office/officeart/2005/8/layout/vList2"/>
    <dgm:cxn modelId="{26CA4CB0-9C80-4E04-BFF6-DC315AAFEC7F}" type="presParOf" srcId="{73F00F1E-5A42-4836-AA29-6A55409BEF06}" destId="{B2D7D6DB-71AF-400C-B91E-2974F61FB085}" srcOrd="1" destOrd="0" presId="urn:microsoft.com/office/officeart/2005/8/layout/vList2"/>
    <dgm:cxn modelId="{A8B2B4A1-21D0-4AE6-9F44-BF5AAA338CB5}" type="presParOf" srcId="{73F00F1E-5A42-4836-AA29-6A55409BEF06}" destId="{4AABB937-3770-4B55-AEB4-B10E0FB206FC}" srcOrd="2" destOrd="0" presId="urn:microsoft.com/office/officeart/2005/8/layout/vList2"/>
    <dgm:cxn modelId="{DC8864FD-E033-4B90-8EF2-D990E53B7403}" type="presParOf" srcId="{73F00F1E-5A42-4836-AA29-6A55409BEF06}" destId="{08AE6AE5-368F-461E-B00C-9FBD234B214A}" srcOrd="3" destOrd="0" presId="urn:microsoft.com/office/officeart/2005/8/layout/vList2"/>
    <dgm:cxn modelId="{D6ED0972-4A37-44C1-84F7-C143A6C48854}" type="presParOf" srcId="{73F00F1E-5A42-4836-AA29-6A55409BEF06}" destId="{130605BF-B141-4E59-83B1-3BC07945F1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58E0-76BB-4EC7-AD61-4198CCD63FE5}">
      <dsp:nvSpPr>
        <dsp:cNvPr id="0" name=""/>
        <dsp:cNvSpPr/>
      </dsp:nvSpPr>
      <dsp:spPr>
        <a:xfrm>
          <a:off x="0" y="134271"/>
          <a:ext cx="104800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chemeClr val="tx1"/>
              </a:solidFill>
            </a:rPr>
            <a:t>PODČIARKOVANIE - </a:t>
          </a:r>
          <a:r>
            <a:rPr lang="sk-SK" sz="2400" kern="1200" dirty="0"/>
            <a:t>pomáha analyzovať text na podstatné a menej podstatné, upozorňuje, čo je v texte známe a čo neznáme</a:t>
          </a:r>
          <a:endParaRPr lang="en-US" sz="2400" kern="1200" dirty="0"/>
        </a:p>
      </dsp:txBody>
      <dsp:txXfrm>
        <a:off x="59399" y="193670"/>
        <a:ext cx="10361275" cy="1098002"/>
      </dsp:txXfrm>
    </dsp:sp>
    <dsp:sp modelId="{51B72832-26AC-4C56-87B3-6BF1ACCED5AD}">
      <dsp:nvSpPr>
        <dsp:cNvPr id="0" name=""/>
        <dsp:cNvSpPr/>
      </dsp:nvSpPr>
      <dsp:spPr>
        <a:xfrm>
          <a:off x="0" y="1708319"/>
          <a:ext cx="104800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chemeClr val="tx1"/>
              </a:solidFill>
            </a:rPr>
            <a:t>NEFAREBNÉ PODČIARKOVANIE - </a:t>
          </a:r>
          <a:r>
            <a:rPr lang="sk-SK" sz="2400" kern="1200" dirty="0"/>
            <a:t>sa odporúča pri štúdiu nového neznámeho textu</a:t>
          </a:r>
          <a:endParaRPr lang="en-US" sz="2400" kern="1200" dirty="0"/>
        </a:p>
      </dsp:txBody>
      <dsp:txXfrm>
        <a:off x="59399" y="1767718"/>
        <a:ext cx="10361275" cy="1098002"/>
      </dsp:txXfrm>
    </dsp:sp>
    <dsp:sp modelId="{D18A6601-5BF1-4476-B1F9-8FA7F73253C6}">
      <dsp:nvSpPr>
        <dsp:cNvPr id="0" name=""/>
        <dsp:cNvSpPr/>
      </dsp:nvSpPr>
      <dsp:spPr>
        <a:xfrm>
          <a:off x="0" y="3244695"/>
          <a:ext cx="104800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>
              <a:solidFill>
                <a:schemeClr val="tx1"/>
              </a:solidFill>
            </a:rPr>
            <a:t>FAREBNÉ PODČIARKOVANIE - </a:t>
          </a:r>
          <a:r>
            <a:rPr lang="sk-SK" sz="2000" kern="1200" dirty="0"/>
            <a:t>vhodné pri opakovaní, upozorňuje na základné pojmy, dáta, mená, fakty atď.   </a:t>
          </a:r>
        </a:p>
      </dsp:txBody>
      <dsp:txXfrm>
        <a:off x="59399" y="3304094"/>
        <a:ext cx="10361275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50F2-1481-4B91-943C-6370A509F714}">
      <dsp:nvSpPr>
        <dsp:cNvPr id="0" name=""/>
        <dsp:cNvSpPr/>
      </dsp:nvSpPr>
      <dsp:spPr>
        <a:xfrm>
          <a:off x="0" y="28980"/>
          <a:ext cx="10544810" cy="1193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100" kern="1200" dirty="0">
              <a:solidFill>
                <a:schemeClr val="accent1">
                  <a:lumMod val="75000"/>
                </a:schemeClr>
              </a:solidFill>
            </a:rPr>
            <a:t>ZRAKOVÝ TYP</a:t>
          </a:r>
          <a:endParaRPr lang="en-US" sz="5100" kern="1200" dirty="0"/>
        </a:p>
      </dsp:txBody>
      <dsp:txXfrm>
        <a:off x="58257" y="87237"/>
        <a:ext cx="10428296" cy="1076886"/>
      </dsp:txXfrm>
    </dsp:sp>
    <dsp:sp modelId="{4AABB937-3770-4B55-AEB4-B10E0FB206FC}">
      <dsp:nvSpPr>
        <dsp:cNvPr id="0" name=""/>
        <dsp:cNvSpPr/>
      </dsp:nvSpPr>
      <dsp:spPr>
        <a:xfrm>
          <a:off x="0" y="1369260"/>
          <a:ext cx="10544810" cy="1193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100" kern="1200" dirty="0">
              <a:solidFill>
                <a:schemeClr val="accent1">
                  <a:lumMod val="75000"/>
                </a:schemeClr>
              </a:solidFill>
            </a:rPr>
            <a:t>SLUCHOVÝ TYP</a:t>
          </a:r>
          <a:endParaRPr lang="en-US" sz="5100" kern="1200" dirty="0"/>
        </a:p>
      </dsp:txBody>
      <dsp:txXfrm>
        <a:off x="58257" y="1427517"/>
        <a:ext cx="10428296" cy="1076886"/>
      </dsp:txXfrm>
    </dsp:sp>
    <dsp:sp modelId="{130605BF-B141-4E59-83B1-3BC07945F1B6}">
      <dsp:nvSpPr>
        <dsp:cNvPr id="0" name=""/>
        <dsp:cNvSpPr/>
      </dsp:nvSpPr>
      <dsp:spPr>
        <a:xfrm>
          <a:off x="0" y="2709540"/>
          <a:ext cx="10544810" cy="1193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100" kern="1200" dirty="0">
              <a:solidFill>
                <a:schemeClr val="accent1">
                  <a:lumMod val="75000"/>
                </a:schemeClr>
              </a:solidFill>
            </a:rPr>
            <a:t>POHYBOVÝ TYP</a:t>
          </a:r>
          <a:endParaRPr lang="en-US" sz="5100" kern="1200" dirty="0"/>
        </a:p>
      </dsp:txBody>
      <dsp:txXfrm>
        <a:off x="58257" y="2767797"/>
        <a:ext cx="10428296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324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226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868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89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73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75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640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49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80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632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9342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5222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73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89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9153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3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5B72D4-951A-4392-8081-969EA06C21B4}" type="datetimeFigureOut">
              <a:rPr lang="sk-SK" smtClean="0"/>
              <a:t>8. 11. 2023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8C29C9-D052-44DC-BDC1-A927ABF5AF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4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FD21151E-3927-5223-32E0-A94050C5B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18242" r="25924"/>
          <a:stretch/>
        </p:blipFill>
        <p:spPr>
          <a:xfrm>
            <a:off x="8180537" y="10"/>
            <a:ext cx="3829057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3C42B60E-B4C2-1E2B-23E9-560E0EB76353}"/>
              </a:ext>
            </a:extLst>
          </p:cNvPr>
          <p:cNvSpPr txBox="1"/>
          <p:nvPr/>
        </p:nvSpPr>
        <p:spPr>
          <a:xfrm>
            <a:off x="544403" y="1098388"/>
            <a:ext cx="7818540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800" dirty="0">
                <a:latin typeface="Forte Forward" pitchFamily="2" charset="-18"/>
                <a:ea typeface="+mj-ea"/>
                <a:cs typeface="Forte Forward" pitchFamily="2" charset="-18"/>
              </a:rPr>
              <a:t>AKO </a:t>
            </a:r>
            <a:r>
              <a:rPr lang="en-US" sz="3200" cap="all" spc="800" dirty="0" err="1">
                <a:latin typeface="Forte Forward" pitchFamily="2" charset="-18"/>
                <a:ea typeface="+mj-ea"/>
                <a:cs typeface="Forte Forward" pitchFamily="2" charset="-18"/>
              </a:rPr>
              <a:t>sa</a:t>
            </a:r>
            <a:r>
              <a:rPr lang="en-US" sz="3200" cap="all" spc="800" dirty="0">
                <a:latin typeface="Forte Forward" pitchFamily="2" charset="-18"/>
                <a:ea typeface="+mj-ea"/>
                <a:cs typeface="Forte Forward" pitchFamily="2" charset="-18"/>
              </a:rPr>
              <a:t> </a:t>
            </a:r>
            <a:r>
              <a:rPr lang="en-US" sz="3200" cap="all" spc="800" dirty="0" err="1">
                <a:latin typeface="Forte Forward" pitchFamily="2" charset="-18"/>
                <a:ea typeface="+mj-ea"/>
                <a:cs typeface="Forte Forward" pitchFamily="2" charset="-18"/>
              </a:rPr>
              <a:t>správne</a:t>
            </a:r>
            <a:r>
              <a:rPr lang="en-US" sz="3200" cap="all" spc="800" dirty="0">
                <a:latin typeface="Forte Forward" pitchFamily="2" charset="-18"/>
                <a:ea typeface="+mj-ea"/>
                <a:cs typeface="Forte Forward" pitchFamily="2" charset="-18"/>
              </a:rPr>
              <a:t> </a:t>
            </a:r>
            <a:r>
              <a:rPr lang="en-US" sz="3200" cap="all" spc="800" dirty="0" err="1">
                <a:latin typeface="Forte Forward" pitchFamily="2" charset="-18"/>
                <a:ea typeface="+mj-ea"/>
                <a:cs typeface="Forte Forward" pitchFamily="2" charset="-18"/>
              </a:rPr>
              <a:t>učiť</a:t>
            </a:r>
            <a:r>
              <a:rPr lang="en-US" sz="3200" cap="all" spc="800" dirty="0">
                <a:latin typeface="Forte Forward" pitchFamily="2" charset="-18"/>
                <a:ea typeface="+mj-ea"/>
                <a:cs typeface="Forte Forward" pitchFamily="2" charset="-18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1213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75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1539F8-1B99-12AC-D7CA-3CC8AC318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553212"/>
            <a:ext cx="10826496" cy="575157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vyber si vhodné prostredie, kde sa budeš učeniu pravidelne venovať,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pred každým učením si svoje pracovné miesto uprav a poupratuj,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vyvetraj dostatočne miestnosť, kde sa budeš učiť,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odlož všetky zbytočné veci, ktoré by ťa mohli pri učení rozptyľovať a vopred si priprav veci potrebné na prípravu do školy, aby si nemusel odbiehať,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v miestnosti by mala byť primeraná teplota, asi 18 - 20 °C – pri vyššej teplote sa skôr unavíš a chce sa ti spať, pri nižšej teplote ti bude zima,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pracovné miesto musí byť dostatočne osvetlené, svetlo by malo dopadať na pracovnú dosku trocha zozadu,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nevoľ si pracovné miesto priamo oproti oknu, pohľad z okna odvádza tvoju pozornosť od učenia na vonkajšie prostredie a okoloidúcich ľudí,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zvykni si začať s prípravou do školy vždy v tom istom čase,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pri učení nemusíš len sedieť, môžeš vstať, chodiť, ľahnúť si, čo je ti príjemné,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niekedy je dobré si počas učenia urobiť krátku prestávku - ale skutočne len krátku (osviežiť sa, napiť), potom zas hneď naspäť do práce, aby si nevypadol z tempa.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27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9FA2E9-4BDD-075E-632E-C78F6B35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85868"/>
            <a:ext cx="10178322" cy="1492132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chemeClr val="tx1"/>
                </a:solidFill>
              </a:rPr>
              <a:t>Psychohygienické</a:t>
            </a:r>
            <a:r>
              <a:rPr lang="sk-SK" dirty="0">
                <a:solidFill>
                  <a:schemeClr val="tx1"/>
                </a:solidFill>
              </a:rPr>
              <a:t> podmienky učenia: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F58CB9-4971-09B1-D0E9-1BEADCEC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6720"/>
            <a:ext cx="10178322" cy="5154589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sk-SK" sz="2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ndale Sans UI"/>
              </a:rPr>
              <a:t>k príprave na vyučovanie si sadaj vždy dostatočne oddýchnutý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sk-SK" sz="2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ndale Sans UI"/>
              </a:rPr>
              <a:t>najvhodnejší čas spánku v dňoch pred školou, prácou je od 20:30 do 5.30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sk-SK" sz="2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ndale Sans UI"/>
              </a:rPr>
              <a:t>nezvykaj si učiť sa v posteli – škodí to zraku a spánok je potom povrchnejší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sk-SK" sz="2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ndale Sans UI"/>
              </a:rPr>
              <a:t>tak ako si pred spánkom vyzlečieš denný odev, tak treba mozog zbaviť všetkých problémov vyplývajúcich z učenia, najlepšie je prečítať si pred spaním niečo na rozptýlenie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sk-SK" sz="2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ndale Sans UI"/>
              </a:rPr>
              <a:t>ak večer nemôžeš zaspať, prehadzuješ sa v posteli, neustále sa ti vybavujú tie isté časti učenia, je to príznak prepracovania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sk-SK" sz="2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ndale Sans UI"/>
              </a:rPr>
              <a:t>nenechávaj si učenie na ranné hodiny, budeš nervózny z nedostatku času a učivo sa rýchlejšie zabúda</a:t>
            </a:r>
          </a:p>
          <a:p>
            <a:pPr marL="0" indent="0">
              <a:buNone/>
            </a:pP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B3684B-3AF2-AE1B-57A3-35B562C0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168" y="207818"/>
            <a:ext cx="4617662" cy="1124295"/>
          </a:xfrm>
        </p:spPr>
        <p:txBody>
          <a:bodyPr/>
          <a:lstStyle/>
          <a:p>
            <a:r>
              <a:rPr lang="sk-SK" dirty="0">
                <a:latin typeface="Forte Forward" pitchFamily="2" charset="-18"/>
                <a:cs typeface="Forte Forward" pitchFamily="2" charset="-18"/>
              </a:rPr>
              <a:t>Organizácia učenia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B111DB-E658-BDA2-2B93-361AB24A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30" y="1471630"/>
            <a:ext cx="10392739" cy="4901461"/>
          </a:xfrm>
        </p:spPr>
        <p:txBody>
          <a:bodyPr>
            <a:norm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eviduj si dosiahnuté známky a vytyčuj si to, čo by sa v prospechu mohlo a dalo dosiahnuť,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dbaj, aby podobné predmety nenasledovali za sebou, ale aby sa striedali (napr. matematika a slovenčina),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najvyššia výkonnosť človeka je medzi 10:30 – 11:30 a 16:30 – 17:30, najväčší pokles má výkonnosť okolo 14:30 – 15:30,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prípravu začínaj najťažším predmetom a ukončuj relatívne najľahším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treba spájať poznatky nové s vedomosťami, ktoré o danom jave už máš, urči si, čo je podstatné a čo menej, urob si schému členenia učiva alebo body jeho reprodukcie (hovorenia-opakovania)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hlasité učenie používaj najmä pri učení cudzích jazykov, ak chceš potlačiť únavu, ak máš ťažkosti s vyjadrovaním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skupinová – kolektívna príprava pôsobí pozitívne pri opakovaní alebo skúšaní naučeného, kedy sa môžete navzájom upozorňovať na nedostatky, podporuje taktiež zdravé súťaženie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každé učivo si rozdeľ na odseky z každého si vyber podstatný fakt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k-SK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</a:rPr>
              <a:t>každé učivo si zopakuj, pričom kniha (zošit) má byť zásadne zatvorená, nenazeraj do nej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075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7BBA2C-DC26-3828-FAD8-34DD2FF0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3" y="133926"/>
            <a:ext cx="10480074" cy="1492132"/>
          </a:xfrm>
        </p:spPr>
        <p:txBody>
          <a:bodyPr/>
          <a:lstStyle/>
          <a:p>
            <a:r>
              <a:rPr lang="sk-SK" b="1" dirty="0"/>
              <a:t>Techniky grafického spracovania učiva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70F0BC1F-5B54-8901-C7A4-B5982CB92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60804"/>
              </p:ext>
            </p:extLst>
          </p:nvPr>
        </p:nvGraphicFramePr>
        <p:xfrm>
          <a:off x="855963" y="1514665"/>
          <a:ext cx="10480074" cy="5343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9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CE5E81-F95C-68B5-F827-80780F00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98" y="166254"/>
            <a:ext cx="10178322" cy="1325877"/>
          </a:xfrm>
        </p:spPr>
        <p:txBody>
          <a:bodyPr anchor="ctr">
            <a:normAutofit/>
          </a:bodyPr>
          <a:lstStyle/>
          <a:p>
            <a:r>
              <a:rPr lang="sk-SK" dirty="0">
                <a:latin typeface="Forte Forward" pitchFamily="2" charset="-18"/>
                <a:cs typeface="Forte Forward" pitchFamily="2" charset="-18"/>
              </a:rPr>
              <a:t>Typy pamäti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99737BF0-21D7-9AFE-8F6E-66241C7EA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60505"/>
              </p:ext>
            </p:extLst>
          </p:nvPr>
        </p:nvGraphicFramePr>
        <p:xfrm>
          <a:off x="1139554" y="1492132"/>
          <a:ext cx="105448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4E37E219-E5C2-C6A8-EFE8-56481EBB1A48}"/>
              </a:ext>
            </a:extLst>
          </p:cNvPr>
          <p:cNvSpPr txBox="1"/>
          <p:nvPr/>
        </p:nvSpPr>
        <p:spPr>
          <a:xfrm>
            <a:off x="1139554" y="5660381"/>
            <a:ext cx="1061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Väčšina ľudí má typ zmiešaný, ale niektorý z typov prevažuje.  </a:t>
            </a:r>
          </a:p>
          <a:p>
            <a:r>
              <a:rPr lang="sk-SK" sz="2400" dirty="0"/>
              <a:t>    Aký typ pamäti máš ty?</a:t>
            </a:r>
          </a:p>
        </p:txBody>
      </p:sp>
    </p:spTree>
    <p:extLst>
      <p:ext uri="{BB962C8B-B14F-4D97-AF65-F5344CB8AC3E}">
        <p14:creationId xmlns:p14="http://schemas.microsoft.com/office/powerpoint/2010/main" val="49708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jekt pre obsah 4" descr="Obrázok, na ktorom je text, snímka obrazovky, číslo, rad&#10;&#10;Automaticky generovaný popis">
            <a:extLst>
              <a:ext uri="{FF2B5EF4-FFF2-40B4-BE49-F238E27FC236}">
                <a16:creationId xmlns:a16="http://schemas.microsoft.com/office/drawing/2014/main" id="{24101057-5731-DC6E-ACD6-3C1A21D9D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04077"/>
            <a:ext cx="12070080" cy="7066153"/>
          </a:xfr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7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62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ieda značkovacia biela 12x12x80mm, 12ks/bal. | Majstrik.sk">
            <a:extLst>
              <a:ext uri="{FF2B5EF4-FFF2-40B4-BE49-F238E27FC236}">
                <a16:creationId xmlns:a16="http://schemas.microsoft.com/office/drawing/2014/main" id="{4864E340-4803-5958-60C5-35B8DFBE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53" y="8527"/>
            <a:ext cx="2737153" cy="129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daj repasovaných značkových notebookov">
            <a:extLst>
              <a:ext uri="{FF2B5EF4-FFF2-40B4-BE49-F238E27FC236}">
                <a16:creationId xmlns:a16="http://schemas.microsoft.com/office/drawing/2014/main" id="{36C99530-C5EA-8F9A-7C7D-CF5C9675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37" y="5231726"/>
            <a:ext cx="2275793" cy="14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ačník &gt; čierna - REPRE - reklamné predmety">
            <a:extLst>
              <a:ext uri="{FF2B5EF4-FFF2-40B4-BE49-F238E27FC236}">
                <a16:creationId xmlns:a16="http://schemas.microsoft.com/office/drawing/2014/main" id="{F14375B1-7DAC-E1FF-01F7-2F68E57C1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2" b="18678"/>
          <a:stretch/>
        </p:blipFill>
        <p:spPr bwMode="auto">
          <a:xfrm>
            <a:off x="9869736" y="165055"/>
            <a:ext cx="2085110" cy="133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elené jablko - parfumová kompozícia 30ml - Mydlovysvet.sk">
            <a:extLst>
              <a:ext uri="{FF2B5EF4-FFF2-40B4-BE49-F238E27FC236}">
                <a16:creationId xmlns:a16="http://schemas.microsoft.com/office/drawing/2014/main" id="{03970CF6-84ED-C7E3-B8FE-2616C7656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9" y="2910282"/>
            <a:ext cx="1947228" cy="194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nelový radiátor Korado RADIK KLASIK 21-500/400">
            <a:extLst>
              <a:ext uri="{FF2B5EF4-FFF2-40B4-BE49-F238E27FC236}">
                <a16:creationId xmlns:a16="http://schemas.microsoft.com/office/drawing/2014/main" id="{55FF943C-9ECE-D551-8C00-7A5B902DF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8" b="7600"/>
          <a:stretch/>
        </p:blipFill>
        <p:spPr bwMode="auto">
          <a:xfrm>
            <a:off x="9705380" y="5112449"/>
            <a:ext cx="2187615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uža Amore červená rezaná | KVETY.sk">
            <a:extLst>
              <a:ext uri="{FF2B5EF4-FFF2-40B4-BE49-F238E27FC236}">
                <a16:creationId xmlns:a16="http://schemas.microsoft.com/office/drawing/2014/main" id="{4C8F229E-7C7C-6D98-AE56-006BF39D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326" y="1629314"/>
            <a:ext cx="1678242" cy="16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enajmite si auto a jazdite bez starostí">
            <a:extLst>
              <a:ext uri="{FF2B5EF4-FFF2-40B4-BE49-F238E27FC236}">
                <a16:creationId xmlns:a16="http://schemas.microsoft.com/office/drawing/2014/main" id="{C40EEF28-4B56-322C-A740-5B1ED504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296" y="3514310"/>
            <a:ext cx="260096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teiff Plyšový macko Fynn 40cm | Filipko Hračkarstvo">
            <a:extLst>
              <a:ext uri="{FF2B5EF4-FFF2-40B4-BE49-F238E27FC236}">
                <a16:creationId xmlns:a16="http://schemas.microsoft.com/office/drawing/2014/main" id="{2B0B26AE-A80B-467F-BC57-7AF981F4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34" y="4848687"/>
            <a:ext cx="1804456" cy="18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žús Happy Day Pomaranč 100% 1 ℓ">
            <a:extLst>
              <a:ext uri="{FF2B5EF4-FFF2-40B4-BE49-F238E27FC236}">
                <a16:creationId xmlns:a16="http://schemas.microsoft.com/office/drawing/2014/main" id="{452D397F-0449-1426-CDB4-F02E2BCB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77" y="5104531"/>
            <a:ext cx="1804456" cy="16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ajky – Heureka.sk">
            <a:extLst>
              <a:ext uri="{FF2B5EF4-FFF2-40B4-BE49-F238E27FC236}">
                <a16:creationId xmlns:a16="http://schemas.microsoft.com/office/drawing/2014/main" id="{0D57A18B-50B6-3ADD-A2F2-BAD976444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9" y="4704906"/>
            <a:ext cx="1943735" cy="194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tříbrný prsten OLIVIE s kubickým zirkonem 1272 - OLIVIE.CZ">
            <a:extLst>
              <a:ext uri="{FF2B5EF4-FFF2-40B4-BE49-F238E27FC236}">
                <a16:creationId xmlns:a16="http://schemas.microsoft.com/office/drawing/2014/main" id="{E74BAD7A-0A03-2F5C-21E0-851C83CF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1" y="2659048"/>
            <a:ext cx="2280697" cy="17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arebná váza, modranská keramika |svetvykupu.sk/eshop">
            <a:extLst>
              <a:ext uri="{FF2B5EF4-FFF2-40B4-BE49-F238E27FC236}">
                <a16:creationId xmlns:a16="http://schemas.microsoft.com/office/drawing/2014/main" id="{B93DDF4A-0709-AC3E-F684-EECA12D2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05" y="3299108"/>
            <a:ext cx="1678242" cy="16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enisová raketa Head BOOM MP | Tenislife.sk">
            <a:extLst>
              <a:ext uri="{FF2B5EF4-FFF2-40B4-BE49-F238E27FC236}">
                <a16:creationId xmlns:a16="http://schemas.microsoft.com/office/drawing/2014/main" id="{97CE198D-21BC-5987-A4DC-67DF23FA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59" y="2769807"/>
            <a:ext cx="1935099" cy="193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ámske dioptrické okuliare RESERVE | oftalens.sk">
            <a:extLst>
              <a:ext uri="{FF2B5EF4-FFF2-40B4-BE49-F238E27FC236}">
                <a16:creationId xmlns:a16="http://schemas.microsoft.com/office/drawing/2014/main" id="{40FAF347-FACF-8B62-D98B-16B479782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" b="14657"/>
          <a:stretch/>
        </p:blipFill>
        <p:spPr bwMode="auto">
          <a:xfrm>
            <a:off x="7506743" y="1429020"/>
            <a:ext cx="2280697" cy="13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Zošit recyklovaný 444 - A4, 40 l., linajkový | Activa">
            <a:extLst>
              <a:ext uri="{FF2B5EF4-FFF2-40B4-BE49-F238E27FC236}">
                <a16:creationId xmlns:a16="http://schemas.microsoft.com/office/drawing/2014/main" id="{CADAB23A-ECEE-A16C-FE7A-FAF8AEF4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4" y="331024"/>
            <a:ext cx="1941616" cy="194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ELAX - NEONKA fitness centrum Košice - Cassovia – Cvič s nami!">
            <a:extLst>
              <a:ext uri="{FF2B5EF4-FFF2-40B4-BE49-F238E27FC236}">
                <a16:creationId xmlns:a16="http://schemas.microsoft.com/office/drawing/2014/main" id="{1E638E26-B5D4-2B89-AB24-884B0939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55" y="1445613"/>
            <a:ext cx="2158895" cy="154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Mucha domáca - dezinsekcia">
            <a:extLst>
              <a:ext uri="{FF2B5EF4-FFF2-40B4-BE49-F238E27FC236}">
                <a16:creationId xmlns:a16="http://schemas.microsoft.com/office/drawing/2014/main" id="{8BA7FE9F-5346-E74A-38A0-0AA7CDFE8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3" r="16027"/>
          <a:stretch/>
        </p:blipFill>
        <p:spPr bwMode="auto">
          <a:xfrm>
            <a:off x="2510658" y="204857"/>
            <a:ext cx="1935099" cy="183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TM04033929[[fn=Bridlica]]</Template>
  <TotalTime>212</TotalTime>
  <Words>575</Words>
  <Application>Microsoft Office PowerPoint</Application>
  <PresentationFormat>Širokouhlá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Arial</vt:lpstr>
      <vt:lpstr>Calisto MT</vt:lpstr>
      <vt:lpstr>Forte Forward</vt:lpstr>
      <vt:lpstr>Symbol</vt:lpstr>
      <vt:lpstr>Times New Roman</vt:lpstr>
      <vt:lpstr>Wingdings 2</vt:lpstr>
      <vt:lpstr>Bridlica</vt:lpstr>
      <vt:lpstr>Prezentácia programu PowerPoint</vt:lpstr>
      <vt:lpstr>Prezentácia programu PowerPoint</vt:lpstr>
      <vt:lpstr>Psychohygienické podmienky učenia:</vt:lpstr>
      <vt:lpstr>Organizácia učenia</vt:lpstr>
      <vt:lpstr>Techniky grafického spracovania učiva</vt:lpstr>
      <vt:lpstr>Typy pamäti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Učenie</dc:title>
  <dc:creator>Žatkovičová Kristína</dc:creator>
  <cp:lastModifiedBy>Dominik Valeš</cp:lastModifiedBy>
  <cp:revision>19</cp:revision>
  <dcterms:created xsi:type="dcterms:W3CDTF">2023-11-04T18:09:03Z</dcterms:created>
  <dcterms:modified xsi:type="dcterms:W3CDTF">2023-11-08T21:39:41Z</dcterms:modified>
</cp:coreProperties>
</file>