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1E"/>
    <a:srgbClr val="EAE8DA"/>
    <a:srgbClr val="B3D9FF"/>
    <a:srgbClr val="A40052"/>
    <a:srgbClr val="CC0066"/>
    <a:srgbClr val="CC0000"/>
    <a:srgbClr val="C4B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1B736-7DFA-4AC1-8D0F-8C73F1B2E4A6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166C-8239-463D-B38D-5DEC03A1B9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8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7166C-8239-463D-B38D-5DEC03A1B92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4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4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57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6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2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4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01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2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64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4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8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2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44B6-1BEA-4281-987A-C21F79DBE805}" type="datetimeFigureOut">
              <a:rPr lang="sk-SK" smtClean="0"/>
              <a:t>6. 12. 2020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BB83-69C2-469F-B673-FB3F8BC73D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5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251520" y="1628800"/>
            <a:ext cx="5757167" cy="4581126"/>
            <a:chOff x="971599" y="1077787"/>
            <a:chExt cx="6696745" cy="5636195"/>
          </a:xfrm>
        </p:grpSpPr>
        <p:grpSp>
          <p:nvGrpSpPr>
            <p:cNvPr id="13" name="Skupina 12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grpSp>
            <p:nvGrpSpPr>
              <p:cNvPr id="11" name="Skupina 10"/>
              <p:cNvGrpSpPr/>
              <p:nvPr/>
            </p:nvGrpSpPr>
            <p:grpSpPr>
              <a:xfrm>
                <a:off x="2051720" y="1077787"/>
                <a:ext cx="5616624" cy="5636195"/>
                <a:chOff x="2051720" y="1077787"/>
                <a:chExt cx="5616624" cy="5636195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1077787"/>
                  <a:ext cx="5616624" cy="56361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6" name="Skupina 5"/>
                <p:cNvGrpSpPr/>
                <p:nvPr/>
              </p:nvGrpSpPr>
              <p:grpSpPr>
                <a:xfrm>
                  <a:off x="4293182" y="3356992"/>
                  <a:ext cx="1158598" cy="936104"/>
                  <a:chOff x="4293182" y="3356992"/>
                  <a:chExt cx="1158598" cy="936104"/>
                </a:xfrm>
              </p:grpSpPr>
              <p:sp>
                <p:nvSpPr>
                  <p:cNvPr id="4" name="Ovál 3"/>
                  <p:cNvSpPr/>
                  <p:nvPr/>
                </p:nvSpPr>
                <p:spPr>
                  <a:xfrm>
                    <a:off x="4355976" y="3356992"/>
                    <a:ext cx="1008112" cy="93610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5" name="Obdĺžnik 4"/>
                  <p:cNvSpPr/>
                  <p:nvPr/>
                </p:nvSpPr>
                <p:spPr>
                  <a:xfrm>
                    <a:off x="4293182" y="3610517"/>
                    <a:ext cx="1158598" cy="56799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soft" dir="tl">
                        <a:rot lat="0" lon="0" rev="0"/>
                      </a:lightRig>
                    </a:scene3d>
                    <a:sp3d contourW="25400" prstMaterial="matte">
                      <a:bevelT w="25400" h="55880" prst="artDeco"/>
                      <a:contourClr>
                        <a:schemeClr val="accent2">
                          <a:tint val="20000"/>
                        </a:schemeClr>
                      </a:contourClr>
                    </a:sp3d>
                  </a:bodyPr>
                  <a:lstStyle/>
                  <a:p>
                    <a:pPr algn="ctr"/>
                    <a:r>
                      <a:rPr lang="sk-SK" sz="2400" b="1" cap="none" spc="50" dirty="0" smtClean="0">
                        <a:ln w="11430"/>
                        <a:gradFill>
                          <a:gsLst>
                            <a:gs pos="25000">
                              <a:schemeClr val="accent2">
                                <a:satMod val="155000"/>
                              </a:schemeClr>
                            </a:gs>
                            <a:gs pos="100000">
                              <a:schemeClr val="accent2">
                                <a:shade val="45000"/>
                                <a:satMod val="16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76200" dist="50800" dir="5400000" algn="tl" rotWithShape="0">
                            <a:srgbClr val="000000">
                              <a:alpha val="65000"/>
                            </a:srgbClr>
                          </a:outerShdw>
                        </a:effectLst>
                      </a:rPr>
                      <a:t>ŠTART</a:t>
                    </a:r>
                    <a:endParaRPr lang="sk-SK" sz="2400" b="1" cap="none" spc="50" dirty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Obdĺžnik 14"/>
              <p:cNvSpPr/>
              <p:nvPr/>
            </p:nvSpPr>
            <p:spPr>
              <a:xfrm rot="1949519">
                <a:off x="5664170" y="159255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Obdĺžnik 15"/>
              <p:cNvSpPr/>
              <p:nvPr/>
            </p:nvSpPr>
            <p:spPr>
              <a:xfrm rot="692858">
                <a:off x="4860032" y="1261606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</a:t>
                </a:r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Obdĺžnik 16"/>
              <p:cNvSpPr/>
              <p:nvPr/>
            </p:nvSpPr>
            <p:spPr>
              <a:xfrm rot="20997359">
                <a:off x="3887698" y="1229899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" name="Obdĺžnik 17"/>
              <p:cNvSpPr/>
              <p:nvPr/>
            </p:nvSpPr>
            <p:spPr>
              <a:xfrm rot="19537856">
                <a:off x="3077563" y="160427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" name="Obdĺžnik 18"/>
              <p:cNvSpPr/>
              <p:nvPr/>
            </p:nvSpPr>
            <p:spPr>
              <a:xfrm rot="18252905">
                <a:off x="2380667" y="2294937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Obdĺžnik 19"/>
              <p:cNvSpPr/>
              <p:nvPr/>
            </p:nvSpPr>
            <p:spPr>
              <a:xfrm rot="16768770">
                <a:off x="1973879" y="321435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70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Obdĺžnik 20"/>
              <p:cNvSpPr/>
              <p:nvPr/>
            </p:nvSpPr>
            <p:spPr>
              <a:xfrm rot="15421326">
                <a:off x="2076288" y="4156801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2" name="Obdĺžnik 21"/>
              <p:cNvSpPr/>
              <p:nvPr/>
            </p:nvSpPr>
            <p:spPr>
              <a:xfrm rot="14206480">
                <a:off x="2385277" y="5036518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Obdĺžnik 22"/>
              <p:cNvSpPr/>
              <p:nvPr/>
            </p:nvSpPr>
            <p:spPr>
              <a:xfrm rot="12749519">
                <a:off x="3003348" y="567654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Obdĺžnik 23"/>
              <p:cNvSpPr/>
              <p:nvPr/>
            </p:nvSpPr>
            <p:spPr>
              <a:xfrm rot="11492858">
                <a:off x="3883679" y="6045082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40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Obdĺžnik 24"/>
              <p:cNvSpPr/>
              <p:nvPr/>
            </p:nvSpPr>
            <p:spPr>
              <a:xfrm rot="9899247">
                <a:off x="4856013" y="5999236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Obdĺžnik 25"/>
              <p:cNvSpPr/>
              <p:nvPr/>
            </p:nvSpPr>
            <p:spPr>
              <a:xfrm rot="8737856">
                <a:off x="5741859" y="5685775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200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Obdĺžnik 26"/>
              <p:cNvSpPr/>
              <p:nvPr/>
            </p:nvSpPr>
            <p:spPr>
              <a:xfrm rot="7452905">
                <a:off x="6388562" y="4973932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60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bdĺžnik 27"/>
              <p:cNvSpPr/>
              <p:nvPr/>
            </p:nvSpPr>
            <p:spPr>
              <a:xfrm rot="5968770">
                <a:off x="6752565" y="4075693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70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bdĺžnik 28"/>
              <p:cNvSpPr/>
              <p:nvPr/>
            </p:nvSpPr>
            <p:spPr>
              <a:xfrm rot="4569738">
                <a:off x="6737470" y="3203331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50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bdĺžnik 29"/>
              <p:cNvSpPr/>
              <p:nvPr/>
            </p:nvSpPr>
            <p:spPr>
              <a:xfrm rot="3462508">
                <a:off x="6321917" y="2273629"/>
                <a:ext cx="100811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3200" b="1" dirty="0" smtClean="0">
                    <a:ln w="17780" cmpd="sng">
                      <a:solidFill>
                        <a:schemeClr val="tx1"/>
                      </a:solidFill>
                      <a:prstDash val="solid"/>
                      <a:miter lim="800000"/>
                    </a:ln>
                    <a:solidFill>
                      <a:schemeClr val="tx1"/>
                    </a:soli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100</a:t>
                </a:r>
                <a:endPara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" name="Šípka dolu 2"/>
            <p:cNvSpPr/>
            <p:nvPr/>
          </p:nvSpPr>
          <p:spPr>
            <a:xfrm rot="16200000">
              <a:off x="1259631" y="2780928"/>
              <a:ext cx="720080" cy="1296144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2267744" y="3114064"/>
              <a:ext cx="720080" cy="704638"/>
              <a:chOff x="2226784" y="3114064"/>
              <a:chExt cx="720080" cy="704638"/>
            </a:xfrm>
          </p:grpSpPr>
          <p:sp>
            <p:nvSpPr>
              <p:cNvPr id="8" name="Šesťcípa hviezda 7"/>
              <p:cNvSpPr/>
              <p:nvPr/>
            </p:nvSpPr>
            <p:spPr>
              <a:xfrm>
                <a:off x="2226784" y="3114064"/>
                <a:ext cx="720080" cy="704638"/>
              </a:xfrm>
              <a:prstGeom prst="st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2264460" y="3255304"/>
                <a:ext cx="64472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sk-SK" sz="2000" b="1" cap="none" spc="0" dirty="0" smtClean="0">
                    <a:ln w="11430"/>
                    <a:solidFill>
                      <a:srgbClr val="CC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KLIK</a:t>
                </a:r>
                <a:endParaRPr lang="sk-SK" sz="2000" b="1" cap="none" spc="0" dirty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053" name="Tlačidlo akcie: Dopredu alebo Ďalej 2052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bdĺžnik 30"/>
          <p:cNvSpPr/>
          <p:nvPr/>
        </p:nvSpPr>
        <p:spPr>
          <a:xfrm>
            <a:off x="458027" y="531978"/>
            <a:ext cx="4136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7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KOLESO</a:t>
            </a:r>
            <a:endParaRPr lang="sk-SK" sz="7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725199" y="524427"/>
            <a:ext cx="42392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72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ŠŤASTIA</a:t>
            </a:r>
            <a:endParaRPr lang="sk-SK" sz="72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5304458" y="2504854"/>
            <a:ext cx="388843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800" b="1" dirty="0" smtClean="0">
                <a:ln w="11430">
                  <a:solidFill>
                    <a:srgbClr val="000066"/>
                  </a:solidFill>
                </a:ln>
                <a:solidFill>
                  <a:srgbClr val="00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Vybrané </a:t>
            </a:r>
          </a:p>
          <a:p>
            <a:pPr algn="ctr"/>
            <a:r>
              <a:rPr lang="sk-SK" sz="4800" b="1" dirty="0" smtClean="0">
                <a:ln w="11430">
                  <a:solidFill>
                    <a:srgbClr val="000066"/>
                  </a:solidFill>
                </a:ln>
                <a:solidFill>
                  <a:srgbClr val="00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slová</a:t>
            </a:r>
          </a:p>
          <a:p>
            <a:pPr algn="ctr"/>
            <a:r>
              <a:rPr lang="sk-SK" sz="4800" b="1" dirty="0" smtClean="0">
                <a:ln w="11430">
                  <a:solidFill>
                    <a:srgbClr val="000066"/>
                  </a:solidFill>
                </a:ln>
                <a:solidFill>
                  <a:srgbClr val="00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 B</a:t>
            </a:r>
            <a:endParaRPr lang="sk-SK" sz="4800" b="1" dirty="0">
              <a:ln w="11430">
                <a:solidFill>
                  <a:srgbClr val="000066"/>
                </a:solidFill>
              </a:ln>
              <a:solidFill>
                <a:srgbClr val="00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6018847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0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3643498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983021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5013176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5155666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971600" y="498045"/>
            <a:ext cx="7425208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V ktorej z možností sú </a:t>
            </a:r>
          </a:p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sk-SK" sz="4000" b="1" u="sng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  vybrané slová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23483" y="2095553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býk, bývať,  kobyla, byť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10392" y="3577116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aby, bylina, kĺby, bystrý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395536" y="5017276"/>
            <a:ext cx="717109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 bývať, krby, huby, obyčaj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5400000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596336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11013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596336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777964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596336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11013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552643" y="2095553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b_vať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b_linka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chleb_k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539552" y="3577116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ob_čajná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náb_tok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rob_ť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524696" y="5017276"/>
            <a:ext cx="6855131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,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b_zón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dob_tok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395536" y="498045"/>
            <a:ext cx="8280920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V ktorej z možností doplníš </a:t>
            </a:r>
          </a:p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y/i v tomto poradí: y, y, i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568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568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9346838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849972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624651" y="1943153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kabína, gombík, bizón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611560" y="3424716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kabýna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gombík,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bizón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596704" y="4864876"/>
            <a:ext cx="693898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kabína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gombík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byzón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napísané slová sú: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2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2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0492303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668344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83021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668344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983021" y="1987314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668344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83021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80635" y="1943153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obyčaj,  Bytča,  byť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467544" y="3424716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obývačka, býk, soby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52688" y="4864876"/>
            <a:ext cx="7013400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huby,  kobyla,  Bystrík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971600" y="498045"/>
            <a:ext cx="7425208" cy="12980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V ktorej z možností sú </a:t>
            </a:r>
          </a:p>
          <a:p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sk-SK" sz="4000" b="1" u="sng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  vybrané slová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k-SK" sz="36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46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6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D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600400" cy="850106"/>
          </a:xfrm>
        </p:spPr>
        <p:txBody>
          <a:bodyPr>
            <a:normAutofit/>
          </a:bodyPr>
          <a:lstStyle/>
          <a:p>
            <a:pPr algn="l"/>
            <a:r>
              <a:rPr lang="sk-SK" sz="1800" dirty="0" smtClean="0"/>
              <a:t>Píšeš písmeno pri správnej odpovedi.</a:t>
            </a:r>
            <a:endParaRPr lang="sk-SK" sz="1800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4569"/>
              </p:ext>
            </p:extLst>
          </p:nvPr>
        </p:nvGraphicFramePr>
        <p:xfrm>
          <a:off x="395536" y="1484784"/>
          <a:ext cx="38880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000"/>
                <a:gridCol w="936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b="0" dirty="0" smtClean="0">
                          <a:solidFill>
                            <a:schemeClr val="tx1"/>
                          </a:solidFill>
                        </a:rPr>
                        <a:t>Moja odpoveď</a:t>
                      </a:r>
                      <a:endParaRPr lang="sk-S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b="0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  <a:endParaRPr lang="sk-S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52371"/>
              </p:ext>
            </p:extLst>
          </p:nvPr>
        </p:nvGraphicFramePr>
        <p:xfrm>
          <a:off x="4644440" y="1484784"/>
          <a:ext cx="38880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000"/>
                <a:gridCol w="936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b="0" dirty="0" smtClean="0">
                          <a:solidFill>
                            <a:schemeClr val="tx1"/>
                          </a:solidFill>
                        </a:rPr>
                        <a:t>Moja odpoveď</a:t>
                      </a:r>
                      <a:endParaRPr lang="sk-S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b="0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  <a:endParaRPr lang="sk-SK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Nadpis 1"/>
          <p:cNvSpPr txBox="1">
            <a:spLocks/>
          </p:cNvSpPr>
          <p:nvPr/>
        </p:nvSpPr>
        <p:spPr>
          <a:xfrm>
            <a:off x="4788024" y="404664"/>
            <a:ext cx="36004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smtClean="0"/>
              <a:t>Píšeš písmeno pri správnej odpovedi.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091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Nadpis 35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66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Kliknutím na:</a:t>
            </a:r>
            <a:endParaRPr lang="sk-SK" sz="66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ástupný symbol obsahu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1305368" y="1700808"/>
            <a:ext cx="1314497" cy="2520279"/>
            <a:chOff x="1350182" y="1207785"/>
            <a:chExt cx="1070906" cy="2452353"/>
          </a:xfrm>
        </p:grpSpPr>
        <p:grpSp>
          <p:nvGrpSpPr>
            <p:cNvPr id="6" name="Skupina 5"/>
            <p:cNvGrpSpPr/>
            <p:nvPr/>
          </p:nvGrpSpPr>
          <p:grpSpPr>
            <a:xfrm>
              <a:off x="1350182" y="1207785"/>
              <a:ext cx="1070906" cy="1092714"/>
              <a:chOff x="1350185" y="1207785"/>
              <a:chExt cx="1070906" cy="1092714"/>
            </a:xfrm>
          </p:grpSpPr>
          <p:sp>
            <p:nvSpPr>
              <p:cNvPr id="4" name="Ovál 3"/>
              <p:cNvSpPr/>
              <p:nvPr/>
            </p:nvSpPr>
            <p:spPr>
              <a:xfrm>
                <a:off x="1390403" y="1207785"/>
                <a:ext cx="1008112" cy="10927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1350185" y="1479578"/>
                <a:ext cx="1070906" cy="5690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sk-SK" sz="32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ŠTART</a:t>
                </a:r>
                <a:endParaRPr lang="sk-SK" sz="32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Skupina 9"/>
            <p:cNvGrpSpPr/>
            <p:nvPr/>
          </p:nvGrpSpPr>
          <p:grpSpPr>
            <a:xfrm>
              <a:off x="1439856" y="2749264"/>
              <a:ext cx="834576" cy="910874"/>
              <a:chOff x="1398896" y="2749264"/>
              <a:chExt cx="834576" cy="910874"/>
            </a:xfrm>
          </p:grpSpPr>
          <p:sp>
            <p:nvSpPr>
              <p:cNvPr id="8" name="Šesťcípa hviezda 7"/>
              <p:cNvSpPr/>
              <p:nvPr/>
            </p:nvSpPr>
            <p:spPr>
              <a:xfrm>
                <a:off x="1398896" y="2749264"/>
                <a:ext cx="834576" cy="910874"/>
              </a:xfrm>
              <a:prstGeom prst="st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1491306" y="2945985"/>
                <a:ext cx="674131" cy="50911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sk-SK" sz="2800" b="1" cap="none" spc="0" dirty="0" smtClean="0">
                    <a:ln w="11430"/>
                    <a:solidFill>
                      <a:srgbClr val="CC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KLIK</a:t>
                </a:r>
                <a:endParaRPr lang="sk-SK" sz="2800" b="1" cap="none" spc="0" dirty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053" name="Tlačidlo akcie: Dopredu alebo Ďalej 2052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85" y="4833267"/>
            <a:ext cx="11890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bdĺžnik 37"/>
          <p:cNvSpPr/>
          <p:nvPr/>
        </p:nvSpPr>
        <p:spPr>
          <a:xfrm>
            <a:off x="2411760" y="1628800"/>
            <a:ext cx="5400600" cy="105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roztočíš koleso</a:t>
            </a:r>
            <a:endParaRPr lang="sk-SK" sz="60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dĺžnik 44"/>
          <p:cNvSpPr/>
          <p:nvPr/>
        </p:nvSpPr>
        <p:spPr>
          <a:xfrm>
            <a:off x="2411754" y="3142406"/>
            <a:ext cx="5832653" cy="105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zobrazíš otázku</a:t>
            </a:r>
            <a:endParaRPr lang="sk-SK" sz="6000" b="1" dirty="0">
              <a:ln w="11430">
                <a:solidFill>
                  <a:srgbClr val="00001E"/>
                </a:solidFill>
              </a:ln>
              <a:solidFill>
                <a:srgbClr val="00001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2469913" y="5042324"/>
            <a:ext cx="6206543" cy="8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zobrazíš odpoveď</a:t>
            </a:r>
          </a:p>
          <a:p>
            <a:pPr algn="ctr"/>
            <a:endParaRPr lang="sk-SK" sz="6000" b="1" dirty="0">
              <a:ln w="11430">
                <a:solidFill>
                  <a:srgbClr val="002060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2397905" y="5690396"/>
            <a:ext cx="6206543" cy="83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6000" b="1" dirty="0" smtClean="0">
                <a:ln w="11430">
                  <a:solidFill>
                    <a:srgbClr val="00001E"/>
                  </a:solidFill>
                </a:ln>
                <a:solidFill>
                  <a:srgbClr val="00001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počet bodov</a:t>
            </a:r>
          </a:p>
          <a:p>
            <a:pPr algn="ctr"/>
            <a:endParaRPr lang="sk-SK" sz="6000" b="1" dirty="0">
              <a:ln w="11430">
                <a:solidFill>
                  <a:srgbClr val="002060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Šesťcípa hviezda 44"/>
          <p:cNvSpPr/>
          <p:nvPr/>
        </p:nvSpPr>
        <p:spPr>
          <a:xfrm>
            <a:off x="7020272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bdĺžnik 45"/>
          <p:cNvSpPr/>
          <p:nvPr/>
        </p:nvSpPr>
        <p:spPr>
          <a:xfrm>
            <a:off x="7334949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7" name="Šesťcípa hviezda 46"/>
          <p:cNvSpPr/>
          <p:nvPr/>
        </p:nvSpPr>
        <p:spPr>
          <a:xfrm>
            <a:off x="7020272" y="331412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bdĺžnik 47"/>
          <p:cNvSpPr/>
          <p:nvPr/>
        </p:nvSpPr>
        <p:spPr>
          <a:xfrm>
            <a:off x="7201900" y="345661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Šesťcípa hviezda 51"/>
          <p:cNvSpPr/>
          <p:nvPr/>
        </p:nvSpPr>
        <p:spPr>
          <a:xfrm>
            <a:off x="7020272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bdĺžnik 52"/>
          <p:cNvSpPr/>
          <p:nvPr/>
        </p:nvSpPr>
        <p:spPr>
          <a:xfrm>
            <a:off x="7334949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4" name="Zaoblený obdĺžnik 53"/>
          <p:cNvSpPr/>
          <p:nvPr/>
        </p:nvSpPr>
        <p:spPr>
          <a:xfrm>
            <a:off x="899592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napísaná je veta: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Zaoblený obdĺžnik 54"/>
          <p:cNvSpPr/>
          <p:nvPr/>
        </p:nvSpPr>
        <p:spPr>
          <a:xfrm>
            <a:off x="423484" y="1943153"/>
            <a:ext cx="64822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Býk je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bilinožravec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6" name="Zaoblený obdĺžnik 55"/>
          <p:cNvSpPr/>
          <p:nvPr/>
        </p:nvSpPr>
        <p:spPr>
          <a:xfrm>
            <a:off x="410393" y="3424716"/>
            <a:ext cx="64822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 Býk je bylinožravec.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aoblený obdĺžnik 56"/>
          <p:cNvSpPr/>
          <p:nvPr/>
        </p:nvSpPr>
        <p:spPr>
          <a:xfrm>
            <a:off x="395537" y="4864876"/>
            <a:ext cx="64822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Bík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bylinožravec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" name="Tlačidlo akcie: Dopredu alebo Ďalej 57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7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0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1" fill="hold">
                          <p:stCondLst>
                            <p:cond delay="0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1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7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8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Click" delay="0">
                        <p:tgtEl>
                          <p:spTgt spid="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5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Click" delay="0">
                        <p:tgtEl>
                          <p:spTgt spid="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Click" delay="0">
                        <p:tgtEl>
                          <p:spTgt spid="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2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5" grpId="0" animBg="1"/>
          <p:bldP spid="47" grpId="0" animBg="1"/>
          <p:bldP spid="52" grpId="0" animBg="1"/>
          <p:bldP spid="53" grpId="0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0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1" fill="hold">
                          <p:stCondLst>
                            <p:cond delay="0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14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7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8" dur="2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9" restart="whenNotActive" fill="hold" evtFilter="cancelBubble" nodeType="interactiveSeq">
                    <p:stCondLst>
                      <p:cond evt="onClick" delay="0">
                        <p:tgtEl>
                          <p:spTgt spid="4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0" fill="hold">
                          <p:stCondLst>
                            <p:cond delay="0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5"/>
                      </p:tgtEl>
                    </p:cond>
                  </p:nextCondLst>
                </p:seq>
                <p:seq concurrent="1" nextAc="seek">
                  <p:cTn id="74" restart="whenNotActive" fill="hold" evtFilter="cancelBubble" nodeType="interactiveSeq">
                    <p:stCondLst>
                      <p:cond evt="onClick" delay="0">
                        <p:tgtEl>
                          <p:spTgt spid="4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5" fill="hold">
                          <p:stCondLst>
                            <p:cond delay="0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7"/>
                      </p:tgtEl>
                    </p:cond>
                  </p:nextCondLst>
                </p:seq>
                <p:seq concurrent="1" nextAc="seek">
                  <p:cTn id="79" restart="whenNotActive" fill="hold" evtFilter="cancelBubble" nodeType="interactiveSeq">
                    <p:stCondLst>
                      <p:cond evt="onClick" delay="0">
                        <p:tgtEl>
                          <p:spTgt spid="5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0" fill="hold">
                          <p:stCondLst>
                            <p:cond delay="0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2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5" grpId="0" animBg="1"/>
          <p:bldP spid="47" grpId="0" animBg="1"/>
          <p:bldP spid="52" grpId="0" animBg="1"/>
          <p:bldP spid="53" grpId="0"/>
          <p:bldP spid="54" grpId="0" animBg="1"/>
          <p:bldP spid="55" grpId="0" animBg="1"/>
          <p:bldP spid="56" grpId="0" animBg="1"/>
          <p:bldP spid="57" grpId="0" animBg="1"/>
          <p:bldP spid="5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6739842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012160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6326837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012160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326837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012160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6326837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683568" y="476672"/>
            <a:ext cx="7562214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„Obyvateľ“ je príbuzné slovo od: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085843" y="1943153"/>
            <a:ext cx="4492133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byť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072752" y="3424716"/>
            <a:ext cx="4492133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        byt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057896" y="4864876"/>
            <a:ext cx="4492133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         bývať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476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" fill="hold">
                          <p:stCondLst>
                            <p:cond delay="0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6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7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8" fill="hold">
                          <p:stCondLst>
                            <p:cond delay="0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380312" y="191683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660594" y="205932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380312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527545" y="4939642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380312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660594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906078" y="617468"/>
            <a:ext cx="6698119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napísaná je veta:</a:t>
            </a:r>
          </a:p>
        </p:txBody>
      </p:sp>
      <p:sp>
        <p:nvSpPr>
          <p:cNvPr id="39" name="Zaoblený obdĺžnik 38"/>
          <p:cNvSpPr/>
          <p:nvPr/>
        </p:nvSpPr>
        <p:spPr>
          <a:xfrm>
            <a:off x="467544" y="1943153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Bistrík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vozí na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bicykli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454453" y="3424716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Bystrík sa vozí na </a:t>
            </a:r>
            <a:r>
              <a:rPr lang="sk-SK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bycikli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" name="Zaoblený obdĺžnik 40"/>
          <p:cNvSpPr/>
          <p:nvPr/>
        </p:nvSpPr>
        <p:spPr>
          <a:xfrm>
            <a:off x="439597" y="4864876"/>
            <a:ext cx="678907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Bystrík sa vozí na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bicykli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74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74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7437673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0163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804248" y="47971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118925" y="49396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804248" y="1844824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985876" y="1987314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804248" y="335699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118925" y="349948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539552" y="476672"/>
            <a:ext cx="8136904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u="sng" dirty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Príbuzné</a:t>
            </a:r>
            <a:r>
              <a:rPr lang="sk-SK" sz="4000" b="1" dirty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slová k slovu 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„bylina“ </a:t>
            </a:r>
            <a:r>
              <a:rPr lang="sk-SK" sz="4000" b="1" dirty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sú:</a:t>
            </a:r>
          </a:p>
        </p:txBody>
      </p:sp>
      <p:sp>
        <p:nvSpPr>
          <p:cNvPr id="39" name="Zaoblený obdĺžnik 38"/>
          <p:cNvSpPr/>
          <p:nvPr/>
        </p:nvSpPr>
        <p:spPr>
          <a:xfrm>
            <a:off x="1085843" y="1943153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byľka,  bylinný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072752" y="342471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 bylinkár, bylina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057896" y="486487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bydlisko, kobyla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606796" y="6251264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98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98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16200000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87709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588224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6902901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588224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6769852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588224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6902901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8" name="Zaoblený obdĺžnik 37"/>
          <p:cNvSpPr/>
          <p:nvPr/>
        </p:nvSpPr>
        <p:spPr>
          <a:xfrm>
            <a:off x="683568" y="629072"/>
            <a:ext cx="7632848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 </a:t>
            </a:r>
            <a:r>
              <a:rPr lang="sk-SK" sz="4000" b="1" dirty="0" err="1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Bystruška</a:t>
            </a:r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 je príbuzné od: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238244" y="2095553"/>
            <a:ext cx="50423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Bystrica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225153" y="3577116"/>
            <a:ext cx="50423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  bystrý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210297" y="5017276"/>
            <a:ext cx="5042398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   bylina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84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84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2654602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6914357" y="4949552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229034" y="5092042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6914357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095985" y="364349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6914357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229034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1195952" y="2095553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Dobíjam si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mobyl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aoblený obdĺžnik 39"/>
          <p:cNvSpPr/>
          <p:nvPr/>
        </p:nvSpPr>
        <p:spPr>
          <a:xfrm>
            <a:off x="1182861" y="357711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 Dobíjam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1168005" y="5017276"/>
            <a:ext cx="5616625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C:  Dobýjam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16905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napísaná je veta: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kupina 11"/>
          <p:cNvGrpSpPr/>
          <p:nvPr/>
        </p:nvGrpSpPr>
        <p:grpSpPr>
          <a:xfrm rot="9397374">
            <a:off x="2051720" y="1077787"/>
            <a:ext cx="5616624" cy="5636195"/>
            <a:chOff x="2051720" y="1077787"/>
            <a:chExt cx="5616624" cy="5636195"/>
          </a:xfrm>
        </p:grpSpPr>
        <p:grpSp>
          <p:nvGrpSpPr>
            <p:cNvPr id="11" name="Skupina 10"/>
            <p:cNvGrpSpPr/>
            <p:nvPr/>
          </p:nvGrpSpPr>
          <p:grpSpPr>
            <a:xfrm>
              <a:off x="2051720" y="1077787"/>
              <a:ext cx="5616624" cy="5636195"/>
              <a:chOff x="2051720" y="1077787"/>
              <a:chExt cx="5616624" cy="563619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1077787"/>
                <a:ext cx="5616624" cy="5636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Skupina 5"/>
              <p:cNvGrpSpPr/>
              <p:nvPr/>
            </p:nvGrpSpPr>
            <p:grpSpPr>
              <a:xfrm>
                <a:off x="4308864" y="3356992"/>
                <a:ext cx="1127232" cy="936104"/>
                <a:chOff x="4308864" y="3356992"/>
                <a:chExt cx="1127232" cy="936104"/>
              </a:xfrm>
            </p:grpSpPr>
            <p:sp>
              <p:nvSpPr>
                <p:cNvPr id="4" name="Ovál 3"/>
                <p:cNvSpPr/>
                <p:nvPr/>
              </p:nvSpPr>
              <p:spPr>
                <a:xfrm>
                  <a:off x="4355976" y="3356992"/>
                  <a:ext cx="1008112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sp>
              <p:nvSpPr>
                <p:cNvPr id="5" name="Obdĺžnik 4"/>
                <p:cNvSpPr/>
                <p:nvPr/>
              </p:nvSpPr>
              <p:spPr>
                <a:xfrm>
                  <a:off x="4308864" y="3563434"/>
                  <a:ext cx="1127232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sk-SK" sz="2800" b="1" cap="none" spc="50" dirty="0" smtClean="0">
                      <a:ln w="11430"/>
                      <a:gradFill>
                        <a:gsLst>
                          <a:gs pos="25000">
                            <a:schemeClr val="accent2">
                              <a:satMod val="155000"/>
                            </a:schemeClr>
                          </a:gs>
                          <a:gs pos="100000">
                            <a:schemeClr val="accent2">
                              <a:shade val="45000"/>
                              <a:satMod val="16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76200" dist="50800" dir="5400000" algn="tl" rotWithShape="0">
                          <a:srgbClr val="000000">
                            <a:alpha val="65000"/>
                          </a:srgbClr>
                        </a:outerShdw>
                      </a:effectLst>
                    </a:rPr>
                    <a:t>ŠTART</a:t>
                  </a:r>
                  <a:endParaRPr lang="sk-SK" sz="2800" b="1" cap="none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5" name="Obdĺžnik 14"/>
            <p:cNvSpPr/>
            <p:nvPr/>
          </p:nvSpPr>
          <p:spPr>
            <a:xfrm rot="1949519">
              <a:off x="5664170" y="159255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40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" name="Obdĺžnik 15"/>
            <p:cNvSpPr/>
            <p:nvPr/>
          </p:nvSpPr>
          <p:spPr>
            <a:xfrm rot="692858">
              <a:off x="4860032" y="126160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20997359">
              <a:off x="3887698" y="122989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" name="Obdĺžnik 17"/>
            <p:cNvSpPr/>
            <p:nvPr/>
          </p:nvSpPr>
          <p:spPr>
            <a:xfrm rot="19537856">
              <a:off x="3077563" y="160427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Obdĺžnik 18"/>
            <p:cNvSpPr/>
            <p:nvPr/>
          </p:nvSpPr>
          <p:spPr>
            <a:xfrm rot="18252905">
              <a:off x="2380667" y="2294937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0" name="Obdĺžnik 19"/>
            <p:cNvSpPr/>
            <p:nvPr/>
          </p:nvSpPr>
          <p:spPr>
            <a:xfrm rot="16768770">
              <a:off x="1973879" y="321435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1" name="Obdĺžnik 20"/>
            <p:cNvSpPr/>
            <p:nvPr/>
          </p:nvSpPr>
          <p:spPr>
            <a:xfrm rot="15421326">
              <a:off x="2076288" y="415680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30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" name="Obdĺžnik 21"/>
            <p:cNvSpPr/>
            <p:nvPr/>
          </p:nvSpPr>
          <p:spPr>
            <a:xfrm rot="14206480">
              <a:off x="2385277" y="5036518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3" name="Obdĺžnik 22"/>
            <p:cNvSpPr/>
            <p:nvPr/>
          </p:nvSpPr>
          <p:spPr>
            <a:xfrm rot="12749519">
              <a:off x="3003348" y="567654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4" name="Obdĺžnik 23"/>
            <p:cNvSpPr/>
            <p:nvPr/>
          </p:nvSpPr>
          <p:spPr>
            <a:xfrm rot="11492858">
              <a:off x="3883679" y="604508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5" name="Obdĺžnik 24"/>
            <p:cNvSpPr/>
            <p:nvPr/>
          </p:nvSpPr>
          <p:spPr>
            <a:xfrm rot="9899247">
              <a:off x="4856013" y="5999236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Obdĺžnik 25"/>
            <p:cNvSpPr/>
            <p:nvPr/>
          </p:nvSpPr>
          <p:spPr>
            <a:xfrm rot="8737856">
              <a:off x="5741859" y="5685775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7" name="Obdĺžnik 26"/>
            <p:cNvSpPr/>
            <p:nvPr/>
          </p:nvSpPr>
          <p:spPr>
            <a:xfrm rot="7452905">
              <a:off x="6388562" y="4973932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Obdĺžnik 27"/>
            <p:cNvSpPr/>
            <p:nvPr/>
          </p:nvSpPr>
          <p:spPr>
            <a:xfrm rot="5968770">
              <a:off x="6752565" y="4075693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0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Obdĺžnik 28"/>
            <p:cNvSpPr/>
            <p:nvPr/>
          </p:nvSpPr>
          <p:spPr>
            <a:xfrm rot="4569738">
              <a:off x="6737470" y="3203331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Obdĺžnik 29"/>
            <p:cNvSpPr/>
            <p:nvPr/>
          </p:nvSpPr>
          <p:spPr>
            <a:xfrm rot="3462508">
              <a:off x="6321917" y="2273629"/>
              <a:ext cx="100811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sz="32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sk-SK" sz="32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3" name="Šípka dolu 2"/>
          <p:cNvSpPr/>
          <p:nvPr/>
        </p:nvSpPr>
        <p:spPr>
          <a:xfrm rot="16200000">
            <a:off x="1259631" y="2780928"/>
            <a:ext cx="720080" cy="1296144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pSp>
        <p:nvGrpSpPr>
          <p:cNvPr id="10" name="Skupina 9"/>
          <p:cNvGrpSpPr/>
          <p:nvPr/>
        </p:nvGrpSpPr>
        <p:grpSpPr>
          <a:xfrm>
            <a:off x="2210024" y="3068960"/>
            <a:ext cx="720080" cy="704638"/>
            <a:chOff x="2226784" y="3114064"/>
            <a:chExt cx="720080" cy="704638"/>
          </a:xfrm>
        </p:grpSpPr>
        <p:sp>
          <p:nvSpPr>
            <p:cNvPr id="8" name="Šesťcípa hviezda 7"/>
            <p:cNvSpPr/>
            <p:nvPr/>
          </p:nvSpPr>
          <p:spPr>
            <a:xfrm>
              <a:off x="2226784" y="3114064"/>
              <a:ext cx="720080" cy="704638"/>
            </a:xfrm>
            <a:prstGeom prst="star6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Obdĺžnik 8"/>
            <p:cNvSpPr/>
            <p:nvPr/>
          </p:nvSpPr>
          <p:spPr>
            <a:xfrm>
              <a:off x="2264460" y="3255304"/>
              <a:ext cx="6447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sk-SK" sz="2000" b="1" cap="none" spc="0" dirty="0" smtClean="0">
                  <a:ln w="11430"/>
                  <a:solidFill>
                    <a:srgbClr val="CC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KLIK</a:t>
              </a:r>
              <a:endParaRPr lang="sk-SK" sz="2000" b="1" cap="none" spc="0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B3D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" y="44624"/>
            <a:ext cx="9102725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Šesťcípa hviezda 31"/>
          <p:cNvSpPr/>
          <p:nvPr/>
        </p:nvSpPr>
        <p:spPr>
          <a:xfrm>
            <a:off x="7596336" y="350100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7911013" y="3643498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4" name="Šesťcípa hviezda 33"/>
          <p:cNvSpPr/>
          <p:nvPr/>
        </p:nvSpPr>
        <p:spPr>
          <a:xfrm>
            <a:off x="7596336" y="4941168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34"/>
          <p:cNvSpPr/>
          <p:nvPr/>
        </p:nvSpPr>
        <p:spPr>
          <a:xfrm>
            <a:off x="7777964" y="5083658"/>
            <a:ext cx="716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6" name="Šesťcípa hviezda 35"/>
          <p:cNvSpPr/>
          <p:nvPr/>
        </p:nvSpPr>
        <p:spPr>
          <a:xfrm>
            <a:off x="7596336" y="1988840"/>
            <a:ext cx="1080120" cy="1008112"/>
          </a:xfrm>
          <a:prstGeom prst="star6">
            <a:avLst/>
          </a:prstGeom>
        </p:spPr>
        <p:style>
          <a:lnRef idx="0">
            <a:schemeClr val="accent3"/>
          </a:lnRef>
          <a:fillRef idx="1003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bdĺžnik 36"/>
          <p:cNvSpPr/>
          <p:nvPr/>
        </p:nvSpPr>
        <p:spPr>
          <a:xfrm>
            <a:off x="7911013" y="2131330"/>
            <a:ext cx="4507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sk-SK" sz="4000" b="1" cap="none" spc="50" dirty="0" smtClean="0">
                <a:ln w="38100">
                  <a:solidFill>
                    <a:srgbClr val="CC0000">
                      <a:alpha val="6500"/>
                    </a:srgbClr>
                  </a:solidFill>
                  <a:prstDash val="solid"/>
                </a:ln>
                <a:solidFill>
                  <a:srgbClr val="CC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sk-SK" sz="4000" b="1" cap="none" spc="50" dirty="0">
              <a:ln w="38100">
                <a:solidFill>
                  <a:srgbClr val="CC0000">
                    <a:alpha val="6500"/>
                  </a:srgbClr>
                </a:solidFill>
                <a:prstDash val="solid"/>
              </a:ln>
              <a:solidFill>
                <a:srgbClr val="CC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9" name="Zaoblený obdĺžnik 38"/>
          <p:cNvSpPr/>
          <p:nvPr/>
        </p:nvSpPr>
        <p:spPr>
          <a:xfrm>
            <a:off x="467544" y="2095553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byčie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kobylka, bitkár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454453" y="3577116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býčie,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kobilka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bytkár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aoblený obdĺžnik 40"/>
          <p:cNvSpPr/>
          <p:nvPr/>
        </p:nvSpPr>
        <p:spPr>
          <a:xfrm>
            <a:off x="439597" y="5017276"/>
            <a:ext cx="6870457" cy="868380"/>
          </a:xfrm>
          <a:prstGeom prst="roundRect">
            <a:avLst/>
          </a:prstGeom>
          <a:solidFill>
            <a:srgbClr val="00001E"/>
          </a:solidFill>
          <a:ln>
            <a:solidFill>
              <a:srgbClr val="00001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býčie, kobylka, bitkár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lačidlo akcie: Dopredu alebo Ďalej 41">
            <a:hlinkClick r:id="" action="ppaction://hlinkshowjump?jump=nextslide" highlightClick="1"/>
          </p:cNvPr>
          <p:cNvSpPr/>
          <p:nvPr/>
        </p:nvSpPr>
        <p:spPr>
          <a:xfrm>
            <a:off x="7759196" y="6237312"/>
            <a:ext cx="637612" cy="37399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Zaoblený obdĺžnik 42"/>
          <p:cNvSpPr/>
          <p:nvPr/>
        </p:nvSpPr>
        <p:spPr>
          <a:xfrm>
            <a:off x="1214270" y="476672"/>
            <a:ext cx="6598090" cy="8683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Správne napísané slová sú:</a:t>
            </a:r>
            <a:endParaRPr lang="sk-SK" sz="4000" b="1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 p14:bounceEnd="1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8200000">
                                          <p:cBhvr>
                                            <p:cTn id="6" dur="5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53" presetClass="exit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9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52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ntr" presetSubtype="3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0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  <p:seq concurrent="1" nextAc="seek">
                  <p:cTn id="61" restart="whenNotActive" fill="hold" evtFilter="cancelBubble" nodeType="interactiveSeq">
                    <p:stCondLst>
                      <p:cond evt="onClick" delay="0">
                        <p:tgtEl>
                          <p:spTgt spid="3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2" fill="hold">
                          <p:stCondLst>
                            <p:cond delay="0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2"/>
                      </p:tgtEl>
                    </p:cond>
                  </p:nextCondLst>
                </p:seq>
                <p:seq concurrent="1" nextAc="seek">
                  <p:cTn id="66" restart="whenNotActive" fill="hold" evtFilter="cancelBubble" nodeType="interactiveSeq">
                    <p:stCondLst>
                      <p:cond evt="onClick" delay="0">
                        <p:tgtEl>
                          <p:spTgt spid="3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7" fill="hold">
                          <p:stCondLst>
                            <p:cond delay="0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4"/>
                      </p:tgtEl>
                    </p:cond>
                  </p:nextCondLst>
                </p:seq>
                <p:seq concurrent="1" nextAc="seek">
                  <p:cTn id="76" restart="whenNotActive" fill="hold" evtFilter="cancelBubble" nodeType="interactiveSeq">
                    <p:stCondLst>
                      <p:cond evt="onClick" delay="0">
                        <p:tgtEl>
                          <p:spTgt spid="3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7" fill="hold">
                          <p:stCondLst>
                            <p:cond delay="0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36"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2" grpId="0" animBg="1"/>
          <p:bldP spid="34" grpId="0" animBg="1"/>
          <p:bldP spid="36" grpId="0" animBg="1"/>
          <p:bldP spid="37" grpId="0"/>
          <p:bldP spid="39" grpId="0" animBg="1"/>
          <p:bldP spid="40" grpId="0" animBg="1"/>
          <p:bldP spid="41" grpId="0" animBg="1"/>
          <p:bldP spid="42" grpId="0" animBg="1"/>
          <p:bldP spid="43" grpId="0" animBg="1"/>
        </p:bldLst>
      </p:timing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594</Words>
  <Application>Microsoft Office PowerPoint</Application>
  <PresentationFormat>Prezentácia na obrazovke (4:3)</PresentationFormat>
  <Paragraphs>329</Paragraphs>
  <Slides>14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Prezentácia programu PowerPoint</vt:lpstr>
      <vt:lpstr>Kliknutím na: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Píšeš písmeno pri správnej odpovedi.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ZŠ s MŠ CI 32</dc:creator>
  <cp:lastModifiedBy>spravca</cp:lastModifiedBy>
  <cp:revision>77</cp:revision>
  <dcterms:created xsi:type="dcterms:W3CDTF">2016-12-20T14:56:37Z</dcterms:created>
  <dcterms:modified xsi:type="dcterms:W3CDTF">2020-12-06T09:05:50Z</dcterms:modified>
</cp:coreProperties>
</file>