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</p:sldIdLst>
  <p:sldSz cx="12192000" cy="6858000"/>
  <p:notesSz cx="6761163" cy="99425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9762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157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2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363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1859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344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1786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384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979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297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667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210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589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501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579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813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EF94-8A50-42E9-8EDB-628FFFB32B17}" type="datetimeFigureOut">
              <a:rPr lang="sk-SK" smtClean="0"/>
              <a:pPr/>
              <a:t>23. 01. 2022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24E90C-38AE-4F11-AC3C-F7FA65B4BD1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404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6602" y="1732731"/>
            <a:ext cx="7766936" cy="1646302"/>
          </a:xfrm>
        </p:spPr>
        <p:txBody>
          <a:bodyPr/>
          <a:lstStyle/>
          <a:p>
            <a:pPr algn="ctr"/>
            <a:r>
              <a:rPr lang="sk-SK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Percentá</a:t>
            </a:r>
            <a:endParaRPr lang="sk-SK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158586" y="4993225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sk-SK" sz="3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Zoznámte sa s percentami</a:t>
            </a:r>
            <a:endParaRPr lang="sk-SK" sz="3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4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50505" y="2136710"/>
            <a:ext cx="7688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3224" y="391886"/>
            <a:ext cx="302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Obsah</a:t>
            </a:r>
            <a:endParaRPr lang="sk-SK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1925" y="1530221"/>
            <a:ext cx="97504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800" b="1" dirty="0" smtClean="0"/>
              <a:t>   čo už vieme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k-SK" sz="2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800" b="1" dirty="0" smtClean="0"/>
              <a:t>   Percentá – pojem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k-SK" sz="2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800" b="1" dirty="0" smtClean="0"/>
              <a:t>   Znak 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k-SK" sz="2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800" b="1" dirty="0" smtClean="0"/>
              <a:t>   Jedno % a výpočet 1%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k-SK" sz="2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k-SK" sz="2800" b="1" dirty="0" smtClean="0"/>
              <a:t>   Delenie celku na časti a vyjadrenie časti percentami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xmlns="" val="20906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5232" y="130629"/>
            <a:ext cx="775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Čo už vieme, na čo nadväzujeme :</a:t>
            </a:r>
            <a:endParaRPr lang="sk-SK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BlokTextu 2"/>
              <p:cNvSpPr txBox="1"/>
              <p:nvPr/>
            </p:nvSpPr>
            <p:spPr>
              <a:xfrm>
                <a:off x="550506" y="921247"/>
                <a:ext cx="9060025" cy="593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S pojmom percentá sa stretáme od piateho ročníka – písomné práce máme hodnotené v percentách. Počítame, koľko bodov sme získali  z plného počtu bodov a vyjadríme to v percentách. Vieme, že percentá sa označujú symbolom %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sk-SK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S percentami ste sa mohli stretnúť v rôznych oblastiach – zľavy v obchodoch ,zvýšenie ceny,  </a:t>
                </a:r>
                <a:r>
                  <a:rPr lang="sk-SK" sz="2400" dirty="0"/>
                  <a:t>z</a:t>
                </a:r>
                <a:r>
                  <a:rPr lang="sk-SK" sz="2400" dirty="0" smtClean="0"/>
                  <a:t>loženie potravín, na koľko percent je nabitá baterka v mobile, rôzne štatistické údaje....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sk-SK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Percentá sú teda časti, podobne ako zlomky napr. 50%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400" dirty="0" smtClean="0"/>
                  <a:t>  ; to znamená že percentá a zlomky spolu veľmi súvisia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sk-SK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sk-SK" sz="2400" dirty="0" smtClean="0"/>
                  <a:t>Zápis 50%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400" dirty="0" smtClean="0"/>
                  <a:t> = 0,5 – takže súvisieť to bude aj s desatinnými číslami</a:t>
                </a:r>
                <a:endParaRPr lang="sk-SK" sz="2400" dirty="0"/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6" y="921247"/>
                <a:ext cx="9060025" cy="5936753"/>
              </a:xfrm>
              <a:prstGeom prst="rect">
                <a:avLst/>
              </a:prstGeom>
              <a:blipFill rotWithShape="0">
                <a:blip r:embed="rId2"/>
                <a:stretch>
                  <a:fillRect l="-874" t="-821" r="-941" b="-13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123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07910" y="410547"/>
            <a:ext cx="622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Percentá</a:t>
            </a:r>
            <a:endParaRPr lang="sk-SK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BlokTextu 2"/>
              <p:cNvSpPr txBox="1"/>
              <p:nvPr/>
            </p:nvSpPr>
            <p:spPr>
              <a:xfrm>
                <a:off x="195943" y="1263333"/>
                <a:ext cx="10189028" cy="605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r>
                  <a:rPr lang="sk-SK" sz="2800" dirty="0" smtClean="0"/>
                  <a:t>názov </a:t>
                </a:r>
                <a:r>
                  <a:rPr lang="sk-SK" sz="2800" dirty="0">
                    <a:solidFill>
                      <a:schemeClr val="accent1">
                        <a:lumMod val="75000"/>
                      </a:schemeClr>
                    </a:solidFill>
                  </a:rPr>
                  <a:t>PERCENTO </a:t>
                </a:r>
                <a:r>
                  <a:rPr lang="sk-SK" sz="2800" dirty="0"/>
                  <a:t> pochádza z </a:t>
                </a:r>
                <a:r>
                  <a:rPr lang="sk-SK" sz="2800" dirty="0" smtClean="0"/>
                  <a:t>názvu </a:t>
                </a:r>
                <a:r>
                  <a:rPr lang="sk-SK" sz="28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per </a:t>
                </a:r>
                <a:r>
                  <a:rPr lang="sk-SK" sz="2800" i="1" dirty="0" err="1">
                    <a:solidFill>
                      <a:schemeClr val="accent1">
                        <a:lumMod val="75000"/>
                      </a:schemeClr>
                    </a:solidFill>
                  </a:rPr>
                  <a:t>cento</a:t>
                </a:r>
                <a:r>
                  <a:rPr lang="sk-SK" sz="2800" dirty="0"/>
                  <a:t>, </a:t>
                </a:r>
                <a:r>
                  <a:rPr lang="sk-SK" sz="2800" dirty="0" smtClean="0"/>
                  <a:t>znamenajúceho </a:t>
                </a:r>
                <a:r>
                  <a:rPr lang="sk-SK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zo sto</a:t>
                </a:r>
                <a:r>
                  <a:rPr lang="sk-SK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defRPr/>
                </a:pPr>
                <a:endParaRPr lang="sk-SK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r>
                  <a:rPr lang="sk-SK" sz="2800" dirty="0"/>
                  <a:t>p</a:t>
                </a:r>
                <a:r>
                  <a:rPr lang="sk-SK" sz="2800" dirty="0" smtClean="0"/>
                  <a:t>ercentá sú teda </a:t>
                </a:r>
                <a:r>
                  <a:rPr lang="sk-SK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stotiny </a:t>
                </a:r>
                <a:r>
                  <a:rPr lang="sk-SK" sz="2800" dirty="0" smtClean="0"/>
                  <a:t>z celku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r>
                  <a:rPr lang="sk-SK" sz="2800" dirty="0"/>
                  <a:t>a</a:t>
                </a:r>
                <a:r>
                  <a:rPr lang="sk-SK" sz="2800" dirty="0" smtClean="0"/>
                  <a:t>k rozdelíme celok na 100 rovnakých častí , tak jedna časť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sk-SK" sz="2800" dirty="0" smtClean="0"/>
              </a:p>
              <a:p>
                <a:pPr>
                  <a:defRPr/>
                </a:pPr>
                <a:r>
                  <a:rPr lang="sk-SK" sz="2800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2800" dirty="0" smtClean="0"/>
                  <a:t> = 0,01 = 1%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  <a:defRPr/>
                </a:pPr>
                <a:endParaRPr lang="sk-SK" sz="2800" dirty="0"/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1263333"/>
                <a:ext cx="10189028" cy="6054221"/>
              </a:xfrm>
              <a:prstGeom prst="rect">
                <a:avLst/>
              </a:prstGeom>
              <a:blipFill rotWithShape="0">
                <a:blip r:embed="rId2"/>
                <a:stretch>
                  <a:fillRect l="-1017" t="-906" r="-6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 descr="C:\Users\IKT 6-3 18\AppData\Local\Microsoft\Windows\INetCache\Content.MSO\C595DECC.tmp">
            <a:extLst>
              <a:ext uri="{FF2B5EF4-FFF2-40B4-BE49-F238E27FC236}">
                <a16:creationId xmlns="" xmlns:a16="http://schemas.microsoft.com/office/drawing/2014/main" xmlns:lc="http://schemas.openxmlformats.org/drawingml/2006/lockedCanvas" id="{6337E94C-8066-44F6-9DEF-7DFC08D950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0489" y="4187187"/>
            <a:ext cx="2376264" cy="24024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Rovná spojovacia šípka 5"/>
          <p:cNvCxnSpPr/>
          <p:nvPr/>
        </p:nvCxnSpPr>
        <p:spPr>
          <a:xfrm>
            <a:off x="5019869" y="4308622"/>
            <a:ext cx="1156996" cy="3193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10547" y="494522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Znak  %</a:t>
            </a:r>
            <a:endParaRPr lang="sk-SK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69167" y="1371601"/>
            <a:ext cx="91160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altLang="sk-SK" sz="2800" dirty="0"/>
              <a:t>Znak „%“ je štylizovaný symbol dvoch </a:t>
            </a:r>
            <a:r>
              <a:rPr lang="sk-SK" altLang="sk-SK" sz="2800" dirty="0" smtClean="0"/>
              <a:t>núl</a:t>
            </a:r>
          </a:p>
          <a:p>
            <a:endParaRPr lang="sk-SK" altLang="sk-SK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altLang="sk-SK" sz="2800" dirty="0" smtClean="0"/>
              <a:t>v </a:t>
            </a:r>
            <a:r>
              <a:rPr lang="sk-SK" altLang="sk-SK" sz="2800" dirty="0"/>
              <a:t>pôvodnej podobe (asi roku 1425) bol využitý podobný symbol (iba s vodorovnou čiarkou namiesto šikmej) pre skrátenie zápisu </a:t>
            </a:r>
            <a:r>
              <a:rPr lang="sk-SK" altLang="sk-SK" sz="2800" i="1" dirty="0"/>
              <a:t>P </a:t>
            </a:r>
            <a:r>
              <a:rPr lang="sk-SK" altLang="sk-SK" sz="2800" i="1" dirty="0" err="1" smtClean="0"/>
              <a:t>cento</a:t>
            </a:r>
            <a:r>
              <a:rPr lang="sk-SK" altLang="sk-SK" sz="2800" dirty="0" smtClean="0"/>
              <a:t> </a:t>
            </a:r>
          </a:p>
          <a:p>
            <a:endParaRPr lang="sk-SK" altLang="sk-SK" sz="2800" dirty="0" smtClean="0"/>
          </a:p>
          <a:p>
            <a:endParaRPr lang="sk-SK" altLang="sk-SK" sz="2800" dirty="0"/>
          </a:p>
          <a:p>
            <a:endParaRPr lang="sk-SK" altLang="sk-SK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sk-SK" altLang="sk-SK" sz="2800" dirty="0" smtClean="0"/>
              <a:t>písmeno </a:t>
            </a:r>
            <a:r>
              <a:rPr lang="sk-SK" altLang="sk-SK" sz="2800" i="1" dirty="0"/>
              <a:t>P</a:t>
            </a:r>
            <a:r>
              <a:rPr lang="sk-SK" altLang="sk-SK" sz="2800" dirty="0"/>
              <a:t> neskôr vypadlo a používal sa samostatný symbol s vodorovnou čiarkou </a:t>
            </a:r>
            <a:endParaRPr lang="sk-SK" altLang="sk-SK" sz="2800" dirty="0" smtClean="0"/>
          </a:p>
          <a:p>
            <a:r>
              <a:rPr lang="sk-SK" altLang="sk-SK" sz="2800" dirty="0"/>
              <a:t> </a:t>
            </a:r>
            <a:r>
              <a:rPr lang="sk-SK" altLang="sk-SK" sz="2800" dirty="0" smtClean="0"/>
              <a:t>    (</a:t>
            </a:r>
            <a:r>
              <a:rPr lang="sk-SK" altLang="sk-SK" sz="2800" dirty="0"/>
              <a:t>asi roku 1650</a:t>
            </a:r>
            <a:r>
              <a:rPr lang="sk-SK" altLang="sk-SK" sz="2800" dirty="0" smtClean="0"/>
              <a:t>).</a:t>
            </a:r>
          </a:p>
          <a:p>
            <a:endParaRPr lang="sk-SK" altLang="sk-SK" sz="28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46" y="3315390"/>
            <a:ext cx="1104900" cy="1190625"/>
          </a:xfrm>
          <a:prstGeom prst="rect">
            <a:avLst/>
          </a:prstGeom>
        </p:spPr>
      </p:pic>
      <p:pic>
        <p:nvPicPr>
          <p:cNvPr id="1026" name="Picture 2" descr="https://upload.wikimedia.org/wikipedia/commons/a/ac/Percent_16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3538" y="5443955"/>
            <a:ext cx="11049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69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73224" y="410547"/>
            <a:ext cx="67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</a:rPr>
              <a:t>Jedno percento – 1%</a:t>
            </a:r>
            <a:endParaRPr lang="sk-SK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BlokTextu 6"/>
              <p:cNvSpPr txBox="1"/>
              <p:nvPr/>
            </p:nvSpPr>
            <p:spPr>
              <a:xfrm>
                <a:off x="606490" y="1250302"/>
                <a:ext cx="8686800" cy="504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 smtClean="0"/>
                  <a:t>1% je jedna stotina z celku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2400" b="0" dirty="0" smtClean="0"/>
                  <a:t> z celku dostanem tak, že celok delím 100 </a:t>
                </a:r>
              </a:p>
              <a:p>
                <a:endParaRPr lang="sk-SK" sz="24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k-SK" sz="2400" dirty="0"/>
                  <a:t>a</a:t>
                </a:r>
                <a:r>
                  <a:rPr lang="sk-SK" sz="2400" dirty="0" smtClean="0"/>
                  <a:t>k je celok 300, tak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1% z 300 </a:t>
                </a:r>
                <a:r>
                  <a:rPr lang="sk-SK" sz="2400" dirty="0" smtClean="0"/>
                  <a:t>je 300:100 =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</a:p>
              <a:p>
                <a:endParaRPr lang="sk-SK" sz="24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sz="2400" dirty="0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:r>
                  <a:rPr lang="sk-SK" sz="2400" dirty="0" smtClean="0"/>
                  <a:t>ak je celok 78, tak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1% zo 78 </a:t>
                </a:r>
                <a:r>
                  <a:rPr lang="sk-SK" sz="2400" dirty="0" smtClean="0"/>
                  <a:t>je 78 :100 =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0,78 </a:t>
                </a:r>
              </a:p>
              <a:p>
                <a:endParaRPr lang="sk-SK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:r>
                  <a:rPr lang="sk-SK" sz="2400" dirty="0" smtClean="0"/>
                  <a:t>ak je celok 1230, tak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1% z 1230 </a:t>
                </a:r>
                <a:r>
                  <a:rPr lang="sk-SK" sz="2400" dirty="0" smtClean="0"/>
                  <a:t>je 1230: 100 = 12,30</a:t>
                </a:r>
              </a:p>
              <a:p>
                <a:endParaRPr lang="sk-SK" sz="2400" dirty="0"/>
              </a:p>
              <a:p>
                <a:r>
                  <a:rPr lang="sk-SK" sz="2400" dirty="0" smtClean="0"/>
                  <a:t>    ak je celok  6,5 , tak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1% z 6,5 </a:t>
                </a:r>
                <a:r>
                  <a:rPr lang="sk-SK" sz="2400" dirty="0" smtClean="0"/>
                  <a:t>je 6,5 : 100 = </a:t>
                </a:r>
                <a:r>
                  <a:rPr lang="sk-SK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0,065 </a:t>
                </a:r>
              </a:p>
              <a:p>
                <a:endParaRPr lang="sk-SK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sk-SK" sz="2400" b="1" dirty="0" smtClean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Je veľmi dôležité vedieť, z akého celku počítame percentá</a:t>
                </a:r>
                <a:endParaRPr lang="sk-SK" sz="24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0" y="1250302"/>
                <a:ext cx="8686800" cy="5048177"/>
              </a:xfrm>
              <a:prstGeom prst="rect">
                <a:avLst/>
              </a:prstGeom>
              <a:blipFill rotWithShape="0">
                <a:blip r:embed="rId2"/>
                <a:stretch>
                  <a:fillRect l="-1123" t="-966" r="-1193" b="-24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/>
          <p:cNvSpPr/>
          <p:nvPr/>
        </p:nvSpPr>
        <p:spPr>
          <a:xfrm>
            <a:off x="709127" y="5812971"/>
            <a:ext cx="8509518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0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927" y="457200"/>
            <a:ext cx="540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solidFill>
                  <a:schemeClr val="accent2">
                    <a:lumMod val="50000"/>
                  </a:schemeClr>
                </a:solidFill>
              </a:rPr>
              <a:t>Vypočítaj 1%</a:t>
            </a:r>
            <a:endParaRPr lang="sk-S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122965"/>
              </p:ext>
            </p:extLst>
          </p:nvPr>
        </p:nvGraphicFramePr>
        <p:xfrm>
          <a:off x="380482" y="2044612"/>
          <a:ext cx="8614228" cy="140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604"/>
                <a:gridCol w="1230604"/>
                <a:gridCol w="1230604"/>
                <a:gridCol w="1230604"/>
                <a:gridCol w="1230604"/>
                <a:gridCol w="1230604"/>
                <a:gridCol w="1230604"/>
              </a:tblGrid>
              <a:tr h="654631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celok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850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63 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1475 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3,3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67,2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3084">
                <a:tc>
                  <a:txBody>
                    <a:bodyPr/>
                    <a:lstStyle/>
                    <a:p>
                      <a:r>
                        <a:rPr lang="sk-SK" b="1" dirty="0" smtClean="0"/>
                        <a:t>      1%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494522" y="1492898"/>
            <a:ext cx="878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1) Dá sa to spamäti – číslo delím 100 , posúvam čiarku o 2 miesta doľava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85192" y="3872204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2) Dá sa to výpočtom pri zlomkoch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BlokTextu 5"/>
              <p:cNvSpPr txBox="1"/>
              <p:nvPr/>
            </p:nvSpPr>
            <p:spPr>
              <a:xfrm>
                <a:off x="653143" y="4711959"/>
                <a:ext cx="5598367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dirty="0" smtClean="0"/>
                  <a:t>1% z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400" dirty="0" smtClean="0"/>
                  <a:t> : 100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sk-SK" sz="2400" dirty="0" smtClean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4711959"/>
                <a:ext cx="5598367" cy="616964"/>
              </a:xfrm>
              <a:prstGeom prst="rect">
                <a:avLst/>
              </a:prstGeom>
              <a:blipFill rotWithShape="0">
                <a:blip r:embed="rId2"/>
                <a:stretch>
                  <a:fillRect l="-1632" b="-79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01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30629" y="447869"/>
            <a:ext cx="1049693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Delenie celku na viac častí   </a:t>
            </a:r>
            <a:r>
              <a:rPr lang="sk-SK" sz="3600" dirty="0" smtClean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                </a:t>
            </a:r>
          </a:p>
          <a:p>
            <a:pPr>
              <a:spcAft>
                <a:spcPts val="0"/>
              </a:spcAft>
            </a:pPr>
            <a:r>
              <a:rPr lang="sk-SK" sz="3600" dirty="0" smtClean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Celok sa dá deliť na viac častí, ale všetky časti musia dať spolu 100%</a:t>
            </a:r>
            <a:endParaRPr lang="sk-SK" sz="2400" dirty="0" smtClean="0">
              <a:solidFill>
                <a:schemeClr val="accent2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Napr. </a:t>
            </a:r>
            <a:endParaRPr lang="sk-SK" sz="2400" dirty="0" smtClean="0">
              <a:solidFill>
                <a:schemeClr val="accent2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sk-SK" sz="2400" b="1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>
                <a:ea typeface="Times New Roman" panose="02020603050405020304" pitchFamily="18" charset="0"/>
              </a:rPr>
              <a:t> </a:t>
            </a:r>
            <a:r>
              <a:rPr lang="sk-SK" sz="2400" b="1" dirty="0" smtClean="0">
                <a:ea typeface="Times New Roman" panose="02020603050405020304" pitchFamily="18" charset="0"/>
              </a:rPr>
              <a:t>      </a:t>
            </a:r>
            <a:r>
              <a:rPr lang="sk-SK" sz="2400" b="1" dirty="0" smtClean="0">
                <a:effectLst/>
                <a:ea typeface="Times New Roman" panose="02020603050405020304" pitchFamily="18" charset="0"/>
              </a:rPr>
              <a:t>Celok                                         Časti</a:t>
            </a:r>
          </a:p>
          <a:p>
            <a:pPr>
              <a:spcAft>
                <a:spcPts val="0"/>
              </a:spcAft>
            </a:pPr>
            <a:endParaRPr lang="sk-SK" sz="2400" b="1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  všetci žiaci školy     chlapci 60%      dievčatá 40%  ( 60 + 40 = 100)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  všetci žiaci v triede     na náboženstvo  75%    na etickú  25%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  autá na parkovisku       osobné  81%       nákladné  19%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sz="24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000" b="1" dirty="0" smtClean="0">
                <a:effectLst/>
                <a:ea typeface="Times New Roman" panose="02020603050405020304" pitchFamily="18" charset="0"/>
              </a:rPr>
              <a:t>         </a:t>
            </a:r>
            <a:endParaRPr lang="sk-SK" sz="20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01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01216" y="298523"/>
            <a:ext cx="875211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3600" b="1" dirty="0" smtClean="0">
                <a:solidFill>
                  <a:schemeClr val="accent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Skús doplniť časť v %</a:t>
            </a:r>
            <a:endParaRPr lang="sk-SK" sz="3600" dirty="0" smtClean="0">
              <a:solidFill>
                <a:schemeClr val="accent2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000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sz="20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u="sng" dirty="0" smtClean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Celok                                     1.časť                                        2.časť</a:t>
            </a:r>
            <a:endParaRPr lang="sk-SK" dirty="0" smtClean="0"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všetky výrobky            bezchybné  91%                 chybné    _____%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svetre v obchode         jednofarebné  64%             viacfarebné _____%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všetci žiaci školy         dochádzajúci   20%            domáci ­­­­­­­­­­­­­­­­­­­­­­­­­­­______%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všetci žiaci školy         stravníci 65%                     nestravujú sa ____%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 </a:t>
            </a:r>
            <a:endParaRPr lang="sk-SK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b="1" dirty="0" smtClean="0">
                <a:effectLst/>
                <a:ea typeface="Times New Roman" panose="02020603050405020304" pitchFamily="18" charset="0"/>
              </a:rPr>
              <a:t>povrch Zeme               voda 71%                           súš ________%</a:t>
            </a:r>
            <a:endParaRPr lang="sk-SK" dirty="0" smtClean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01216" y="4460033"/>
            <a:ext cx="82389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u="sng" dirty="0">
                <a:solidFill>
                  <a:schemeClr val="accent1">
                    <a:lumMod val="75000"/>
                  </a:schemeClr>
                </a:solidFill>
              </a:rPr>
              <a:t>Celok sa môže deliť aj na viac častí: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b="1" dirty="0"/>
              <a:t> </a:t>
            </a:r>
            <a:endParaRPr lang="sk-SK" dirty="0"/>
          </a:p>
          <a:p>
            <a:r>
              <a:rPr lang="sk-SK" sz="1600" b="1" dirty="0"/>
              <a:t>Knihy v knižnici               </a:t>
            </a:r>
            <a:r>
              <a:rPr lang="sk-SK" sz="1600" b="1" dirty="0" smtClean="0"/>
              <a:t> dobrodružné</a:t>
            </a:r>
            <a:r>
              <a:rPr lang="sk-SK" sz="1600" b="1" dirty="0"/>
              <a:t>, romány, detské, encyklopédie</a:t>
            </a:r>
            <a:endParaRPr lang="sk-SK" sz="1600" dirty="0"/>
          </a:p>
          <a:p>
            <a:r>
              <a:rPr lang="sk-SK" sz="1600" b="1" dirty="0"/>
              <a:t> </a:t>
            </a:r>
            <a:endParaRPr lang="sk-SK" sz="1600" dirty="0"/>
          </a:p>
          <a:p>
            <a:r>
              <a:rPr lang="sk-SK" sz="1600" b="1" dirty="0"/>
              <a:t>Jogurt                               tuky, bielkoviny, sacharidy</a:t>
            </a:r>
            <a:endParaRPr lang="sk-SK" sz="1600" dirty="0"/>
          </a:p>
          <a:p>
            <a:r>
              <a:rPr lang="sk-SK" sz="1600" b="1" dirty="0"/>
              <a:t> </a:t>
            </a:r>
            <a:endParaRPr lang="sk-SK" sz="1600" dirty="0"/>
          </a:p>
          <a:p>
            <a:r>
              <a:rPr lang="sk-SK" sz="1600" b="1" dirty="0"/>
              <a:t>Záhrada                          </a:t>
            </a:r>
            <a:r>
              <a:rPr lang="sk-SK" sz="1600" b="1" dirty="0" smtClean="0"/>
              <a:t>   </a:t>
            </a:r>
            <a:r>
              <a:rPr lang="sk-SK" sz="1600" b="1" dirty="0"/>
              <a:t>mrkva, cibuľa, zemiaky, kapusta</a:t>
            </a:r>
            <a:endParaRPr lang="sk-SK" sz="1600" dirty="0"/>
          </a:p>
          <a:p>
            <a:r>
              <a:rPr lang="sk-SK" sz="1600" b="1" dirty="0"/>
              <a:t> </a:t>
            </a:r>
            <a:endParaRPr lang="sk-SK" sz="1600" dirty="0"/>
          </a:p>
          <a:p>
            <a:r>
              <a:rPr lang="sk-SK" sz="1600" b="1" dirty="0"/>
              <a:t>Ovocný šalát                  </a:t>
            </a:r>
            <a:r>
              <a:rPr lang="sk-SK" sz="1600" b="1" dirty="0" smtClean="0"/>
              <a:t>   </a:t>
            </a:r>
            <a:r>
              <a:rPr lang="sk-SK" sz="1600" b="1" dirty="0"/>
              <a:t>jablko, banán, ananás, hrozno</a:t>
            </a:r>
            <a:endParaRPr lang="sk-SK" sz="1600" dirty="0"/>
          </a:p>
          <a:p>
            <a:r>
              <a:rPr lang="sk-SK" b="1" dirty="0"/>
              <a:t> 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050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166</Words>
  <Application>Microsoft Office PowerPoint</Application>
  <PresentationFormat>Vlastná</PresentationFormat>
  <Paragraphs>79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Percentá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 - úvod</dc:title>
  <dc:creator>Anna Trilcová</dc:creator>
  <cp:lastModifiedBy>Jarka Viťazková</cp:lastModifiedBy>
  <cp:revision>15</cp:revision>
  <cp:lastPrinted>2020-11-30T22:32:06Z</cp:lastPrinted>
  <dcterms:created xsi:type="dcterms:W3CDTF">2020-11-30T19:00:47Z</dcterms:created>
  <dcterms:modified xsi:type="dcterms:W3CDTF">2022-01-23T12:57:06Z</dcterms:modified>
</cp:coreProperties>
</file>