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" initials="D" lastIdx="2" clrIdx="0">
    <p:extLst>
      <p:ext uri="{19B8F6BF-5375-455C-9EA6-DF929625EA0E}">
        <p15:presenceInfo xmlns:p15="http://schemas.microsoft.com/office/powerpoint/2012/main" userId="Dani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73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83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175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32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206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895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622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16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543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43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19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4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29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1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513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6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482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798AEE-6580-4A76-99C7-0C3944149E22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F4368A-F095-405E-B583-094F2B5BAF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749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GzMjhcATjU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prio.sk/clanok-Co-obsahuju-e-liquidy-.html" TargetMode="External"/><Relationship Id="rId7" Type="http://schemas.openxmlformats.org/officeDocument/2006/relationships/hyperlink" Target="https://primar.sme.sk/c/252946/tabak-tvori-iba-patinu-obsahu-cigarety-viete-co-fajcite.html" TargetMode="External"/><Relationship Id="rId2" Type="http://schemas.openxmlformats.org/officeDocument/2006/relationships/hyperlink" Target="https://www.rajcigariet.sk/myty-verzus-fakty-o-naplniach-do-e-cigariet-a-e-fajceni-a148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szsbajkalska.sk/data/01/projekty/2009_2010/masters/zavislosti/cigarety.html" TargetMode="External"/><Relationship Id="rId5" Type="http://schemas.openxmlformats.org/officeDocument/2006/relationships/hyperlink" Target="https://sk.wikipedia.org/wiki/Cigareta" TargetMode="External"/><Relationship Id="rId4" Type="http://schemas.openxmlformats.org/officeDocument/2006/relationships/hyperlink" Target="https://sk.wikipedia.org/wiki/Elektronick%C3%A1_cigaret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57B47-2F0B-E982-77FC-01B987926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Klasické a elektronické cigarety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669C9A-FAC1-B5E4-74E4-BE682361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Daniela </a:t>
            </a:r>
            <a:r>
              <a:rPr lang="sk-SK" dirty="0" err="1"/>
              <a:t>Bikárová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1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E2FAE-7A25-1994-7F03-3B3825E7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D71214-312A-03BA-75F9-AA3CF0E6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64851"/>
            <a:ext cx="10396883" cy="4155385"/>
          </a:xfrm>
        </p:spPr>
        <p:txBody>
          <a:bodyPr>
            <a:normAutofit/>
          </a:bodyPr>
          <a:lstStyle/>
          <a:p>
            <a:r>
              <a:rPr lang="sk-SK" sz="3200" dirty="0">
                <a:hlinkClick r:id="rId2"/>
              </a:rPr>
              <a:t>https://www.youtube.com/watch?v=uGzMjhcATjU</a:t>
            </a:r>
            <a:r>
              <a:rPr lang="sk-SK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18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D3D003-680C-D953-16BE-340E31D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3" y="-239486"/>
            <a:ext cx="10396882" cy="115196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2DF078-C00C-F99E-F183-32399B87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912480"/>
            <a:ext cx="10396883" cy="4309706"/>
          </a:xfrm>
        </p:spPr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https://www.rajcigariet.sk/myty-verzus-fakty-o-naplniach-do-e-cigariet-a-e-fajceni-a148</a:t>
            </a:r>
            <a:endParaRPr lang="sk-SK" dirty="0"/>
          </a:p>
          <a:p>
            <a:r>
              <a:rPr lang="sk-SK" dirty="0">
                <a:hlinkClick r:id="rId3"/>
              </a:rPr>
              <a:t>https://www.vaprio.sk/clanok-Co-obsahuju-e-liquidy-.html</a:t>
            </a:r>
            <a:endParaRPr lang="sk-SK" dirty="0"/>
          </a:p>
          <a:p>
            <a:r>
              <a:rPr lang="sk-SK" dirty="0">
                <a:hlinkClick r:id="rId4"/>
              </a:rPr>
              <a:t>https://sk.wikipedia.org/wiki/Elektronick%C3%A1_cigareta</a:t>
            </a:r>
            <a:endParaRPr lang="sk-SK" dirty="0"/>
          </a:p>
          <a:p>
            <a:r>
              <a:rPr lang="sk-SK" dirty="0">
                <a:hlinkClick r:id="rId5"/>
              </a:rPr>
              <a:t>https://sk.wikipedia.org/wiki/Cigareta</a:t>
            </a:r>
            <a:endParaRPr lang="sk-SK" dirty="0"/>
          </a:p>
          <a:p>
            <a:r>
              <a:rPr lang="sk-SK" dirty="0">
                <a:hlinkClick r:id="rId6"/>
              </a:rPr>
              <a:t>http://www.szsbajkalska.sk/data/01/projekty/2009_2010/masters/zavislosti/cigarety.html</a:t>
            </a:r>
            <a:endParaRPr lang="sk-SK" dirty="0"/>
          </a:p>
          <a:p>
            <a:r>
              <a:rPr lang="sk-SK" dirty="0">
                <a:hlinkClick r:id="rId7"/>
              </a:rPr>
              <a:t>https://primar.sme.sk/c/252946/tabak-tvori-iba-patinu-obsahu-cigarety-viete-co-fajcite.html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65025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48FFC-106E-1674-A963-E450D5F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2A8DD23-FE7F-4616-60D0-A5A31F134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343" y="2447190"/>
            <a:ext cx="4387963" cy="25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89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4CED4-DF33-7EC9-3639-31C85176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18674"/>
            <a:ext cx="10396882" cy="1151965"/>
          </a:xfrm>
        </p:spPr>
        <p:txBody>
          <a:bodyPr/>
          <a:lstStyle/>
          <a:p>
            <a:r>
              <a:rPr lang="sk-SK" dirty="0"/>
              <a:t>Klasické </a:t>
            </a:r>
            <a:r>
              <a:rPr lang="sk-SK" dirty="0" err="1"/>
              <a:t>tabákové</a:t>
            </a:r>
            <a:r>
              <a:rPr lang="sk-SK" dirty="0"/>
              <a:t> cigarety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832534-AE30-3202-D97E-FC40D75F10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85800" y="5617029"/>
            <a:ext cx="10396883" cy="446314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341CAC5-0AE8-46A2-900D-3686C3896E74}"/>
              </a:ext>
            </a:extLst>
          </p:cNvPr>
          <p:cNvSpPr txBox="1"/>
          <p:nvPr/>
        </p:nvSpPr>
        <p:spPr>
          <a:xfrm>
            <a:off x="381001" y="1164771"/>
            <a:ext cx="3311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accent1">
                    <a:lumMod val="75000"/>
                  </a:schemeClr>
                </a:solidFill>
              </a:rPr>
              <a:t>Chemické zloženie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5C516DF-5691-3D03-6550-42BE99C8EAD7}"/>
              </a:ext>
            </a:extLst>
          </p:cNvPr>
          <p:cNvSpPr txBox="1"/>
          <p:nvPr/>
        </p:nvSpPr>
        <p:spPr>
          <a:xfrm>
            <a:off x="468087" y="1909386"/>
            <a:ext cx="6455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Cigaretový dym obsahuje látky dráždiace oči a dýchací systém, toxické látky (jedy), </a:t>
            </a:r>
            <a:r>
              <a:rPr lang="sk-SK" sz="2400" dirty="0" err="1"/>
              <a:t>mutageny</a:t>
            </a:r>
            <a:r>
              <a:rPr lang="sk-SK" sz="2400" dirty="0"/>
              <a:t> (látky ovplyvňujúce genetickú informáciu v DNA chromozómov), </a:t>
            </a:r>
            <a:r>
              <a:rPr lang="sk-SK" sz="2400" dirty="0" err="1"/>
              <a:t>karcinogeny</a:t>
            </a:r>
            <a:r>
              <a:rPr lang="sk-SK" sz="2400" dirty="0"/>
              <a:t> (látky ktoré spôsobujú rakovinu), </a:t>
            </a:r>
            <a:r>
              <a:rPr lang="sk-SK" sz="2400" dirty="0" err="1"/>
              <a:t>reproduktivno</a:t>
            </a:r>
            <a:r>
              <a:rPr lang="sk-SK" sz="2400" dirty="0"/>
              <a:t>-toxické látky (látky zhoršujúce schopnosť počatia dieťaťa).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E4C4E5D-5F22-B0F4-DCFB-5CB92565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13" y="1370639"/>
            <a:ext cx="3032570" cy="202270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912F70D-A01B-D590-0696-22E7FC05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49" y="3605576"/>
            <a:ext cx="3360331" cy="18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85FED-1863-8D3A-0986-D1FBFD69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6328"/>
            <a:ext cx="10396882" cy="87085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EB0A7A-F3F0-67DC-9E34-9F3CE96F900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85800" y="5374585"/>
            <a:ext cx="10396883" cy="52547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C14477A-4B18-8D4F-559C-410A1E52720A}"/>
              </a:ext>
            </a:extLst>
          </p:cNvPr>
          <p:cNvSpPr txBox="1"/>
          <p:nvPr/>
        </p:nvSpPr>
        <p:spPr>
          <a:xfrm>
            <a:off x="685800" y="1309187"/>
            <a:ext cx="5050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Cigarety obsahujú nikotín, a iné stimulačné látky. Pri vdychovaní dymu do pľúc sa tieto látky dostávajú do krvného obehu, kde spôsobujú rýchly psychoaktívny efekt.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C65D5B5-6D4D-10D7-E2B9-C91E302B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30" y="1309187"/>
            <a:ext cx="4485939" cy="214876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36E7DB4-0799-73EC-2FED-02CD3EA5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62" y="251455"/>
            <a:ext cx="8611675" cy="59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50865-707C-3722-6134-419EDA43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85801" y="391887"/>
            <a:ext cx="10396882" cy="293914"/>
          </a:xfrm>
        </p:spPr>
        <p:txBody>
          <a:bodyPr>
            <a:normAutofit fontScale="90000"/>
          </a:bodyPr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E14F6E-18DF-3B2A-3C4E-77387848A5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85800" y="5374585"/>
            <a:ext cx="10396883" cy="471044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8042972-0475-4DDE-230D-EA223A455A68}"/>
              </a:ext>
            </a:extLst>
          </p:cNvPr>
          <p:cNvSpPr txBox="1"/>
          <p:nvPr/>
        </p:nvSpPr>
        <p:spPr>
          <a:xfrm>
            <a:off x="685800" y="1012371"/>
            <a:ext cx="7374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Do cigaretového papiera sa pridávajú rôzne </a:t>
            </a:r>
            <a:r>
              <a:rPr lang="sk-SK" sz="2400" dirty="0" err="1"/>
              <a:t>chemikále</a:t>
            </a:r>
            <a:r>
              <a:rPr lang="sk-SK" sz="2400" dirty="0"/>
              <a:t>:</a:t>
            </a:r>
          </a:p>
          <a:p>
            <a:r>
              <a:rPr lang="sk-SK" sz="2400" dirty="0"/>
              <a:t>uhličitan vápenatý – zlepšuje </a:t>
            </a:r>
            <a:r>
              <a:rPr lang="sk-SK" sz="2400" dirty="0" err="1"/>
              <a:t>poréznosť</a:t>
            </a:r>
            <a:r>
              <a:rPr lang="sk-SK" sz="2400" dirty="0"/>
              <a:t> a horenie</a:t>
            </a:r>
          </a:p>
          <a:p>
            <a:r>
              <a:rPr lang="sk-SK" sz="2400" dirty="0"/>
              <a:t>uhličitan </a:t>
            </a:r>
            <a:r>
              <a:rPr lang="sk-SK" sz="2400" dirty="0" err="1"/>
              <a:t>horečnatý</a:t>
            </a:r>
            <a:r>
              <a:rPr lang="sk-SK" sz="2400" dirty="0"/>
              <a:t> – zlepšuje farbu popola</a:t>
            </a:r>
          </a:p>
          <a:p>
            <a:r>
              <a:rPr lang="sk-SK" sz="2400" dirty="0"/>
              <a:t>oxid </a:t>
            </a:r>
            <a:r>
              <a:rPr lang="sk-SK" sz="2400" dirty="0" err="1"/>
              <a:t>titaničitý</a:t>
            </a:r>
            <a:r>
              <a:rPr lang="sk-SK" sz="2400" dirty="0"/>
              <a:t> – farbí popol dobiela</a:t>
            </a:r>
          </a:p>
          <a:p>
            <a:r>
              <a:rPr lang="sk-SK" sz="2400" dirty="0"/>
              <a:t>dusičnan draselný – zlepšuje horenie a súdržnosť popola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841D449-D2DE-92F7-9FBD-D4C762DB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7" y="3109023"/>
            <a:ext cx="4626619" cy="241000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D35C130-43BA-B3DB-D340-20D94A63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76" y="3092545"/>
            <a:ext cx="4246453" cy="23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E72A06-51FC-79BC-5D7C-143263DC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3988"/>
            <a:ext cx="10396882" cy="1151965"/>
          </a:xfrm>
        </p:spPr>
        <p:txBody>
          <a:bodyPr/>
          <a:lstStyle/>
          <a:p>
            <a:r>
              <a:rPr lang="sk-SK" dirty="0"/>
              <a:t>Spotreba cigariet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57B429-A3AD-4A4E-1809-7175FD76A6B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85800" y="5374585"/>
            <a:ext cx="10396883" cy="623444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6EA286B-BDA6-B20B-AC18-78D4B32F35A9}"/>
              </a:ext>
            </a:extLst>
          </p:cNvPr>
          <p:cNvSpPr txBox="1"/>
          <p:nvPr/>
        </p:nvSpPr>
        <p:spPr>
          <a:xfrm>
            <a:off x="685800" y="1435953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 svete je každý rok vyrobených približne 5,5 bilióna kusov cigariet. Tieto cigarety vyfajčí viac ako šestina sveta, t. j. približne asi 1,1 miliardy ľudí. Aj keď spotreba cigariet v rozvinutých krajinách klesá, v rozvojových krajinách táto spotreba stúpa.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F9D0DDE-5B57-164F-9EA6-CAB38B35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2" y="266048"/>
            <a:ext cx="6813815" cy="57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4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DE215-F04C-93D6-E1B6-C446336F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6" y="141514"/>
            <a:ext cx="10396882" cy="1151965"/>
          </a:xfrm>
        </p:spPr>
        <p:txBody>
          <a:bodyPr/>
          <a:lstStyle/>
          <a:p>
            <a:r>
              <a:rPr lang="sk-SK" dirty="0"/>
              <a:t>Elektronické cigarety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FBCFD22-9A4A-E251-106D-965B7959C78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85800" y="5374585"/>
            <a:ext cx="10396883" cy="56901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4A47317-2476-57AF-8179-CD7AA673F3B8}"/>
              </a:ext>
            </a:extLst>
          </p:cNvPr>
          <p:cNvSpPr txBox="1"/>
          <p:nvPr/>
        </p:nvSpPr>
        <p:spPr>
          <a:xfrm>
            <a:off x="370116" y="1293479"/>
            <a:ext cx="7903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Elektronická cigareta bola vyvinutá a patentovaná v Číne v roku 2006. Toto zariadenie vytvára jemnú paru podobnú dymu zahriatím kvapalnej náplne nazývanej e-</a:t>
            </a:r>
            <a:r>
              <a:rPr lang="sk-SK" sz="2400" dirty="0" err="1"/>
              <a:t>liquid</a:t>
            </a:r>
            <a:r>
              <a:rPr lang="sk-SK" sz="2400" dirty="0"/>
              <a:t>. Túto paru následne užívateľ elektronickej cigarety vdychuje podobne, ako dym z cigarety. V elektronickej cigarete však nedochádza k produkcii spalín so škodlivinami, ale iba k odpareniu tekutej náplne, tvorenej z </a:t>
            </a:r>
            <a:r>
              <a:rPr lang="sk-SK" sz="2400" dirty="0" err="1"/>
              <a:t>propylénglykolu</a:t>
            </a:r>
            <a:r>
              <a:rPr lang="sk-SK" sz="2400" dirty="0"/>
              <a:t> a rastlinného glycerínu.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FF5084C-6268-866E-C91A-8A20A553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56" y="4100690"/>
            <a:ext cx="3679579" cy="21875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BF5FA53-58B4-6461-9837-D21A2D99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38" y="650022"/>
            <a:ext cx="2369505" cy="236950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8070B6D-AB50-5BF8-B44A-17F3B599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19" y="4129447"/>
            <a:ext cx="3200823" cy="21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0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5529C0-040F-81DB-DB8F-232A4A73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" y="174172"/>
            <a:ext cx="10396882" cy="1151965"/>
          </a:xfrm>
        </p:spPr>
        <p:txBody>
          <a:bodyPr/>
          <a:lstStyle/>
          <a:p>
            <a:r>
              <a:rPr lang="sk-SK" dirty="0"/>
              <a:t>Zloženie elektronických cigariet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95168D-6E7C-FB6F-937D-26E2E1A76E5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85800" y="6039137"/>
            <a:ext cx="10396883" cy="154833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63135D9A-5573-B286-CB4F-F29E96509FA7}"/>
              </a:ext>
            </a:extLst>
          </p:cNvPr>
          <p:cNvSpPr txBox="1"/>
          <p:nvPr/>
        </p:nvSpPr>
        <p:spPr>
          <a:xfrm>
            <a:off x="326573" y="1064527"/>
            <a:ext cx="353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>
                <a:solidFill>
                  <a:schemeClr val="accent1">
                    <a:lumMod val="75000"/>
                  </a:schemeClr>
                </a:solidFill>
              </a:rPr>
              <a:t>Propylénglykol</a:t>
            </a:r>
            <a:r>
              <a:rPr lang="sk-SK" sz="2800" dirty="0">
                <a:solidFill>
                  <a:schemeClr val="accent1">
                    <a:lumMod val="75000"/>
                  </a:schemeClr>
                </a:solidFill>
              </a:rPr>
              <a:t> (PG)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F3643A3-3289-7BB2-43B7-53B693423F01}"/>
              </a:ext>
            </a:extLst>
          </p:cNvPr>
          <p:cNvSpPr txBox="1"/>
          <p:nvPr/>
        </p:nvSpPr>
        <p:spPr>
          <a:xfrm>
            <a:off x="402773" y="1541580"/>
            <a:ext cx="10799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Ide o organickú zlúčeninu bez farby a zápachu. V náplni slúži ako hlavný nositeľ chuti.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F83F1E9-E8EE-E38C-438B-4308D51D859B}"/>
              </a:ext>
            </a:extLst>
          </p:cNvPr>
          <p:cNvSpPr txBox="1"/>
          <p:nvPr/>
        </p:nvSpPr>
        <p:spPr>
          <a:xfrm>
            <a:off x="336045" y="2031708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accent1">
                    <a:lumMod val="75000"/>
                  </a:schemeClr>
                </a:solidFill>
              </a:rPr>
              <a:t>Rastlinný </a:t>
            </a:r>
            <a:r>
              <a:rPr lang="sk-SK" sz="2800" dirty="0" err="1">
                <a:solidFill>
                  <a:schemeClr val="accent1">
                    <a:lumMod val="75000"/>
                  </a:schemeClr>
                </a:solidFill>
              </a:rPr>
              <a:t>glycerol</a:t>
            </a:r>
            <a:r>
              <a:rPr lang="sk-SK" sz="2800" dirty="0">
                <a:solidFill>
                  <a:schemeClr val="accent1">
                    <a:lumMod val="75000"/>
                  </a:schemeClr>
                </a:solidFill>
              </a:rPr>
              <a:t> (VG)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CD06AEB-139E-7F8B-FF6A-37DFA0E364B6}"/>
              </a:ext>
            </a:extLst>
          </p:cNvPr>
          <p:cNvSpPr txBox="1"/>
          <p:nvPr/>
        </p:nvSpPr>
        <p:spPr>
          <a:xfrm>
            <a:off x="402773" y="2503448"/>
            <a:ext cx="1058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Získava sa z rastlinných olejov a do e-</a:t>
            </a:r>
            <a:r>
              <a:rPr lang="sk-SK" sz="2400" dirty="0" err="1"/>
              <a:t>liquidov</a:t>
            </a:r>
            <a:r>
              <a:rPr lang="sk-SK" sz="2400" dirty="0"/>
              <a:t> sa používa VG potravinárskej kvality s čistotou 99,7%. Práve </a:t>
            </a:r>
            <a:r>
              <a:rPr lang="sk-SK" sz="2400" dirty="0" err="1"/>
              <a:t>glycerol</a:t>
            </a:r>
            <a:r>
              <a:rPr lang="sk-SK" sz="2400" dirty="0"/>
              <a:t> stojí za tvorbou pary.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F979672F-808E-23C6-E7D2-1C43BC2819E1}"/>
              </a:ext>
            </a:extLst>
          </p:cNvPr>
          <p:cNvSpPr txBox="1"/>
          <p:nvPr/>
        </p:nvSpPr>
        <p:spPr>
          <a:xfrm>
            <a:off x="402773" y="3282965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accent1">
                    <a:lumMod val="75000"/>
                  </a:schemeClr>
                </a:solidFill>
              </a:rPr>
              <a:t>Nikotín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A7C09EF-BE1E-2CD8-AEFD-2E149848A439}"/>
              </a:ext>
            </a:extLst>
          </p:cNvPr>
          <p:cNvSpPr txBox="1"/>
          <p:nvPr/>
        </p:nvSpPr>
        <p:spPr>
          <a:xfrm>
            <a:off x="399307" y="3761916"/>
            <a:ext cx="1051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Tiež o samotnom nikotíne koluje množstvo vymyslených informácií. Jednou z nich je, že ide o karcinogénnu látku.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Samotný nikotín však rakovinu nespôsobuje.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B28F3CD-4DF2-A226-7D47-F8D646028748}"/>
              </a:ext>
            </a:extLst>
          </p:cNvPr>
          <p:cNvSpPr txBox="1"/>
          <p:nvPr/>
        </p:nvSpPr>
        <p:spPr>
          <a:xfrm>
            <a:off x="399307" y="4592913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chemeClr val="accent1">
                    <a:lumMod val="75000"/>
                  </a:schemeClr>
                </a:solidFill>
              </a:rPr>
              <a:t>Aróma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4D0BC12-9E21-8026-2B1C-8BCA0772A2CE}"/>
              </a:ext>
            </a:extLst>
          </p:cNvPr>
          <p:cNvSpPr txBox="1"/>
          <p:nvPr/>
        </p:nvSpPr>
        <p:spPr>
          <a:xfrm>
            <a:off x="399307" y="5065170"/>
            <a:ext cx="10636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Obrovské množstvo aróm obsiahnutých v e-</a:t>
            </a:r>
            <a:r>
              <a:rPr lang="sk-SK" sz="2400" dirty="0" err="1"/>
              <a:t>liquidoch</a:t>
            </a:r>
            <a:r>
              <a:rPr lang="sk-SK" sz="2400" dirty="0"/>
              <a:t> sa radí medzi potravinárske príchute. A aj keď je rad z nich na prírodnej báze, mnohé sú tvorené čisto chemickými látkami.</a:t>
            </a:r>
          </a:p>
        </p:txBody>
      </p:sp>
    </p:spTree>
    <p:extLst>
      <p:ext uri="{BB962C8B-B14F-4D97-AF65-F5344CB8AC3E}">
        <p14:creationId xmlns:p14="http://schemas.microsoft.com/office/powerpoint/2010/main" val="31587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87CC0-19A2-88F1-64FD-49ECDEF0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108857"/>
            <a:ext cx="10396882" cy="1151965"/>
          </a:xfrm>
        </p:spPr>
        <p:txBody>
          <a:bodyPr/>
          <a:lstStyle/>
          <a:p>
            <a:r>
              <a:rPr lang="sk-SK" dirty="0"/>
              <a:t>Nikotín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3385AC-8670-9636-1351-E88BE1C8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873A32F-1DCA-55C1-5A39-8DC18074E8CC}"/>
              </a:ext>
            </a:extLst>
          </p:cNvPr>
          <p:cNvSpPr txBox="1"/>
          <p:nvPr/>
        </p:nvSpPr>
        <p:spPr>
          <a:xfrm>
            <a:off x="326572" y="1069758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Ide o v prírode sa vyskytujúcu látku, ktorú bežne nájdeme napríklad v baklažáne, zemiakoch, paradajkách alebo karfiole. Nikotín má pre telo stimulačný účinok, podobne ako kofeín v čaji, káve a v niektorých sladkých nápojoch.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C1F9A68-68D3-FB73-7C61-00C84D99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20" y="2870963"/>
            <a:ext cx="3422063" cy="2503622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03A5DA69-BDAC-FE5B-BD9C-E2B1C18318B8}"/>
              </a:ext>
            </a:extLst>
          </p:cNvPr>
          <p:cNvSpPr txBox="1"/>
          <p:nvPr/>
        </p:nvSpPr>
        <p:spPr>
          <a:xfrm>
            <a:off x="326572" y="2644170"/>
            <a:ext cx="681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Nikotín je považovaný za vysoko návykovú látku. Niektoré štúdie však </a:t>
            </a:r>
            <a:r>
              <a:rPr lang="sk-SK" sz="2400" dirty="0" err="1"/>
              <a:t>návykovosť</a:t>
            </a:r>
            <a:r>
              <a:rPr lang="sk-SK" sz="2400" dirty="0"/>
              <a:t> nikotínu prisudzujú iba spojeniu s niektorými ďalšími látkami v tabakových cigaretách.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21E0B9C-6922-DC46-8E7F-407054BCF35E}"/>
              </a:ext>
            </a:extLst>
          </p:cNvPr>
          <p:cNvSpPr txBox="1"/>
          <p:nvPr/>
        </p:nvSpPr>
        <p:spPr>
          <a:xfrm>
            <a:off x="326572" y="4213830"/>
            <a:ext cx="657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Stále však ide o toxín, ktorý by podľa toho mal byť skladovaný. Je potrebné ho držať mimo dosahu detí a domácich zvierat.</a:t>
            </a:r>
          </a:p>
        </p:txBody>
      </p:sp>
    </p:spTree>
    <p:extLst>
      <p:ext uri="{BB962C8B-B14F-4D97-AF65-F5344CB8AC3E}">
        <p14:creationId xmlns:p14="http://schemas.microsoft.com/office/powerpoint/2010/main" val="1779996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AB577-8D97-DC78-7190-329CFBB1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119743"/>
            <a:ext cx="10396882" cy="1151965"/>
          </a:xfrm>
        </p:spPr>
        <p:txBody>
          <a:bodyPr/>
          <a:lstStyle/>
          <a:p>
            <a:r>
              <a:rPr lang="sk-SK" dirty="0"/>
              <a:t>Mýty a fakty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94F1C1-0787-F37E-8EF8-ECC3B890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3873C8-7B79-9E3F-028A-A038DF1818BB}"/>
              </a:ext>
            </a:extLst>
          </p:cNvPr>
          <p:cNvSpPr txBox="1"/>
          <p:nvPr/>
        </p:nvSpPr>
        <p:spPr>
          <a:xfrm>
            <a:off x="4147456" y="217741"/>
            <a:ext cx="7557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doc</a:t>
            </a:r>
            <a:r>
              <a:rPr lang="sk-SK" dirty="0"/>
              <a:t> . </a:t>
            </a:r>
            <a:r>
              <a:rPr lang="sk-SK" dirty="0" err="1"/>
              <a:t>MUDr</a:t>
            </a:r>
            <a:r>
              <a:rPr lang="sk-SK" dirty="0"/>
              <a:t> . Eva </a:t>
            </a:r>
            <a:r>
              <a:rPr lang="sk-SK" dirty="0" err="1"/>
              <a:t>Králíková</a:t>
            </a:r>
            <a:r>
              <a:rPr lang="sk-SK" dirty="0"/>
              <a:t> , </a:t>
            </a:r>
            <a:r>
              <a:rPr lang="sk-SK" dirty="0" err="1"/>
              <a:t>CSc</a:t>
            </a:r>
            <a:r>
              <a:rPr lang="sk-SK" dirty="0"/>
              <a:t> . z Centra pre závislých na tabaku, Ústav hygieny a epidemiológie 1. lekárskej fakulty Univerzity Karlovej v Prahe a Všeobecnej fakultnej nemocnice v Prahe v rozhovore pre ČT o e-cigaretách okrem iného konštatuje: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1CF9672-EC4C-DCFC-886C-76BF9AA17D02}"/>
              </a:ext>
            </a:extLst>
          </p:cNvPr>
          <p:cNvSpPr txBox="1"/>
          <p:nvPr/>
        </p:nvSpPr>
        <p:spPr>
          <a:xfrm>
            <a:off x="237533" y="1392838"/>
            <a:ext cx="10429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KLAMSTVO č.1 : predaj náplní v ČR/SR  nie je nikým regulovaný a kontrolovaný</a:t>
            </a:r>
          </a:p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PRAVDA : na dovoz a predaj náplní dohliada celá rada štátnych orgánov a inštitúcií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DB2710E-E51A-55D0-7F53-FA46252B03EC}"/>
              </a:ext>
            </a:extLst>
          </p:cNvPr>
          <p:cNvSpPr txBox="1"/>
          <p:nvPr/>
        </p:nvSpPr>
        <p:spPr>
          <a:xfrm>
            <a:off x="217715" y="2223835"/>
            <a:ext cx="11561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KLAMSTVO č.2: nikto nevie, čo náplne obsahujú</a:t>
            </a:r>
          </a:p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PRAVDA: obsah náplní je známy, uvádzaný a preverený českými a slovenskými laboratóriami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72C1A59-FA6C-9283-1D15-C81BFDABF8DE}"/>
              </a:ext>
            </a:extLst>
          </p:cNvPr>
          <p:cNvSpPr txBox="1"/>
          <p:nvPr/>
        </p:nvSpPr>
        <p:spPr>
          <a:xfrm>
            <a:off x="217715" y="3054832"/>
            <a:ext cx="10047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KLAMSTVO č. 3: náplne môžu obsahovať zdraviu škodlivé látky</a:t>
            </a:r>
          </a:p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PRAVDA : značkové, originálne náplne neobsahujú žiadne zdraviu škodlivé látky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0B48FA2-F871-8574-0ED6-0ED800786456}"/>
              </a:ext>
            </a:extLst>
          </p:cNvPr>
          <p:cNvSpPr txBox="1"/>
          <p:nvPr/>
        </p:nvSpPr>
        <p:spPr>
          <a:xfrm>
            <a:off x="237533" y="3885829"/>
            <a:ext cx="10674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KLAMSTVO č.4: nikto nevie, čo obsahuje dym z e-cigariet a čo teda e-fajčiar vdychuje</a:t>
            </a:r>
          </a:p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PRAVDA: dym z e-cigarety bol testovaný laboratóriami a teda vieme, čo obsahuje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FFEB33F-FC6A-90A5-28ED-1FB7AB9DDC90}"/>
              </a:ext>
            </a:extLst>
          </p:cNvPr>
          <p:cNvSpPr txBox="1"/>
          <p:nvPr/>
        </p:nvSpPr>
        <p:spPr>
          <a:xfrm>
            <a:off x="237533" y="4716826"/>
            <a:ext cx="9684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KLAMSTVO č.5: e-fajčenie je rovnako škodlivé ako fajčenie klasické cigarety</a:t>
            </a:r>
          </a:p>
          <a:p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PRAVDA : fajčenie e-cigarety má preukázateľne minimálne zdravotné riziká</a:t>
            </a:r>
          </a:p>
        </p:txBody>
      </p:sp>
    </p:spTree>
    <p:extLst>
      <p:ext uri="{BB962C8B-B14F-4D97-AF65-F5344CB8AC3E}">
        <p14:creationId xmlns:p14="http://schemas.microsoft.com/office/powerpoint/2010/main" val="95546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lavná udalosť">
  <a:themeElements>
    <a:clrScheme name="Oranžovo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lavná udalosť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avná udalosť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Hlavná udalosť</Template>
  <TotalTime>173</TotalTime>
  <Words>713</Words>
  <Application>Microsoft Office PowerPoint</Application>
  <PresentationFormat>Širokouhlá</PresentationFormat>
  <Paragraphs>48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Impact</vt:lpstr>
      <vt:lpstr>Hlavná udalosť</vt:lpstr>
      <vt:lpstr>Klasické a elektronické cigarety</vt:lpstr>
      <vt:lpstr>Klasické tabákové cigarety</vt:lpstr>
      <vt:lpstr>Prezentácia programu PowerPoint</vt:lpstr>
      <vt:lpstr>Prezentácia programu PowerPoint</vt:lpstr>
      <vt:lpstr>Spotreba cigariet</vt:lpstr>
      <vt:lpstr>Elektronické cigarety</vt:lpstr>
      <vt:lpstr>Zloženie elektronických cigariet</vt:lpstr>
      <vt:lpstr>Nikotín</vt:lpstr>
      <vt:lpstr>Mýty a fakty</vt:lpstr>
      <vt:lpstr>Prezentácia programu PowerPoint</vt:lpstr>
      <vt:lpstr>Prezentácia programu PowerPoint</vt:lpstr>
      <vt:lpstr>Ďakujem za pozornosť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Klasické a elektronické cigarety</dc:title>
  <dc:creator>Daniela</dc:creator>
  <cp:lastModifiedBy>Daniela</cp:lastModifiedBy>
  <cp:revision>3</cp:revision>
  <dcterms:created xsi:type="dcterms:W3CDTF">2022-05-04T14:36:53Z</dcterms:created>
  <dcterms:modified xsi:type="dcterms:W3CDTF">2022-05-08T18:05:22Z</dcterms:modified>
</cp:coreProperties>
</file>