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91" r:id="rId4"/>
    <p:sldId id="292" r:id="rId5"/>
    <p:sldId id="300" r:id="rId6"/>
    <p:sldId id="301" r:id="rId7"/>
    <p:sldId id="296" r:id="rId8"/>
    <p:sldId id="294" r:id="rId9"/>
    <p:sldId id="299" r:id="rId10"/>
    <p:sldId id="263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60FB5"/>
    <a:srgbClr val="CC3300"/>
    <a:srgbClr val="8A0000"/>
    <a:srgbClr val="CFE123"/>
    <a:srgbClr val="FFFF66"/>
    <a:srgbClr val="E8AF62"/>
    <a:srgbClr val="FF6600"/>
    <a:srgbClr val="CE08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redný štýl 3 - zvýrazneni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80" autoAdjust="0"/>
    <p:restoredTop sz="93833" autoAdjust="0"/>
  </p:normalViewPr>
  <p:slideViewPr>
    <p:cSldViewPr>
      <p:cViewPr varScale="1">
        <p:scale>
          <a:sx n="80" d="100"/>
          <a:sy n="80" d="100"/>
        </p:scale>
        <p:origin x="-9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E016E-2A8F-49DD-B1E9-FB2DAC864960}" type="datetimeFigureOut">
              <a:rPr lang="sk-SK" smtClean="0"/>
              <a:pPr/>
              <a:t>7. 2. 2022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B53D-FB34-4C39-9C70-598470D9FD1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3863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B53D-FB34-4C39-9C70-598470D9FD1C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86178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5B53D-FB34-4C39-9C70-598470D9FD1C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7785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DA39CA-5D66-46E3-8CF5-2F990151517B}" type="datetimeFigureOut">
              <a:rPr lang="sk-SK" smtClean="0"/>
              <a:pPr/>
              <a:t>7. 2. 2022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BCFDB6-4504-4B76-8D18-E90646D73E1E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3BOMfH7Db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63688" y="908720"/>
            <a:ext cx="6652886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400" dirty="0" smtClean="0"/>
              <a:t>Významné chemické prvky a zlúčeniny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835696" y="5445224"/>
            <a:ext cx="6678488" cy="1152128"/>
          </a:xfrm>
        </p:spPr>
        <p:txBody>
          <a:bodyPr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sk-SK" sz="2800" dirty="0" smtClean="0"/>
              <a:t>Železo </a:t>
            </a:r>
          </a:p>
          <a:p>
            <a:pPr algn="ctr">
              <a:lnSpc>
                <a:spcPct val="170000"/>
              </a:lnSpc>
            </a:pPr>
            <a:endParaRPr lang="sk-SK" sz="2800" dirty="0" smtClean="0"/>
          </a:p>
        </p:txBody>
      </p:sp>
      <p:sp>
        <p:nvSpPr>
          <p:cNvPr id="10248" name="AutoShape 8" descr="Výsledok vyhľadávania obrázkov pre dopyt alkali meta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218" name="Picture 2" descr="VÃ½sledok vyhÄ¾adÃ¡vania obrÃ¡zkov pre dopyt iron chemical element"/>
          <p:cNvPicPr>
            <a:picLocks noChangeAspect="1" noChangeArrowheads="1"/>
          </p:cNvPicPr>
          <p:nvPr/>
        </p:nvPicPr>
        <p:blipFill>
          <a:blip r:embed="rId2" cstate="print"/>
          <a:srcRect l="11314" t="6780" r="11544" b="10163"/>
          <a:stretch>
            <a:fillRect/>
          </a:stretch>
        </p:blipFill>
        <p:spPr bwMode="auto">
          <a:xfrm>
            <a:off x="2843808" y="2420888"/>
            <a:ext cx="4320480" cy="2822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55576" y="242088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/>
              <a:t>Ďakujem za pozornosť!</a:t>
            </a:r>
            <a:endParaRPr lang="sk-SK" sz="4000" dirty="0"/>
          </a:p>
        </p:txBody>
      </p:sp>
      <p:sp>
        <p:nvSpPr>
          <p:cNvPr id="5" name="BlokTextu 4"/>
          <p:cNvSpPr txBox="1"/>
          <p:nvPr/>
        </p:nvSpPr>
        <p:spPr>
          <a:xfrm>
            <a:off x="539552" y="537321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Zdroj obrázkov: </a:t>
            </a:r>
            <a:r>
              <a:rPr lang="sk-SK" smtClean="0">
                <a:solidFill>
                  <a:schemeClr val="accent2">
                    <a:lumMod val="50000"/>
                  </a:schemeClr>
                </a:solidFill>
              </a:rPr>
              <a:t>vlastný archív, internet 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Železo</a:t>
            </a:r>
            <a:r>
              <a:rPr lang="sk-SK" dirty="0" smtClean="0"/>
              <a:t> 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5904656" cy="5637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sk-SK" i="1" dirty="0" smtClean="0"/>
              <a:t>Je to 26.prvok PSP, nachádza sa v VIII.B skupine a 4.perióde.</a:t>
            </a:r>
            <a:endParaRPr lang="sk-SK" b="1" i="1" dirty="0" smtClean="0"/>
          </a:p>
          <a:p>
            <a:pPr>
              <a:lnSpc>
                <a:spcPct val="150000"/>
              </a:lnSpc>
            </a:pPr>
            <a:r>
              <a:rPr lang="sk-SK" i="1" dirty="0" smtClean="0">
                <a:solidFill>
                  <a:schemeClr val="accent5">
                    <a:lumMod val="75000"/>
                  </a:schemeClr>
                </a:solidFill>
              </a:rPr>
              <a:t>Je to druhý najrozšírenejší prvok v zemskej kôre (po hliníku).</a:t>
            </a:r>
          </a:p>
          <a:p>
            <a:pPr>
              <a:lnSpc>
                <a:spcPct val="150000"/>
              </a:lnSpc>
            </a:pPr>
            <a:r>
              <a:rPr lang="sk-SK" i="1" dirty="0" smtClean="0">
                <a:solidFill>
                  <a:schemeClr val="bg1">
                    <a:lumMod val="50000"/>
                  </a:schemeClr>
                </a:solidFill>
              </a:rPr>
              <a:t>Neušľachtilý striebrolesklý kov.</a:t>
            </a:r>
          </a:p>
          <a:p>
            <a:pPr>
              <a:lnSpc>
                <a:spcPct val="150000"/>
              </a:lnSpc>
            </a:pPr>
            <a:r>
              <a:rPr lang="sk-SK" i="1" dirty="0" smtClean="0">
                <a:solidFill>
                  <a:schemeClr val="accent2">
                    <a:lumMod val="75000"/>
                  </a:schemeClr>
                </a:solidFill>
              </a:rPr>
              <a:t>Najpoužívanejší kov súčasnosti.</a:t>
            </a:r>
          </a:p>
          <a:p>
            <a:pPr>
              <a:lnSpc>
                <a:spcPct val="150000"/>
              </a:lnSpc>
            </a:pPr>
            <a:r>
              <a:rPr lang="sk-SK" i="1" dirty="0" smtClean="0">
                <a:solidFill>
                  <a:schemeClr val="accent4">
                    <a:lumMod val="75000"/>
                  </a:schemeClr>
                </a:solidFill>
              </a:rPr>
              <a:t>V prírode sa v čistom stave nevyskytuje.</a:t>
            </a:r>
            <a:endParaRPr lang="sk-SK" b="1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sk-SK" i="1" dirty="0" smtClean="0">
                <a:solidFill>
                  <a:schemeClr val="bg2">
                    <a:lumMod val="50000"/>
                  </a:schemeClr>
                </a:solidFill>
              </a:rPr>
              <a:t>Je to veľmi dôležitý biogénny prvok.</a:t>
            </a:r>
            <a:endParaRPr lang="sk-SK" b="1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sk-SK" i="1" dirty="0" smtClean="0"/>
          </a:p>
          <a:p>
            <a:pPr>
              <a:lnSpc>
                <a:spcPct val="150000"/>
              </a:lnSpc>
            </a:pPr>
            <a:endParaRPr lang="sk-SK" sz="2000" i="1" dirty="0" smtClean="0"/>
          </a:p>
          <a:p>
            <a:pPr>
              <a:lnSpc>
                <a:spcPct val="150000"/>
              </a:lnSpc>
              <a:buNone/>
            </a:pPr>
            <a:endParaRPr lang="sk-SK" i="1" dirty="0" smtClean="0"/>
          </a:p>
          <a:p>
            <a:pPr>
              <a:lnSpc>
                <a:spcPct val="150000"/>
              </a:lnSpc>
            </a:pPr>
            <a:endParaRPr lang="sk-SK" b="1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sk-SK" i="1" dirty="0" smtClean="0"/>
          </a:p>
          <a:p>
            <a:endParaRPr lang="sk-SK" dirty="0" smtClean="0"/>
          </a:p>
          <a:p>
            <a:endParaRPr lang="sk-SK" i="1" dirty="0" smtClean="0"/>
          </a:p>
        </p:txBody>
      </p:sp>
      <p:grpSp>
        <p:nvGrpSpPr>
          <p:cNvPr id="9" name="Skupina 8"/>
          <p:cNvGrpSpPr/>
          <p:nvPr/>
        </p:nvGrpSpPr>
        <p:grpSpPr>
          <a:xfrm>
            <a:off x="6228184" y="836712"/>
            <a:ext cx="2190750" cy="3457575"/>
            <a:chOff x="3476625" y="1700213"/>
            <a:chExt cx="2190750" cy="3457575"/>
          </a:xfrm>
        </p:grpSpPr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6625" y="1700213"/>
              <a:ext cx="2190750" cy="3457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Obdĺžnik 7"/>
            <p:cNvSpPr/>
            <p:nvPr/>
          </p:nvSpPr>
          <p:spPr>
            <a:xfrm>
              <a:off x="3491880" y="2276872"/>
              <a:ext cx="2160240" cy="12961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0" name="Obdĺžnik 9"/>
          <p:cNvSpPr/>
          <p:nvPr/>
        </p:nvSpPr>
        <p:spPr>
          <a:xfrm>
            <a:off x="6804248" y="2780928"/>
            <a:ext cx="576064" cy="576064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6760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Železo v chemických reakciách 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352928" cy="5709248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8" name="Obrázok 7" descr="20180319_121427.jpg"/>
          <p:cNvPicPr>
            <a:picLocks noChangeAspect="1"/>
          </p:cNvPicPr>
          <p:nvPr/>
        </p:nvPicPr>
        <p:blipFill>
          <a:blip r:embed="rId2" cstate="print"/>
          <a:srcRect l="32143" t="6250" r="30357"/>
          <a:stretch>
            <a:fillRect/>
          </a:stretch>
        </p:blipFill>
        <p:spPr>
          <a:xfrm rot="5400000">
            <a:off x="1763688" y="1268760"/>
            <a:ext cx="1152128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ázok 8" descr="20180319_124546.jpg"/>
          <p:cNvPicPr>
            <a:picLocks noChangeAspect="1"/>
          </p:cNvPicPr>
          <p:nvPr/>
        </p:nvPicPr>
        <p:blipFill>
          <a:blip r:embed="rId3" cstate="print"/>
          <a:srcRect l="5213" t="8001" r="42025" b="30050"/>
          <a:stretch>
            <a:fillRect/>
          </a:stretch>
        </p:blipFill>
        <p:spPr>
          <a:xfrm rot="5400000">
            <a:off x="3727249" y="889375"/>
            <a:ext cx="2088231" cy="1838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Obrázok 9" descr="20180319_131856.jpg"/>
          <p:cNvPicPr>
            <a:picLocks noChangeAspect="1"/>
          </p:cNvPicPr>
          <p:nvPr/>
        </p:nvPicPr>
        <p:blipFill>
          <a:blip r:embed="rId4" cstate="print"/>
          <a:srcRect l="24013" t="18500" r="35038" b="26900"/>
          <a:stretch>
            <a:fillRect/>
          </a:stretch>
        </p:blipFill>
        <p:spPr>
          <a:xfrm>
            <a:off x="5940152" y="76470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Obrázok 10" descr="20180302_090041.jpg"/>
          <p:cNvPicPr>
            <a:picLocks noChangeAspect="1"/>
          </p:cNvPicPr>
          <p:nvPr/>
        </p:nvPicPr>
        <p:blipFill>
          <a:blip r:embed="rId5" cstate="print"/>
          <a:srcRect l="11446" t="22431" r="26807" b="12882"/>
          <a:stretch>
            <a:fillRect/>
          </a:stretch>
        </p:blipFill>
        <p:spPr>
          <a:xfrm rot="5400000">
            <a:off x="591921" y="4456751"/>
            <a:ext cx="2199517" cy="1728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Obrázok 11" descr="20180302_091724.jpg"/>
          <p:cNvPicPr>
            <a:picLocks noChangeAspect="1"/>
          </p:cNvPicPr>
          <p:nvPr/>
        </p:nvPicPr>
        <p:blipFill>
          <a:blip r:embed="rId6" cstate="print"/>
          <a:srcRect l="27003" t="18607" r="16106" b="23849"/>
          <a:stretch>
            <a:fillRect/>
          </a:stretch>
        </p:blipFill>
        <p:spPr>
          <a:xfrm rot="5400000">
            <a:off x="3228396" y="3908508"/>
            <a:ext cx="2183152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Obrázok 12" descr="20180302_114043.jpg"/>
          <p:cNvPicPr>
            <a:picLocks noChangeAspect="1"/>
          </p:cNvPicPr>
          <p:nvPr/>
        </p:nvPicPr>
        <p:blipFill>
          <a:blip r:embed="rId7" cstate="print"/>
          <a:srcRect l="26384" t="19991" r="14991" b="23336"/>
          <a:stretch>
            <a:fillRect/>
          </a:stretch>
        </p:blipFill>
        <p:spPr>
          <a:xfrm rot="10800000">
            <a:off x="5652120" y="3573016"/>
            <a:ext cx="228433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BlokTextu 13"/>
          <p:cNvSpPr txBox="1"/>
          <p:nvPr/>
        </p:nvSpPr>
        <p:spPr>
          <a:xfrm>
            <a:off x="467544" y="764704"/>
            <a:ext cx="252028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Zlučovanie železa so sírou za vzniku sulfidu železnatého: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5940152" y="2492896"/>
            <a:ext cx="25202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err="1" smtClean="0"/>
              <a:t>Fe</a:t>
            </a:r>
            <a:r>
              <a:rPr lang="sk-SK" sz="2000" b="1" dirty="0" smtClean="0"/>
              <a:t> +S </a:t>
            </a:r>
            <a:r>
              <a:rPr lang="sk-SK" sz="2000" b="1" dirty="0" smtClean="0">
                <a:cs typeface="Times New Roman"/>
              </a:rPr>
              <a:t>→ </a:t>
            </a:r>
            <a:r>
              <a:rPr lang="sk-SK" sz="2000" b="1" dirty="0" err="1" smtClean="0">
                <a:cs typeface="Times New Roman"/>
              </a:rPr>
              <a:t>FeS</a:t>
            </a:r>
            <a:endParaRPr lang="sk-SK" sz="2000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539552" y="3429000"/>
            <a:ext cx="252028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Reakcia železa so síranom meďnatým:</a:t>
            </a:r>
            <a:endParaRPr lang="sk-SK" dirty="0"/>
          </a:p>
        </p:txBody>
      </p:sp>
      <p:sp>
        <p:nvSpPr>
          <p:cNvPr id="18" name="BlokTextu 17"/>
          <p:cNvSpPr txBox="1"/>
          <p:nvPr/>
        </p:nvSpPr>
        <p:spPr>
          <a:xfrm>
            <a:off x="4788024" y="5949280"/>
            <a:ext cx="381642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2000" b="1" dirty="0" err="1" smtClean="0"/>
              <a:t>Fe</a:t>
            </a:r>
            <a:r>
              <a:rPr lang="sk-SK" sz="2000" b="1" dirty="0" smtClean="0"/>
              <a:t> + CuSO</a:t>
            </a:r>
            <a:r>
              <a:rPr lang="sk-SK" sz="2000" b="1" baseline="-25000" dirty="0" smtClean="0"/>
              <a:t>4</a:t>
            </a:r>
            <a:r>
              <a:rPr lang="sk-SK" sz="2000" b="1" dirty="0" smtClean="0"/>
              <a:t> </a:t>
            </a:r>
            <a:r>
              <a:rPr lang="sk-SK" sz="2000" b="1" dirty="0" smtClean="0">
                <a:cs typeface="Times New Roman"/>
              </a:rPr>
              <a:t>→ FeSO</a:t>
            </a:r>
            <a:r>
              <a:rPr lang="sk-SK" sz="2000" b="1" baseline="-25000" dirty="0" smtClean="0">
                <a:cs typeface="Times New Roman"/>
              </a:rPr>
              <a:t>4</a:t>
            </a:r>
            <a:r>
              <a:rPr lang="sk-SK" sz="2000" b="1" dirty="0" smtClean="0">
                <a:cs typeface="Times New Roman"/>
              </a:rPr>
              <a:t> + </a:t>
            </a:r>
            <a:r>
              <a:rPr lang="sk-SK" sz="2000" b="1" dirty="0" err="1" smtClean="0">
                <a:cs typeface="Times New Roman"/>
              </a:rPr>
              <a:t>Cu</a:t>
            </a:r>
            <a:endParaRPr lang="sk-SK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0"/>
            <a:ext cx="7467600" cy="720080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Železná  doba 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764704"/>
            <a:ext cx="8568952" cy="6093296"/>
          </a:xfrm>
        </p:spPr>
        <p:txBody>
          <a:bodyPr>
            <a:normAutofit/>
          </a:bodyPr>
          <a:lstStyle/>
          <a:p>
            <a:r>
              <a:rPr lang="sk-SK" b="1" i="1" dirty="0" smtClean="0">
                <a:solidFill>
                  <a:schemeClr val="accent1">
                    <a:lumMod val="75000"/>
                  </a:schemeClr>
                </a:solidFill>
              </a:rPr>
              <a:t>Železná doba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  (na Slovensku: cca 750 </a:t>
            </a:r>
            <a:r>
              <a:rPr lang="sk-SK" i="1" dirty="0" err="1" smtClean="0">
                <a:solidFill>
                  <a:schemeClr val="accent1">
                    <a:lumMod val="75000"/>
                  </a:schemeClr>
                </a:solidFill>
              </a:rPr>
              <a:t>p.n.l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. – prelom letopočtu) je obdobie v dejinách praveku a archeológii, v ktorom sa bežne začali používať železné nástroje a zbrane.</a:t>
            </a:r>
          </a:p>
          <a:p>
            <a:r>
              <a:rPr lang="sk-SK" i="1" dirty="0" smtClean="0">
                <a:solidFill>
                  <a:schemeClr val="accent3">
                    <a:lumMod val="75000"/>
                  </a:schemeClr>
                </a:solidFill>
              </a:rPr>
              <a:t>Na prednom východe sa železo objavilo okolo 2500 </a:t>
            </a:r>
            <a:r>
              <a:rPr lang="sk-SK" i="1" dirty="0" err="1" smtClean="0">
                <a:solidFill>
                  <a:schemeClr val="accent3">
                    <a:lumMod val="75000"/>
                  </a:schemeClr>
                </a:solidFill>
              </a:rPr>
              <a:t>p.n.l</a:t>
            </a:r>
            <a:endParaRPr lang="sk-SK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sk-SK" i="1" dirty="0" smtClean="0">
                <a:solidFill>
                  <a:schemeClr val="accent5">
                    <a:lumMod val="75000"/>
                  </a:schemeClr>
                </a:solidFill>
              </a:rPr>
              <a:t>Výrobky zo železa postupne nahradili bronz.</a:t>
            </a:r>
          </a:p>
          <a:p>
            <a:r>
              <a:rPr lang="sk-SK" i="1" dirty="0" smtClean="0">
                <a:solidFill>
                  <a:schemeClr val="accent4">
                    <a:lumMod val="75000"/>
                  </a:schemeClr>
                </a:solidFill>
              </a:rPr>
              <a:t>Prvé taviace pece boli </a:t>
            </a:r>
            <a:r>
              <a:rPr lang="sk-SK" b="1" i="1" dirty="0" smtClean="0">
                <a:solidFill>
                  <a:schemeClr val="accent4">
                    <a:lumMod val="75000"/>
                  </a:schemeClr>
                </a:solidFill>
              </a:rPr>
              <a:t>zahĺbené jamové pece</a:t>
            </a:r>
            <a:r>
              <a:rPr lang="sk-SK" i="1" dirty="0" smtClean="0">
                <a:solidFill>
                  <a:schemeClr val="accent4">
                    <a:lumMod val="75000"/>
                  </a:schemeClr>
                </a:solidFill>
              </a:rPr>
              <a:t>, do ktorých sa dávala železná ruda a drevené uhlie.</a:t>
            </a:r>
          </a:p>
          <a:p>
            <a:r>
              <a:rPr lang="sk-SK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Objav tohto pevnejšieho kovu prispel k </a:t>
            </a:r>
            <a:r>
              <a:rPr lang="sk-SK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zlepšeniu náradia, nástrojov a zbraní.</a:t>
            </a:r>
          </a:p>
          <a:p>
            <a:r>
              <a:rPr lang="sk-SK" i="1" dirty="0" smtClean="0">
                <a:solidFill>
                  <a:schemeClr val="bg1">
                    <a:lumMod val="50000"/>
                  </a:schemeClr>
                </a:solidFill>
              </a:rPr>
              <a:t>Táto doba prinášala </a:t>
            </a:r>
            <a:r>
              <a:rPr lang="sk-SK" b="1" i="1" dirty="0" smtClean="0">
                <a:solidFill>
                  <a:schemeClr val="bg1">
                    <a:lumMod val="50000"/>
                  </a:schemeClr>
                </a:solidFill>
              </a:rPr>
              <a:t>boje, rozbroje </a:t>
            </a:r>
            <a:r>
              <a:rPr lang="sk-SK" i="1" dirty="0" smtClean="0">
                <a:solidFill>
                  <a:schemeClr val="bg1">
                    <a:lumMod val="50000"/>
                  </a:schemeClr>
                </a:solidFill>
              </a:rPr>
              <a:t>a neistotu; násilie sa stalo až príliš častou súčasťou života.</a:t>
            </a:r>
          </a:p>
          <a:p>
            <a:endParaRPr lang="sk-SK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http://cezmina.wz.sk/Sperky_files/sp004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5013176"/>
            <a:ext cx="1656184" cy="1475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0" name="Picture 2" descr="VÃ½sledok vyhÄ¾adÃ¡vania obrÃ¡zkov pre dopyt Å¾eleznÃ¡ doba"/>
          <p:cNvPicPr>
            <a:picLocks noChangeAspect="1" noChangeArrowheads="1"/>
          </p:cNvPicPr>
          <p:nvPr/>
        </p:nvPicPr>
        <p:blipFill>
          <a:blip r:embed="rId4" cstate="print"/>
          <a:srcRect l="24192" r="24401"/>
          <a:stretch>
            <a:fillRect/>
          </a:stretch>
        </p:blipFill>
        <p:spPr bwMode="auto">
          <a:xfrm rot="5400000">
            <a:off x="2984255" y="4512689"/>
            <a:ext cx="1087258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sk-SK" b="1" dirty="0" smtClean="0"/>
              <a:t>Výroba železa vo vysokej peci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3384376" cy="534920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sk-SK" sz="2200" i="1" dirty="0" smtClean="0">
                <a:solidFill>
                  <a:srgbClr val="FF0000"/>
                </a:solidFill>
              </a:rPr>
              <a:t>Železo sa vyrába zo železných rúd vo vysokých peciach za neustáleho dodávania tepla.</a:t>
            </a:r>
          </a:p>
          <a:p>
            <a:pPr>
              <a:lnSpc>
                <a:spcPct val="150000"/>
              </a:lnSpc>
            </a:pPr>
            <a:r>
              <a:rPr lang="sk-SK" sz="2200" i="1" dirty="0" smtClean="0"/>
              <a:t>Pri výrobe železa prebieha niekoľko chemických reakcií, ktoré by bez neustáleho dodávania tepla neprebehli.</a:t>
            </a:r>
          </a:p>
          <a:p>
            <a:pPr>
              <a:lnSpc>
                <a:spcPct val="150000"/>
              </a:lnSpc>
            </a:pPr>
            <a:r>
              <a:rPr lang="sk-SK" sz="2200" i="1" dirty="0" smtClean="0">
                <a:solidFill>
                  <a:srgbClr val="FF0000"/>
                </a:solidFill>
              </a:rPr>
              <a:t>Na Slovensku sa vyrába železo v Košiciach (</a:t>
            </a:r>
            <a:r>
              <a:rPr lang="sk-SK" sz="2200" i="1" dirty="0" err="1" smtClean="0">
                <a:solidFill>
                  <a:srgbClr val="FF0000"/>
                </a:solidFill>
              </a:rPr>
              <a:t>U.S.Steel</a:t>
            </a:r>
            <a:r>
              <a:rPr lang="sk-SK" sz="2200" i="1" dirty="0">
                <a:solidFill>
                  <a:srgbClr val="FF0000"/>
                </a:solidFill>
              </a:rPr>
              <a:t>)</a:t>
            </a:r>
            <a:endParaRPr lang="sk-SK" sz="2200" i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sk-SK" i="1" dirty="0"/>
          </a:p>
        </p:txBody>
      </p:sp>
      <p:pic>
        <p:nvPicPr>
          <p:cNvPr id="4098" name="Picture 2" descr="VÃ½sledok vyhÄ¾adÃ¡vania obrÃ¡zkov pre dopyt vysokÃ¡ p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7836" y="1124744"/>
            <a:ext cx="3024336" cy="5305853"/>
          </a:xfrm>
          <a:prstGeom prst="rect">
            <a:avLst/>
          </a:prstGeom>
          <a:noFill/>
        </p:spPr>
      </p:pic>
      <p:pic>
        <p:nvPicPr>
          <p:cNvPr id="4100" name="Picture 4" descr="SÃºvisiaci obrÃ¡zok"/>
          <p:cNvPicPr>
            <a:picLocks noChangeAspect="1" noChangeArrowheads="1"/>
          </p:cNvPicPr>
          <p:nvPr/>
        </p:nvPicPr>
        <p:blipFill>
          <a:blip r:embed="rId3" cstate="print"/>
          <a:srcRect l="21600" r="8201"/>
          <a:stretch>
            <a:fillRect/>
          </a:stretch>
        </p:blipFill>
        <p:spPr bwMode="auto">
          <a:xfrm>
            <a:off x="6516216" y="1124744"/>
            <a:ext cx="2376264" cy="2538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BlokTextu 5">
            <a:hlinkClick r:id="rId4"/>
          </p:cNvPr>
          <p:cNvSpPr txBox="1"/>
          <p:nvPr/>
        </p:nvSpPr>
        <p:spPr>
          <a:xfrm>
            <a:off x="6516216" y="4365104"/>
            <a:ext cx="21602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Výroba železa - video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r>
              <a:rPr lang="sk-SK" i="1" dirty="0">
                <a:solidFill>
                  <a:srgbClr val="002060"/>
                </a:solidFill>
              </a:rPr>
              <a:t>v</a:t>
            </a:r>
            <a:r>
              <a:rPr lang="sk-SK" i="1" dirty="0" smtClean="0">
                <a:solidFill>
                  <a:srgbClr val="002060"/>
                </a:solidFill>
              </a:rPr>
              <a:t>ysoká pec = 50 m komín (nádoba)</a:t>
            </a:r>
          </a:p>
          <a:p>
            <a:r>
              <a:rPr lang="sk-SK" i="1" dirty="0">
                <a:solidFill>
                  <a:srgbClr val="FF0000"/>
                </a:solidFill>
              </a:rPr>
              <a:t>z</a:t>
            </a:r>
            <a:r>
              <a:rPr lang="sk-SK" i="1" dirty="0" smtClean="0">
                <a:solidFill>
                  <a:srgbClr val="FF0000"/>
                </a:solidFill>
              </a:rPr>
              <a:t>hora</a:t>
            </a:r>
            <a:r>
              <a:rPr lang="sk-SK" i="1" dirty="0" smtClean="0"/>
              <a:t> sa plní – Fe (zmes železných rúd), </a:t>
            </a:r>
          </a:p>
          <a:p>
            <a:pPr marL="0" indent="0">
              <a:buNone/>
            </a:pPr>
            <a:r>
              <a:rPr lang="sk-SK" i="1" dirty="0" smtClean="0"/>
              <a:t>                             C (koks – kvalitné uhlie), </a:t>
            </a:r>
          </a:p>
          <a:p>
            <a:pPr marL="0" indent="0">
              <a:buNone/>
            </a:pPr>
            <a:r>
              <a:rPr lang="sk-SK" i="1" dirty="0"/>
              <a:t> </a:t>
            </a:r>
            <a:r>
              <a:rPr lang="sk-SK" i="1" dirty="0" smtClean="0"/>
              <a:t>                            </a:t>
            </a:r>
            <a:r>
              <a:rPr lang="sk-SK" i="1" dirty="0" err="1" smtClean="0"/>
              <a:t>CaCO</a:t>
            </a:r>
            <a:r>
              <a:rPr lang="sk-SK" i="1" baseline="-25000" dirty="0" smtClean="0"/>
              <a:t> 3 </a:t>
            </a:r>
            <a:r>
              <a:rPr lang="sk-SK" i="1" dirty="0" smtClean="0"/>
              <a:t>(vápenec), piesok.</a:t>
            </a:r>
          </a:p>
          <a:p>
            <a:r>
              <a:rPr lang="sk-SK" i="1" dirty="0">
                <a:solidFill>
                  <a:srgbClr val="FF0000"/>
                </a:solidFill>
              </a:rPr>
              <a:t>z</a:t>
            </a:r>
            <a:r>
              <a:rPr lang="sk-SK" i="1" dirty="0" smtClean="0">
                <a:solidFill>
                  <a:srgbClr val="FF0000"/>
                </a:solidFill>
              </a:rPr>
              <a:t>o spodnej časti </a:t>
            </a:r>
            <a:r>
              <a:rPr lang="sk-SK" i="1" dirty="0" smtClean="0"/>
              <a:t>pece – sa vháňa O</a:t>
            </a:r>
            <a:r>
              <a:rPr lang="sk-SK" i="1" baseline="-25000" dirty="0" smtClean="0"/>
              <a:t>2 </a:t>
            </a:r>
            <a:r>
              <a:rPr lang="sk-SK" i="1" dirty="0" smtClean="0"/>
              <a:t>(podpora horenia)</a:t>
            </a:r>
          </a:p>
          <a:p>
            <a:pPr marL="0" indent="0">
              <a:buNone/>
            </a:pPr>
            <a:r>
              <a:rPr lang="sk-SK" i="1" dirty="0" smtClean="0"/>
              <a:t>   zo spodnej časti sa odoberá tekuté Fe, na ňom pláva </a:t>
            </a:r>
          </a:p>
          <a:p>
            <a:pPr marL="0" indent="0">
              <a:buNone/>
            </a:pPr>
            <a:r>
              <a:rPr lang="sk-SK" i="1" dirty="0">
                <a:solidFill>
                  <a:srgbClr val="FF0000"/>
                </a:solidFill>
              </a:rPr>
              <a:t> </a:t>
            </a:r>
            <a:r>
              <a:rPr lang="sk-SK" i="1" dirty="0" smtClean="0">
                <a:solidFill>
                  <a:srgbClr val="FF0000"/>
                </a:solidFill>
              </a:rPr>
              <a:t>  troska z vápenca</a:t>
            </a:r>
            <a:r>
              <a:rPr lang="sk-SK" i="1" dirty="0" smtClean="0"/>
              <a:t>, ktorá chráni Fe pred koróziou</a:t>
            </a:r>
          </a:p>
          <a:p>
            <a:r>
              <a:rPr lang="sk-SK" i="1" dirty="0">
                <a:solidFill>
                  <a:srgbClr val="0070C0"/>
                </a:solidFill>
              </a:rPr>
              <a:t>t</a:t>
            </a:r>
            <a:r>
              <a:rPr lang="sk-SK" i="1" dirty="0" smtClean="0">
                <a:solidFill>
                  <a:srgbClr val="0070C0"/>
                </a:solidFill>
              </a:rPr>
              <a:t>eplota v peci: 400°C – 2000°C</a:t>
            </a:r>
          </a:p>
        </p:txBody>
      </p:sp>
    </p:spTree>
    <p:extLst>
      <p:ext uri="{BB962C8B-B14F-4D97-AF65-F5344CB8AC3E}">
        <p14:creationId xmlns:p14="http://schemas.microsoft.com/office/powerpoint/2010/main" xmlns="" val="556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3568" y="0"/>
            <a:ext cx="7467600" cy="692696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/>
              <a:t>Využitie železa: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3528" y="692696"/>
            <a:ext cx="8424936" cy="5925272"/>
          </a:xfrm>
        </p:spPr>
        <p:txBody>
          <a:bodyPr>
            <a:normAutofit/>
          </a:bodyPr>
          <a:lstStyle/>
          <a:p>
            <a:r>
              <a:rPr lang="sk-SK" sz="1800" b="1" i="1" dirty="0" smtClean="0">
                <a:solidFill>
                  <a:schemeClr val="accent2">
                    <a:lumMod val="50000"/>
                  </a:schemeClr>
                </a:solidFill>
              </a:rPr>
              <a:t>Liatina je vyrobené železo</a:t>
            </a:r>
            <a:r>
              <a:rPr lang="sk-SK" sz="1800" i="1" dirty="0" smtClean="0">
                <a:solidFill>
                  <a:schemeClr val="accent2">
                    <a:lumMod val="50000"/>
                  </a:schemeClr>
                </a:solidFill>
              </a:rPr>
              <a:t>– obsahuje okrem železa  uhlík, kremík a ďalšie prímesi, je </a:t>
            </a:r>
            <a:r>
              <a:rPr lang="sk-SK" sz="1800" b="1" i="1" dirty="0" smtClean="0">
                <a:solidFill>
                  <a:schemeClr val="accent2">
                    <a:lumMod val="50000"/>
                  </a:schemeClr>
                </a:solidFill>
              </a:rPr>
              <a:t>krehká, pevná</a:t>
            </a:r>
            <a:r>
              <a:rPr lang="sk-SK" sz="1800" i="1" dirty="0" smtClean="0">
                <a:solidFill>
                  <a:schemeClr val="accent2">
                    <a:lumMod val="50000"/>
                  </a:schemeClr>
                </a:solidFill>
              </a:rPr>
              <a:t>, pomerne odolná voči korózii. Vyrábajú sa z nej kachle, kotly, radiátory, panvice,...</a:t>
            </a:r>
          </a:p>
          <a:p>
            <a:endParaRPr lang="sk-SK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sk-SK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sk-SK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sk-SK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sk-SK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k-SK" sz="18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sk-SK" sz="2000" i="1" dirty="0" smtClean="0">
                <a:solidFill>
                  <a:srgbClr val="560FB5"/>
                </a:solidFill>
              </a:rPr>
              <a:t>Skujňovaním</a:t>
            </a:r>
            <a:r>
              <a:rPr lang="sk-SK" sz="20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k-SK" sz="2000" i="1" dirty="0" smtClean="0">
                <a:solidFill>
                  <a:srgbClr val="00B0F0"/>
                </a:solidFill>
              </a:rPr>
              <a:t>sa z liatiny odstraňuje C, a to spaľovaním pomocou kyslíka,</a:t>
            </a:r>
            <a:r>
              <a:rPr lang="sk-SK" sz="20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sk-SK" sz="2000" i="1" dirty="0" smtClean="0">
                <a:solidFill>
                  <a:srgbClr val="00B0F0"/>
                </a:solidFill>
              </a:rPr>
              <a:t>vzniká tak </a:t>
            </a:r>
            <a:r>
              <a:rPr lang="sk-SK" sz="2000" i="1" dirty="0" smtClean="0">
                <a:solidFill>
                  <a:srgbClr val="560FB5"/>
                </a:solidFill>
              </a:rPr>
              <a:t>zliatina- oceľ</a:t>
            </a:r>
            <a:r>
              <a:rPr lang="sk-SK" sz="2000" i="1" dirty="0">
                <a:solidFill>
                  <a:srgbClr val="560FB5"/>
                </a:solidFill>
              </a:rPr>
              <a:t> </a:t>
            </a:r>
            <a:r>
              <a:rPr lang="sk-SK" sz="2000" i="1" dirty="0" smtClean="0">
                <a:solidFill>
                  <a:srgbClr val="560FB5"/>
                </a:solidFill>
              </a:rPr>
              <a:t>(pružná, pevná).</a:t>
            </a:r>
          </a:p>
          <a:p>
            <a:r>
              <a:rPr lang="sk-SK" sz="2000" b="1" i="1" dirty="0" smtClean="0">
                <a:solidFill>
                  <a:schemeClr val="accent5">
                    <a:lumMod val="50000"/>
                  </a:schemeClr>
                </a:solidFill>
              </a:rPr>
              <a:t>Oceľ – </a:t>
            </a:r>
            <a:r>
              <a:rPr lang="sk-SK" sz="2000" i="1" dirty="0" smtClean="0">
                <a:solidFill>
                  <a:schemeClr val="accent5">
                    <a:lumMod val="50000"/>
                  </a:schemeClr>
                </a:solidFill>
              </a:rPr>
              <a:t>je to zliatina železa, malého množstva uhlíka (menej ako v liatine) a ďalších kovov. Je najpoužívanejší konštrukčný materiál. Je tvrdá, pružná, pevná, jednoducho sa opracováva a recykluje.</a:t>
            </a:r>
            <a:endParaRPr lang="sk-SK" sz="2000" b="1" i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098" name="Picture 2" descr="Titan - sporÃ¡k liatinovÃ½"/>
          <p:cNvPicPr>
            <a:picLocks noChangeAspect="1" noChangeArrowheads="1"/>
          </p:cNvPicPr>
          <p:nvPr/>
        </p:nvPicPr>
        <p:blipFill>
          <a:blip r:embed="rId2" cstate="print"/>
          <a:srcRect l="6667" r="6656"/>
          <a:stretch>
            <a:fillRect/>
          </a:stretch>
        </p:blipFill>
        <p:spPr bwMode="auto">
          <a:xfrm>
            <a:off x="708792" y="1672305"/>
            <a:ext cx="1440160" cy="1661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VÃ½sledok vyhÄ¾adÃ¡vania obrÃ¡zkov pre dopyt liatinovÃ½ radiÃ¡tor"/>
          <p:cNvPicPr>
            <a:picLocks noChangeAspect="1" noChangeArrowheads="1"/>
          </p:cNvPicPr>
          <p:nvPr/>
        </p:nvPicPr>
        <p:blipFill>
          <a:blip r:embed="rId3" cstate="print"/>
          <a:srcRect l="22235" t="8894" r="26625" b="4390"/>
          <a:stretch>
            <a:fillRect/>
          </a:stretch>
        </p:blipFill>
        <p:spPr bwMode="auto">
          <a:xfrm>
            <a:off x="5148063" y="1370225"/>
            <a:ext cx="1173101" cy="1989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2" name="Picture 6" descr="VÃ½sledok vyhÄ¾adÃ¡vania obrÃ¡zkov pre dopyt liatinovÃ½ kot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0595" y="1682344"/>
            <a:ext cx="1008112" cy="1629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4" name="Picture 8" descr="VÃ½sledok vyhÄ¾adÃ¡vania obrÃ¡zkov pre dopyt liatinovÃ¡ panvic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36424" y="1988840"/>
            <a:ext cx="1728192" cy="875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6" name="Picture 10" descr="VÃ½sledok vyhÄ¾adÃ¡vania obrÃ¡zkov pre dopyt oceÄ¾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6424" y="5373216"/>
            <a:ext cx="2016224" cy="1344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8" name="Picture 12" descr="VÃ½sledok vyhÄ¾adÃ¡vania obrÃ¡zkov pre dopyt oceÄ¾ovÃ© schod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27246" y="5668392"/>
            <a:ext cx="1152128" cy="949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10" name="Picture 14" descr="VÃ½sledok vyhÄ¾adÃ¡vania obrÃ¡zkov pre dopyt oceÄ¾ovÃ© Å¡perky"/>
          <p:cNvPicPr>
            <a:picLocks noChangeAspect="1" noChangeArrowheads="1"/>
          </p:cNvPicPr>
          <p:nvPr/>
        </p:nvPicPr>
        <p:blipFill>
          <a:blip r:embed="rId8" cstate="print"/>
          <a:srcRect t="22680" b="24401"/>
          <a:stretch>
            <a:fillRect/>
          </a:stretch>
        </p:blipFill>
        <p:spPr bwMode="auto">
          <a:xfrm>
            <a:off x="3671900" y="5703421"/>
            <a:ext cx="1728192" cy="914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39752" y="160337"/>
            <a:ext cx="4032448" cy="487287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dirty="0" smtClean="0"/>
              <a:t>Korózia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324874" y="767298"/>
            <a:ext cx="8208912" cy="5805264"/>
          </a:xfrm>
        </p:spPr>
        <p:txBody>
          <a:bodyPr>
            <a:normAutofit/>
          </a:bodyPr>
          <a:lstStyle/>
          <a:p>
            <a:r>
              <a:rPr lang="sk-SK" sz="2000" dirty="0" smtClean="0">
                <a:solidFill>
                  <a:srgbClr val="FF0000"/>
                </a:solidFill>
              </a:rPr>
              <a:t>Korózia železa alebo </a:t>
            </a:r>
            <a:r>
              <a:rPr lang="sk-SK" sz="2000" b="1" dirty="0" smtClean="0">
                <a:solidFill>
                  <a:srgbClr val="FF0000"/>
                </a:solidFill>
              </a:rPr>
              <a:t>hrdzavenie</a:t>
            </a:r>
            <a:r>
              <a:rPr lang="sk-SK" sz="2000" dirty="0" smtClean="0">
                <a:solidFill>
                  <a:srgbClr val="FF0000"/>
                </a:solidFill>
              </a:rPr>
              <a:t> je chemická reakcia  železa so vzdušným kyslíkom, vodou, soľou- </a:t>
            </a:r>
            <a:r>
              <a:rPr lang="sk-SK" sz="2000" dirty="0" err="1" smtClean="0">
                <a:solidFill>
                  <a:srgbClr val="FF0000"/>
                </a:solidFill>
              </a:rPr>
              <a:t>NaCl</a:t>
            </a:r>
            <a:r>
              <a:rPr lang="sk-SK" sz="2000" dirty="0" smtClean="0">
                <a:solidFill>
                  <a:srgbClr val="FF0000"/>
                </a:solidFill>
              </a:rPr>
              <a:t> (prímorské oblasti).</a:t>
            </a:r>
          </a:p>
          <a:p>
            <a:r>
              <a:rPr lang="sk-SK" sz="2000" dirty="0" smtClean="0">
                <a:solidFill>
                  <a:schemeClr val="accent1">
                    <a:lumMod val="75000"/>
                  </a:schemeClr>
                </a:solidFill>
              </a:rPr>
              <a:t>Pri korózii dochádza k znehodnoteniu železa, vzniku </a:t>
            </a:r>
            <a:r>
              <a:rPr lang="sk-SK" sz="2000" b="1" dirty="0" smtClean="0">
                <a:solidFill>
                  <a:schemeClr val="accent1">
                    <a:lumMod val="75000"/>
                  </a:schemeClr>
                </a:solidFill>
              </a:rPr>
              <a:t>hrdze. </a:t>
            </a:r>
          </a:p>
          <a:p>
            <a:r>
              <a:rPr lang="sk-SK" sz="2000" dirty="0" smtClean="0">
                <a:solidFill>
                  <a:schemeClr val="bg2">
                    <a:lumMod val="25000"/>
                  </a:schemeClr>
                </a:solidFill>
              </a:rPr>
              <a:t>Korózia železa spôsobuje veľké hospodárske škody, pred ktorými </a:t>
            </a:r>
            <a:r>
              <a:rPr lang="sk-SK" sz="2000" dirty="0" smtClean="0">
                <a:solidFill>
                  <a:srgbClr val="FF0000"/>
                </a:solidFill>
              </a:rPr>
              <a:t>možno železo chrániť napríklad:</a:t>
            </a:r>
          </a:p>
          <a:p>
            <a:pPr lvl="1"/>
            <a:r>
              <a:rPr lang="sk-SK" sz="2000" dirty="0" smtClean="0">
                <a:solidFill>
                  <a:srgbClr val="FF0000"/>
                </a:solidFill>
              </a:rPr>
              <a:t>nátermi farbami,</a:t>
            </a:r>
          </a:p>
          <a:p>
            <a:pPr lvl="1"/>
            <a:r>
              <a:rPr lang="sk-SK" sz="2000" dirty="0" smtClean="0">
                <a:solidFill>
                  <a:srgbClr val="FF0000"/>
                </a:solidFill>
              </a:rPr>
              <a:t>pokovovaním (pochrómovaním, </a:t>
            </a:r>
            <a:r>
              <a:rPr lang="sk-SK" sz="2000" dirty="0" err="1" smtClean="0">
                <a:solidFill>
                  <a:srgbClr val="FF0000"/>
                </a:solidFill>
              </a:rPr>
              <a:t>pozinkovaním,poniklovanie</a:t>
            </a:r>
            <a:r>
              <a:rPr lang="sk-SK" sz="20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sk-SK" sz="2000" dirty="0" err="1" smtClean="0">
                <a:solidFill>
                  <a:srgbClr val="FF0000"/>
                </a:solidFill>
              </a:rPr>
              <a:t>poplastovaním</a:t>
            </a:r>
            <a:r>
              <a:rPr lang="sk-SK" sz="2000" dirty="0" smtClean="0">
                <a:solidFill>
                  <a:srgbClr val="FF0000"/>
                </a:solidFill>
              </a:rPr>
              <a:t> </a:t>
            </a:r>
            <a:endParaRPr lang="sk-SK" sz="20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sk-SK" sz="2000" b="1" dirty="0" err="1" smtClean="0">
                <a:solidFill>
                  <a:srgbClr val="00B050"/>
                </a:solidFill>
              </a:rPr>
              <a:t>Oceľ+Cr</a:t>
            </a:r>
            <a:r>
              <a:rPr lang="sk-SK" sz="2000" dirty="0" smtClean="0">
                <a:solidFill>
                  <a:srgbClr val="00B050"/>
                </a:solidFill>
              </a:rPr>
              <a:t> alebo </a:t>
            </a:r>
            <a:r>
              <a:rPr lang="sk-SK" sz="2000" b="1" dirty="0" smtClean="0">
                <a:solidFill>
                  <a:srgbClr val="00B050"/>
                </a:solidFill>
              </a:rPr>
              <a:t>Ni = antikor </a:t>
            </a:r>
            <a:r>
              <a:rPr lang="sk-SK" sz="2000" dirty="0" smtClean="0">
                <a:solidFill>
                  <a:srgbClr val="00B050"/>
                </a:solidFill>
              </a:rPr>
              <a:t>(kov s lepšími vlastnosťami), odoláva korózii</a:t>
            </a:r>
          </a:p>
        </p:txBody>
      </p:sp>
      <p:sp>
        <p:nvSpPr>
          <p:cNvPr id="4098" name="AutoShape 2" descr="VÃ½sledok vyhÄ¾adÃ¡vania obrÃ¡zkov pre dopyt rusting of i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usting of i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6" descr="VÃ½sledok vyhÄ¾adÃ¡vania obrÃ¡zkov pre dopyt rusting of ir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4" name="Picture 8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 l="7560" t="11020" r="6446" b="10861"/>
          <a:stretch>
            <a:fillRect/>
          </a:stretch>
        </p:blipFill>
        <p:spPr bwMode="auto">
          <a:xfrm>
            <a:off x="755576" y="4941168"/>
            <a:ext cx="2304256" cy="156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8" name="Picture 12" descr="VÃ½sledok vyhÄ¾adÃ¡vania obrÃ¡zkov pre dopyt natieranie plota"/>
          <p:cNvPicPr>
            <a:picLocks noChangeAspect="1" noChangeArrowheads="1"/>
          </p:cNvPicPr>
          <p:nvPr/>
        </p:nvPicPr>
        <p:blipFill>
          <a:blip r:embed="rId3" cstate="print"/>
          <a:srcRect l="21735" r="12116" b="28500"/>
          <a:stretch>
            <a:fillRect/>
          </a:stretch>
        </p:blipFill>
        <p:spPr bwMode="auto">
          <a:xfrm>
            <a:off x="6948264" y="5085184"/>
            <a:ext cx="1687693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10" name="Picture 14" descr="VÃ½sledok vyhÄ¾adÃ¡vania obrÃ¡zkov pre dopyt pokovovanie"/>
          <p:cNvPicPr>
            <a:picLocks noChangeAspect="1" noChangeArrowheads="1"/>
          </p:cNvPicPr>
          <p:nvPr/>
        </p:nvPicPr>
        <p:blipFill>
          <a:blip r:embed="rId4" cstate="print"/>
          <a:srcRect l="4124" t="18305" r="12030" b="10306"/>
          <a:stretch>
            <a:fillRect/>
          </a:stretch>
        </p:blipFill>
        <p:spPr bwMode="auto">
          <a:xfrm>
            <a:off x="3707904" y="4869160"/>
            <a:ext cx="2664296" cy="1703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pPr algn="ctr"/>
            <a:r>
              <a:rPr lang="sk-SK" b="1" dirty="0" smtClean="0"/>
              <a:t>Železo ako biogénny prvok: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179512" y="1052736"/>
            <a:ext cx="6588224" cy="5421216"/>
          </a:xfrm>
        </p:spPr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Železo je súčasťou</a:t>
            </a:r>
            <a:r>
              <a:rPr lang="sk-SK" b="1" dirty="0" smtClean="0">
                <a:solidFill>
                  <a:schemeClr val="accent3">
                    <a:lumMod val="50000"/>
                  </a:schemeClr>
                </a:solidFill>
              </a:rPr>
              <a:t> hemoglobínu, </a:t>
            </a:r>
            <a:r>
              <a:rPr lang="sk-SK" dirty="0" smtClean="0">
                <a:solidFill>
                  <a:schemeClr val="accent3">
                    <a:lumMod val="50000"/>
                  </a:schemeClr>
                </a:solidFill>
              </a:rPr>
              <a:t>krvného farbiva, ktoré prenáša kyslík a oxid uhličitý.</a:t>
            </a:r>
          </a:p>
          <a:p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Do organizmu sa železo dostáva </a:t>
            </a:r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potravou</a:t>
            </a:r>
            <a:r>
              <a:rPr lang="sk-SK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r>
              <a:rPr lang="sk-SK" dirty="0" smtClean="0">
                <a:solidFill>
                  <a:schemeClr val="accent6">
                    <a:lumMod val="75000"/>
                  </a:schemeClr>
                </a:solidFill>
              </a:rPr>
              <a:t>Nachádza sa hlavne v </a:t>
            </a:r>
            <a:r>
              <a:rPr lang="sk-SK" b="1" i="1" dirty="0" smtClean="0">
                <a:solidFill>
                  <a:schemeClr val="accent6">
                    <a:lumMod val="75000"/>
                  </a:schemeClr>
                </a:solidFill>
              </a:rPr>
              <a:t>mäse, vaječnom žĺtku, špenáte, obilninách, strukovinách.</a:t>
            </a:r>
          </a:p>
          <a:p>
            <a:r>
              <a:rPr lang="sk-SK" i="1" dirty="0" smtClean="0">
                <a:solidFill>
                  <a:schemeClr val="accent6">
                    <a:lumMod val="75000"/>
                  </a:schemeClr>
                </a:solidFill>
              </a:rPr>
              <a:t>Na jeho dobré vstrebanie v organizme je potrebný aj dostatok vitamínu C.</a:t>
            </a:r>
          </a:p>
          <a:p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Jeho nedostatok v organizme sa nazýva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anémia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, ľudovo 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„</a:t>
            </a:r>
            <a:r>
              <a:rPr lang="sk-SK" i="1" dirty="0" err="1" smtClean="0">
                <a:solidFill>
                  <a:schemeClr val="accent1">
                    <a:lumMod val="75000"/>
                  </a:schemeClr>
                </a:solidFill>
              </a:rPr>
              <a:t>chudokrvnosť</a:t>
            </a:r>
            <a:r>
              <a:rPr lang="sk-SK" i="1" dirty="0" smtClean="0">
                <a:solidFill>
                  <a:schemeClr val="accent1">
                    <a:lumMod val="75000"/>
                  </a:schemeClr>
                </a:solidFill>
              </a:rPr>
              <a:t>“. Jej prejavmi sú bledosť kože, únava, bolesti hlavy, nechutenstvo, poruchy spánku, málo energie, celková slabosť...</a:t>
            </a:r>
          </a:p>
          <a:p>
            <a:endParaRPr lang="sk-SK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sk-SK" i="1" dirty="0" smtClean="0"/>
          </a:p>
        </p:txBody>
      </p:sp>
      <p:pic>
        <p:nvPicPr>
          <p:cNvPr id="3074" name="Picture 2" descr="https://upload.wikimedia.org/wikipedia/commons/thumb/b/be/Heme_b.svg/220px-Heme_b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3" y="836712"/>
            <a:ext cx="1955773" cy="2160240"/>
          </a:xfrm>
          <a:prstGeom prst="rect">
            <a:avLst/>
          </a:prstGeom>
          <a:noFill/>
        </p:spPr>
      </p:pic>
      <p:sp>
        <p:nvSpPr>
          <p:cNvPr id="5" name="Ovál 4"/>
          <p:cNvSpPr/>
          <p:nvPr/>
        </p:nvSpPr>
        <p:spPr>
          <a:xfrm>
            <a:off x="7308304" y="1556792"/>
            <a:ext cx="432048" cy="410344"/>
          </a:xfrm>
          <a:prstGeom prst="ellipse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3783</TotalTime>
  <Words>488</Words>
  <Application>Microsoft Office PowerPoint</Application>
  <PresentationFormat>Prezentácia na obrazovke (4:3)</PresentationFormat>
  <Paragraphs>67</Paragraphs>
  <Slides>10</Slides>
  <Notes>2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Arkáda</vt:lpstr>
      <vt:lpstr>Významné chemické prvky a zlúčeniny</vt:lpstr>
      <vt:lpstr>Železo :</vt:lpstr>
      <vt:lpstr>Železo v chemických reakciách : </vt:lpstr>
      <vt:lpstr>Železná  doba : </vt:lpstr>
      <vt:lpstr>Výroba železa vo vysokej peci</vt:lpstr>
      <vt:lpstr>Snímka 6</vt:lpstr>
      <vt:lpstr>Využitie železa: </vt:lpstr>
      <vt:lpstr>Korózia  </vt:lpstr>
      <vt:lpstr>Železo ako biogénny prvok: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Látky a ich vlastnosti</dc:title>
  <dc:creator>user</dc:creator>
  <cp:lastModifiedBy>user</cp:lastModifiedBy>
  <cp:revision>779</cp:revision>
  <dcterms:created xsi:type="dcterms:W3CDTF">2017-09-03T06:20:55Z</dcterms:created>
  <dcterms:modified xsi:type="dcterms:W3CDTF">2022-02-07T06:46:06Z</dcterms:modified>
</cp:coreProperties>
</file>