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0063-833D-43B9-9875-92EC387384FD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BA801-1A23-4499-B020-F2DC734B208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756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Monarchie</a:t>
            </a:r>
            <a:r>
              <a:rPr lang="sk-SK" baseline="0" dirty="0"/>
              <a:t> v Európe v súčasnosti </a:t>
            </a:r>
            <a:r>
              <a:rPr lang="sk-SK" baseline="0" dirty="0">
                <a:sym typeface="Wingdings" pitchFamily="2" charset="2"/>
              </a:rPr>
              <a:t> </a:t>
            </a:r>
            <a:r>
              <a:rPr lang="sk-SK" baseline="0" dirty="0" err="1">
                <a:sym typeface="Wingdings" pitchFamily="2" charset="2"/>
              </a:rPr>
              <a:t>Andora</a:t>
            </a:r>
            <a:r>
              <a:rPr lang="sk-SK" baseline="0" dirty="0">
                <a:sym typeface="Wingdings" pitchFamily="2" charset="2"/>
              </a:rPr>
              <a:t>, Belgicko, </a:t>
            </a:r>
            <a:r>
              <a:rPr lang="sk-SK" baseline="0" dirty="0" err="1">
                <a:sym typeface="Wingdings" pitchFamily="2" charset="2"/>
              </a:rPr>
              <a:t>Dánko</a:t>
            </a:r>
            <a:r>
              <a:rPr lang="sk-SK" baseline="0" dirty="0">
                <a:sym typeface="Wingdings" pitchFamily="2" charset="2"/>
              </a:rPr>
              <a:t>, Nórsko...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BA801-1A23-4499-B020-F2DC734B2081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964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8BE9DC-2364-441A-9E53-A29D16DEADC5}" type="datetimeFigureOut">
              <a:rPr lang="sk-SK" smtClean="0"/>
              <a:pPr/>
              <a:t>16. 11. 2023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1ED24F-1F89-47F1-BB81-9518CBB8F52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Formy vlády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500694" y="0"/>
            <a:ext cx="16337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„Štát som ja“</a:t>
            </a:r>
          </a:p>
        </p:txBody>
      </p:sp>
      <p:pic>
        <p:nvPicPr>
          <p:cNvPr id="9218" name="Picture 2" descr="Kráľ Slnko (Ľudovít XIV.) | Ťaháky-referáty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1374" y="0"/>
            <a:ext cx="2052626" cy="2454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vládne?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1844824"/>
            <a:ext cx="7704856" cy="4726295"/>
          </a:xfrm>
        </p:spPr>
        <p:txBody>
          <a:bodyPr/>
          <a:lstStyle/>
          <a:p>
            <a:r>
              <a:rPr lang="sk-SK" dirty="0">
                <a:highlight>
                  <a:srgbClr val="FFFF00"/>
                </a:highlight>
              </a:rPr>
              <a:t>Ako štát uskutočňuje svoju činnosť </a:t>
            </a:r>
            <a:r>
              <a:rPr lang="sk-SK" dirty="0"/>
              <a:t>závisí </a:t>
            </a:r>
            <a:r>
              <a:rPr lang="sk-SK" dirty="0">
                <a:highlight>
                  <a:srgbClr val="FFFF00"/>
                </a:highlight>
              </a:rPr>
              <a:t>od </a:t>
            </a:r>
            <a:r>
              <a:rPr lang="sk-SK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FORMY VLÁDY</a:t>
            </a:r>
            <a:r>
              <a:rPr lang="sk-SK" dirty="0"/>
              <a:t>...</a:t>
            </a:r>
          </a:p>
          <a:p>
            <a:r>
              <a:rPr lang="sk-SK" dirty="0">
                <a:solidFill>
                  <a:schemeClr val="tx1"/>
                </a:solidFill>
              </a:rPr>
              <a:t>Veľmi dôležité je aj to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kto stojí na čele vlády </a:t>
            </a:r>
            <a:r>
              <a:rPr lang="sk-SK" dirty="0">
                <a:solidFill>
                  <a:schemeClr val="tx1"/>
                </a:solidFill>
              </a:rPr>
              <a:t>a </a:t>
            </a: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aké má vzťahy so štátnymi orgánmi</a:t>
            </a:r>
            <a:r>
              <a:rPr lang="sk-SK" dirty="0">
                <a:solidFill>
                  <a:schemeClr val="tx1"/>
                </a:solidFill>
              </a:rPr>
              <a:t>....</a:t>
            </a:r>
          </a:p>
        </p:txBody>
      </p:sp>
      <p:pic>
        <p:nvPicPr>
          <p:cNvPr id="6146" name="Picture 2" descr="Parlament je dnes takmer prázdny. Na schôdzu prišlo len niekoľko poslancov  | Glob.s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000" y="0"/>
            <a:ext cx="2700000" cy="1800000"/>
          </a:xfrm>
          <a:prstGeom prst="rect">
            <a:avLst/>
          </a:prstGeom>
          <a:noFill/>
        </p:spPr>
      </p:pic>
      <p:grpSp>
        <p:nvGrpSpPr>
          <p:cNvPr id="7" name="Skupina 6"/>
          <p:cNvGrpSpPr/>
          <p:nvPr/>
        </p:nvGrpSpPr>
        <p:grpSpPr>
          <a:xfrm>
            <a:off x="2357422" y="1142984"/>
            <a:ext cx="4065537" cy="726522"/>
            <a:chOff x="214282" y="1785926"/>
            <a:chExt cx="4065537" cy="726522"/>
          </a:xfrm>
        </p:grpSpPr>
        <p:sp>
          <p:nvSpPr>
            <p:cNvPr id="5" name="BlokTextu 4"/>
            <p:cNvSpPr txBox="1"/>
            <p:nvPr/>
          </p:nvSpPr>
          <p:spPr>
            <a:xfrm>
              <a:off x="214282" y="2143116"/>
              <a:ext cx="4065537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/>
                <a:t>Národná rada Slovenskej republiky</a:t>
              </a:r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214282" y="1785926"/>
              <a:ext cx="135806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/>
                <a:t>parlament</a:t>
              </a:r>
            </a:p>
          </p:txBody>
        </p:sp>
      </p:grpSp>
      <p:grpSp>
        <p:nvGrpSpPr>
          <p:cNvPr id="10" name="Skupina 9">
            <a:extLst>
              <a:ext uri="{FF2B5EF4-FFF2-40B4-BE49-F238E27FC236}">
                <a16:creationId xmlns:a16="http://schemas.microsoft.com/office/drawing/2014/main" xmlns="" id="{3770CF7F-86F3-513F-93A1-4DCB790AE844}"/>
              </a:ext>
            </a:extLst>
          </p:cNvPr>
          <p:cNvGrpSpPr/>
          <p:nvPr/>
        </p:nvGrpSpPr>
        <p:grpSpPr>
          <a:xfrm>
            <a:off x="455263" y="5735970"/>
            <a:ext cx="6678219" cy="835149"/>
            <a:chOff x="455263" y="5735970"/>
            <a:chExt cx="6678219" cy="835149"/>
          </a:xfrm>
        </p:grpSpPr>
        <p:sp>
          <p:nvSpPr>
            <p:cNvPr id="9" name="BlokTextu 8">
              <a:extLst>
                <a:ext uri="{FF2B5EF4-FFF2-40B4-BE49-F238E27FC236}">
                  <a16:creationId xmlns:a16="http://schemas.microsoft.com/office/drawing/2014/main" xmlns="" id="{9E226BF9-91F8-49D4-E692-F6A7EF83F97D}"/>
                </a:ext>
              </a:extLst>
            </p:cNvPr>
            <p:cNvSpPr txBox="1"/>
            <p:nvPr/>
          </p:nvSpPr>
          <p:spPr>
            <a:xfrm>
              <a:off x="1187624" y="6021288"/>
              <a:ext cx="5945858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sk-SK" dirty="0"/>
                <a:t>Vieš koľkými poslancami je tvorený náš parlament? </a:t>
              </a:r>
            </a:p>
          </p:txBody>
        </p:sp>
        <p:pic>
          <p:nvPicPr>
            <p:cNvPr id="1026" name="Picture 2" descr="Výsledok vyhľadávania obrázkov pre dopyt clipart otáznik">
              <a:extLst>
                <a:ext uri="{FF2B5EF4-FFF2-40B4-BE49-F238E27FC236}">
                  <a16:creationId xmlns:a16="http://schemas.microsoft.com/office/drawing/2014/main" xmlns="" id="{C2E46A4A-4FBA-E30E-D6A0-8BA4626DB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63" y="5735970"/>
              <a:ext cx="732361" cy="835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Aké sú najčastejšie formy vlády?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2276872"/>
            <a:ext cx="6400800" cy="3615267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  <a:highlight>
                  <a:srgbClr val="FFFF00"/>
                </a:highlight>
              </a:rPr>
              <a:t>Podľa toho kto vládne </a:t>
            </a:r>
            <a:r>
              <a:rPr lang="sk-SK" dirty="0">
                <a:solidFill>
                  <a:schemeClr val="tx1"/>
                </a:solidFill>
              </a:rPr>
              <a:t>a aká je štruktúra štátnych orgánov </a:t>
            </a:r>
            <a:r>
              <a:rPr lang="sk-SK" dirty="0">
                <a:solidFill>
                  <a:schemeClr val="bg1"/>
                </a:solidFill>
                <a:highlight>
                  <a:srgbClr val="FFFF00"/>
                </a:highlight>
              </a:rPr>
              <a:t>sa od seba líšia </a:t>
            </a:r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aj formy vlády</a:t>
            </a:r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91680" y="5301208"/>
            <a:ext cx="289213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Najčastejšie formy vlády</a:t>
            </a:r>
          </a:p>
        </p:txBody>
      </p:sp>
      <p:cxnSp>
        <p:nvCxnSpPr>
          <p:cNvPr id="6" name="Rovná spojovacia šípka 5"/>
          <p:cNvCxnSpPr>
            <a:stCxn id="4" idx="3"/>
          </p:cNvCxnSpPr>
          <p:nvPr/>
        </p:nvCxnSpPr>
        <p:spPr>
          <a:xfrm flipV="1">
            <a:off x="4583818" y="4797152"/>
            <a:ext cx="1212318" cy="6887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>
            <a:stCxn id="4" idx="3"/>
          </p:cNvCxnSpPr>
          <p:nvPr/>
        </p:nvCxnSpPr>
        <p:spPr>
          <a:xfrm>
            <a:off x="4583818" y="5485874"/>
            <a:ext cx="1428342" cy="313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4" idx="3"/>
          </p:cNvCxnSpPr>
          <p:nvPr/>
        </p:nvCxnSpPr>
        <p:spPr>
          <a:xfrm>
            <a:off x="4583818" y="5485874"/>
            <a:ext cx="1140310" cy="823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796136" y="4653136"/>
            <a:ext cx="14125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monarchia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6084168" y="5373216"/>
            <a:ext cx="12250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republika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5724128" y="6021288"/>
            <a:ext cx="1186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diktatúra</a:t>
            </a:r>
          </a:p>
        </p:txBody>
      </p:sp>
      <p:pic>
        <p:nvPicPr>
          <p:cNvPr id="2050" name="Picture 2" descr="Monarchia Koruna Korunovačné - Obrázok zdarma na Pixabay">
            <a:extLst>
              <a:ext uri="{FF2B5EF4-FFF2-40B4-BE49-F238E27FC236}">
                <a16:creationId xmlns:a16="http://schemas.microsoft.com/office/drawing/2014/main" xmlns="" id="{C271BB9B-94DE-CC66-0E7F-30CFF30D7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35" y="1786334"/>
            <a:ext cx="1166813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Dictator Cliparts, Download Free Dictator Cliparts png images, Free  ClipArts on Clipart Library">
            <a:extLst>
              <a:ext uri="{FF2B5EF4-FFF2-40B4-BE49-F238E27FC236}">
                <a16:creationId xmlns:a16="http://schemas.microsoft.com/office/drawing/2014/main" xmlns="" id="{1C13A00C-ADEB-420A-557D-B600BFB53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880" y="1786333"/>
            <a:ext cx="1212318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UROSCOLA 2020: Medzi desiatimi najlepšími aj Obchodná akadémia v Lučenci">
            <a:extLst>
              <a:ext uri="{FF2B5EF4-FFF2-40B4-BE49-F238E27FC236}">
                <a16:creationId xmlns:a16="http://schemas.microsoft.com/office/drawing/2014/main" xmlns="" id="{463797B3-3C01-9366-BBD9-B3FEA2F0A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04813"/>
            <a:ext cx="1356741" cy="9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monarchia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4939" y="1397909"/>
            <a:ext cx="6400800" cy="3615267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Na čele krajiny </a:t>
            </a:r>
            <a:r>
              <a:rPr lang="sk-SK" dirty="0">
                <a:highlight>
                  <a:srgbClr val="FFFF00"/>
                </a:highlight>
              </a:rPr>
              <a:t>stojí </a:t>
            </a:r>
            <a:r>
              <a:rPr lang="sk-SK" dirty="0">
                <a:solidFill>
                  <a:srgbClr val="FF0000"/>
                </a:solidFill>
                <a:highlight>
                  <a:srgbClr val="FFFF00"/>
                </a:highlight>
              </a:rPr>
              <a:t>panovník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>
                <a:sym typeface="Wingdings" pitchFamily="2" charset="2"/>
              </a:rPr>
              <a:t> </a:t>
            </a:r>
            <a:r>
              <a:rPr lang="sk-SK" dirty="0">
                <a:solidFill>
                  <a:schemeClr val="tx1"/>
                </a:solidFill>
                <a:sym typeface="Wingdings" pitchFamily="2" charset="2"/>
              </a:rPr>
              <a:t>kráľ, cisár, cár, knieža, vojvoda, sultán...</a:t>
            </a:r>
          </a:p>
          <a:p>
            <a:r>
              <a:rPr lang="sk-SK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sym typeface="Wingdings" pitchFamily="2" charset="2"/>
              </a:rPr>
              <a:t>TYPY MONARCHIE</a:t>
            </a:r>
            <a:endParaRPr lang="sk-SK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00"/>
              </a:highlight>
            </a:endParaRPr>
          </a:p>
        </p:txBody>
      </p:sp>
      <p:pic>
        <p:nvPicPr>
          <p:cNvPr id="4" name="Obrázok 3" descr="koru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5675" y="1"/>
            <a:ext cx="1838325" cy="2132856"/>
          </a:xfrm>
          <a:prstGeom prst="rect">
            <a:avLst/>
          </a:prstGeom>
        </p:spPr>
      </p:pic>
      <p:cxnSp>
        <p:nvCxnSpPr>
          <p:cNvPr id="6" name="Rovná spojovacia šípka 5"/>
          <p:cNvCxnSpPr/>
          <p:nvPr/>
        </p:nvCxnSpPr>
        <p:spPr>
          <a:xfrm>
            <a:off x="3203848" y="400506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3203848" y="4077072"/>
            <a:ext cx="1152128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4211960" y="3789040"/>
            <a:ext cx="16882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absolutistická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4355976" y="4797152"/>
            <a:ext cx="14734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konštitučná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5940152" y="3789040"/>
            <a:ext cx="15279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Vládne sám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5868144" y="4797152"/>
            <a:ext cx="27590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Vládne s parlamentom</a:t>
            </a:r>
          </a:p>
        </p:txBody>
      </p:sp>
      <p:cxnSp>
        <p:nvCxnSpPr>
          <p:cNvPr id="14" name="Rovná spojovacia šípka 13"/>
          <p:cNvCxnSpPr/>
          <p:nvPr/>
        </p:nvCxnSpPr>
        <p:spPr>
          <a:xfrm>
            <a:off x="3203848" y="4149080"/>
            <a:ext cx="576064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3779912" y="5661248"/>
            <a:ext cx="13708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dualistická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357158" y="4714884"/>
            <a:ext cx="257634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Panovník</a:t>
            </a:r>
            <a:r>
              <a:rPr lang="sk-SK" dirty="0"/>
              <a:t> sa na trón</a:t>
            </a:r>
          </a:p>
          <a:p>
            <a:r>
              <a:rPr lang="sk-SK" dirty="0"/>
              <a:t>dostáva </a:t>
            </a:r>
            <a:r>
              <a:rPr lang="sk-SK" b="1" dirty="0"/>
              <a:t>dedične</a:t>
            </a:r>
            <a:r>
              <a:rPr lang="sk-SK" dirty="0"/>
              <a:t>, len</a:t>
            </a:r>
          </a:p>
          <a:p>
            <a:r>
              <a:rPr lang="sk-SK" b="1" dirty="0"/>
              <a:t>výnimočne je volený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1214414" y="1714488"/>
            <a:ext cx="425789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Existujú v Európe nejaké monarchie?</a:t>
            </a:r>
          </a:p>
        </p:txBody>
      </p:sp>
      <p:pic>
        <p:nvPicPr>
          <p:cNvPr id="3074" name="Picture 2" descr="Výsledok vyhľadávania obrázkov pre dopyt otáznik clipart">
            <a:extLst>
              <a:ext uri="{FF2B5EF4-FFF2-40B4-BE49-F238E27FC236}">
                <a16:creationId xmlns:a16="http://schemas.microsoft.com/office/drawing/2014/main" xmlns="" id="{98A3D434-F332-7CD7-BE6D-4A732865F3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5" y="1527916"/>
            <a:ext cx="758949" cy="8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republika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988840"/>
            <a:ext cx="6400800" cy="3615267"/>
          </a:xfrm>
        </p:spPr>
        <p:txBody>
          <a:bodyPr/>
          <a:lstStyle/>
          <a:p>
            <a:r>
              <a:rPr lang="sk-SK" dirty="0">
                <a:highlight>
                  <a:srgbClr val="FFFF00"/>
                </a:highlight>
              </a:rPr>
              <a:t>Na čele štátu je </a:t>
            </a:r>
            <a:r>
              <a:rPr lang="sk-SK" dirty="0">
                <a:solidFill>
                  <a:srgbClr val="FF0000"/>
                </a:solidFill>
                <a:highlight>
                  <a:srgbClr val="FFFF00"/>
                </a:highlight>
              </a:rPr>
              <a:t>PREZIDENT</a:t>
            </a:r>
            <a:r>
              <a:rPr lang="sk-SK" dirty="0"/>
              <a:t>, ktorý má svoje </a:t>
            </a:r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právomoci</a:t>
            </a:r>
            <a:r>
              <a:rPr lang="sk-SK" dirty="0">
                <a:solidFill>
                  <a:schemeClr val="bg1"/>
                </a:solidFill>
                <a:highlight>
                  <a:srgbClr val="FFFF00"/>
                </a:highlight>
              </a:rPr>
              <a:t> vymedzené </a:t>
            </a:r>
            <a:r>
              <a:rPr lang="sk-SK" dirty="0"/>
              <a:t>v základom zákone štátu </a:t>
            </a:r>
            <a:r>
              <a:rPr lang="sk-SK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v </a:t>
            </a:r>
            <a:r>
              <a:rPr lang="sk-SK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ústave</a:t>
            </a:r>
            <a:r>
              <a:rPr lang="sk-SK" dirty="0"/>
              <a:t>...</a:t>
            </a:r>
          </a:p>
          <a:p>
            <a:r>
              <a:rPr lang="sk-SK" dirty="0">
                <a:highlight>
                  <a:srgbClr val="00FF00"/>
                </a:highlight>
              </a:rPr>
              <a:t>Typy republiky</a:t>
            </a:r>
            <a:r>
              <a:rPr lang="sk-SK" dirty="0"/>
              <a:t>: </a:t>
            </a:r>
          </a:p>
          <a:p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flipV="1">
            <a:off x="2843808" y="3933056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2843808" y="4221088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3635896" y="4581128"/>
            <a:ext cx="16562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parlamentná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3635896" y="3789040"/>
            <a:ext cx="159691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prezidentská</a:t>
            </a:r>
          </a:p>
        </p:txBody>
      </p:sp>
      <p:pic>
        <p:nvPicPr>
          <p:cNvPr id="10" name="Obrázok 9" descr="prezidn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837" y="4760417"/>
            <a:ext cx="1571163" cy="2097583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899592" y="5373216"/>
            <a:ext cx="338426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 moci sa dostáva zvyčajne </a:t>
            </a:r>
          </a:p>
          <a:p>
            <a:r>
              <a:rPr lang="sk-SK" b="1" dirty="0"/>
              <a:t>voľbami</a:t>
            </a:r>
            <a:r>
              <a:rPr lang="sk-SK" dirty="0"/>
              <a:t>, iba </a:t>
            </a:r>
            <a:r>
              <a:rPr lang="sk-SK" u="sng" dirty="0"/>
              <a:t>mimoriadne</a:t>
            </a:r>
            <a:r>
              <a:rPr lang="sk-SK" dirty="0"/>
              <a:t> ho</a:t>
            </a:r>
          </a:p>
          <a:p>
            <a:r>
              <a:rPr lang="sk-SK" dirty="0"/>
              <a:t>volí </a:t>
            </a:r>
            <a:r>
              <a:rPr lang="sk-SK" b="1" dirty="0"/>
              <a:t>parlament</a:t>
            </a:r>
          </a:p>
        </p:txBody>
      </p:sp>
      <p:sp>
        <p:nvSpPr>
          <p:cNvPr id="12" name="Šípka doprava 11"/>
          <p:cNvSpPr/>
          <p:nvPr/>
        </p:nvSpPr>
        <p:spPr>
          <a:xfrm>
            <a:off x="4427984" y="5661248"/>
            <a:ext cx="576064" cy="43204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5076056" y="5661248"/>
            <a:ext cx="24192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volený na určitý čas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1428728" y="1643050"/>
            <a:ext cx="498085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Čo znamená slovo </a:t>
            </a:r>
            <a:r>
              <a:rPr lang="sk-SK" b="1" dirty="0"/>
              <a:t>republika</a:t>
            </a:r>
            <a:r>
              <a:rPr lang="sk-SK" dirty="0"/>
              <a:t> (</a:t>
            </a:r>
            <a:r>
              <a:rPr lang="sk-SK" dirty="0" err="1"/>
              <a:t>res</a:t>
            </a:r>
            <a:r>
              <a:rPr lang="sk-SK" dirty="0"/>
              <a:t> </a:t>
            </a:r>
            <a:r>
              <a:rPr lang="sk-SK" dirty="0" err="1"/>
              <a:t>publica</a:t>
            </a:r>
            <a:r>
              <a:rPr lang="sk-SK" dirty="0"/>
              <a:t>)?</a:t>
            </a:r>
          </a:p>
        </p:txBody>
      </p:sp>
      <p:pic>
        <p:nvPicPr>
          <p:cNvPr id="4" name="Picture 2" descr="Výsledok vyhľadávania obrázkov pre dopyt otáznik clipart">
            <a:extLst>
              <a:ext uri="{FF2B5EF4-FFF2-40B4-BE49-F238E27FC236}">
                <a16:creationId xmlns:a16="http://schemas.microsoft.com/office/drawing/2014/main" xmlns="" id="{87932715-E982-E7BD-A89F-75FFDEC6E3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7" y="1394982"/>
            <a:ext cx="758949" cy="8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806BAED1-EC78-29DB-94A1-02AA12B08169}"/>
              </a:ext>
            </a:extLst>
          </p:cNvPr>
          <p:cNvSpPr txBox="1"/>
          <p:nvPr/>
        </p:nvSpPr>
        <p:spPr>
          <a:xfrm>
            <a:off x="539552" y="6477792"/>
            <a:ext cx="514275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Zisti na koľko rokov je volený prezident u nás </a:t>
            </a:r>
          </a:p>
        </p:txBody>
      </p:sp>
      <p:pic>
        <p:nvPicPr>
          <p:cNvPr id="4098" name="Picture 2" descr="Príklad: Porovnaj - úloha z matematiky číslo 2255, umocňovanie">
            <a:extLst>
              <a:ext uri="{FF2B5EF4-FFF2-40B4-BE49-F238E27FC236}">
                <a16:creationId xmlns:a16="http://schemas.microsoft.com/office/drawing/2014/main" xmlns="" id="{5274A1C5-ACBE-880F-2637-3C19A95EDF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6" y="6017526"/>
            <a:ext cx="566473" cy="84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diktatúra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7504" y="2023047"/>
            <a:ext cx="6400800" cy="3615267"/>
          </a:xfrm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  <a:highlight>
                  <a:srgbClr val="FFFF00"/>
                </a:highlight>
              </a:rPr>
              <a:t>Na čele štátu </a:t>
            </a:r>
            <a:r>
              <a:rPr lang="sk-SK" dirty="0">
                <a:highlight>
                  <a:srgbClr val="FFFF00"/>
                </a:highlight>
              </a:rPr>
              <a:t>stojí</a:t>
            </a:r>
            <a:r>
              <a:rPr lang="sk-SK" dirty="0"/>
              <a:t> buď </a:t>
            </a:r>
            <a:r>
              <a:rPr lang="sk-SK" dirty="0">
                <a:solidFill>
                  <a:schemeClr val="bg1"/>
                </a:solidFill>
                <a:highlight>
                  <a:srgbClr val="FFFF00"/>
                </a:highlight>
              </a:rPr>
              <a:t>vodca</a:t>
            </a:r>
            <a:r>
              <a:rPr lang="sk-SK" dirty="0"/>
              <a:t> alebo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politická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strana.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na čelo štátu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sa dostane zvyčajne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nelegitímne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/>
              <a:t>=&gt; </a:t>
            </a:r>
            <a:r>
              <a:rPr lang="sk-SK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občianska vojna, štátny prevrat</a:t>
            </a:r>
            <a:r>
              <a:rPr lang="sk-SK" dirty="0"/>
              <a:t>, </a:t>
            </a:r>
            <a:r>
              <a:rPr lang="sk-SK" dirty="0" err="1"/>
              <a:t>atď</a:t>
            </a:r>
            <a:endParaRPr lang="sk-SK" dirty="0"/>
          </a:p>
          <a:p>
            <a:r>
              <a:rPr lang="sk-SK" b="1" dirty="0">
                <a:solidFill>
                  <a:schemeClr val="bg1"/>
                </a:solidFill>
                <a:highlight>
                  <a:srgbClr val="00FF00"/>
                </a:highlight>
              </a:rPr>
              <a:t>TYPY DIKTATÚR</a:t>
            </a:r>
            <a:r>
              <a:rPr lang="sk-SK" dirty="0"/>
              <a:t>: 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 flipV="1">
            <a:off x="2843808" y="4293096"/>
            <a:ext cx="936104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3779912" y="4149080"/>
            <a:ext cx="11641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vojenská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3707904" y="4725144"/>
            <a:ext cx="11865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fašistická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779912" y="5373216"/>
            <a:ext cx="148630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proletariátu</a:t>
            </a:r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2915816" y="4437112"/>
            <a:ext cx="79208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>
            <a:endCxn id="3" idx="2"/>
          </p:cNvCxnSpPr>
          <p:nvPr/>
        </p:nvCxnSpPr>
        <p:spPr>
          <a:xfrm>
            <a:off x="2824901" y="4449141"/>
            <a:ext cx="883003" cy="1189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928662" y="1857364"/>
            <a:ext cx="484139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highlight>
                  <a:srgbClr val="FFFF00"/>
                </a:highlight>
              </a:rPr>
              <a:t>Je to </a:t>
            </a:r>
            <a:r>
              <a:rPr lang="sk-SK" b="1" dirty="0">
                <a:highlight>
                  <a:srgbClr val="FFFF00"/>
                </a:highlight>
              </a:rPr>
              <a:t>totalitný režim</a:t>
            </a:r>
            <a:r>
              <a:rPr lang="sk-SK" dirty="0">
                <a:highlight>
                  <a:srgbClr val="FFFF00"/>
                </a:highlight>
              </a:rPr>
              <a:t>, kde sú PORUŠOVANÉ</a:t>
            </a:r>
          </a:p>
          <a:p>
            <a:r>
              <a:rPr lang="sk-SK" b="1" dirty="0">
                <a:highlight>
                  <a:srgbClr val="FFFF00"/>
                </a:highlight>
              </a:rPr>
              <a:t>základné ľudské, občianske</a:t>
            </a:r>
          </a:p>
          <a:p>
            <a:r>
              <a:rPr lang="sk-SK" dirty="0">
                <a:highlight>
                  <a:srgbClr val="FFFF00"/>
                </a:highlight>
              </a:rPr>
              <a:t> a </a:t>
            </a:r>
            <a:r>
              <a:rPr lang="sk-SK" b="1" dirty="0">
                <a:highlight>
                  <a:srgbClr val="FFFF00"/>
                </a:highlight>
              </a:rPr>
              <a:t>politické práva</a:t>
            </a:r>
            <a:r>
              <a:rPr lang="sk-SK" dirty="0"/>
              <a:t>...</a:t>
            </a:r>
          </a:p>
        </p:txBody>
      </p:sp>
      <p:cxnSp>
        <p:nvCxnSpPr>
          <p:cNvPr id="14" name="Rovná spojovacia šípka 13"/>
          <p:cNvCxnSpPr>
            <a:stCxn id="7" idx="3"/>
          </p:cNvCxnSpPr>
          <p:nvPr/>
        </p:nvCxnSpPr>
        <p:spPr>
          <a:xfrm>
            <a:off x="4894447" y="4909810"/>
            <a:ext cx="534809" cy="193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5429256" y="4786322"/>
            <a:ext cx="310213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Napr. Nemecko, Taliansko</a:t>
            </a:r>
          </a:p>
        </p:txBody>
      </p:sp>
      <p:cxnSp>
        <p:nvCxnSpPr>
          <p:cNvPr id="18" name="Rovná spojovacia šípka 17"/>
          <p:cNvCxnSpPr>
            <a:stCxn id="8" idx="3"/>
          </p:cNvCxnSpPr>
          <p:nvPr/>
        </p:nvCxnSpPr>
        <p:spPr>
          <a:xfrm>
            <a:off x="5266216" y="5557882"/>
            <a:ext cx="520230" cy="142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5786446" y="5357826"/>
            <a:ext cx="26917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Napr. ZSSR, Čína, KĽDR</a:t>
            </a:r>
          </a:p>
        </p:txBody>
      </p:sp>
      <p:cxnSp>
        <p:nvCxnSpPr>
          <p:cNvPr id="21" name="Rovná spojovacia šípka 20"/>
          <p:cNvCxnSpPr>
            <a:stCxn id="6" idx="3"/>
          </p:cNvCxnSpPr>
          <p:nvPr/>
        </p:nvCxnSpPr>
        <p:spPr>
          <a:xfrm flipV="1">
            <a:off x="4944013" y="4286256"/>
            <a:ext cx="556681" cy="474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BlokTextu 21"/>
          <p:cNvSpPr txBox="1"/>
          <p:nvPr/>
        </p:nvSpPr>
        <p:spPr>
          <a:xfrm>
            <a:off x="5500694" y="4143380"/>
            <a:ext cx="143981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Napr. Chile</a:t>
            </a:r>
          </a:p>
        </p:txBody>
      </p:sp>
      <p:sp>
        <p:nvSpPr>
          <p:cNvPr id="23" name="BlokTextu 22"/>
          <p:cNvSpPr txBox="1"/>
          <p:nvPr/>
        </p:nvSpPr>
        <p:spPr>
          <a:xfrm>
            <a:off x="1428728" y="1214422"/>
            <a:ext cx="409919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Vieš vysvetliť pojem </a:t>
            </a:r>
            <a:r>
              <a:rPr lang="sk-SK" b="1" dirty="0"/>
              <a:t>totalitný režim?</a:t>
            </a:r>
          </a:p>
        </p:txBody>
      </p:sp>
      <p:pic>
        <p:nvPicPr>
          <p:cNvPr id="4" name="Picture 2" descr="Výsledok vyhľadávania obrázkov pre dopyt otáznik clipart">
            <a:extLst>
              <a:ext uri="{FF2B5EF4-FFF2-40B4-BE49-F238E27FC236}">
                <a16:creationId xmlns:a16="http://schemas.microsoft.com/office/drawing/2014/main" xmlns="" id="{54E3F8CB-DC74-A5FA-747A-12FA3C285C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79" y="927319"/>
            <a:ext cx="758949" cy="8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9DA3EF05-60F0-F642-E7B4-3EAA7A1A5B97}"/>
              </a:ext>
            </a:extLst>
          </p:cNvPr>
          <p:cNvSpPr txBox="1"/>
          <p:nvPr/>
        </p:nvSpPr>
        <p:spPr>
          <a:xfrm>
            <a:off x="1014403" y="6090890"/>
            <a:ext cx="568617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Čo myslíš, existujú aj v súčasnom svete diktatúry? </a:t>
            </a:r>
          </a:p>
        </p:txBody>
      </p:sp>
      <p:pic>
        <p:nvPicPr>
          <p:cNvPr id="15" name="Picture 2" descr="Výsledok vyhľadávania obrázkov pre dopyt otáznik clipart">
            <a:extLst>
              <a:ext uri="{FF2B5EF4-FFF2-40B4-BE49-F238E27FC236}">
                <a16:creationId xmlns:a16="http://schemas.microsoft.com/office/drawing/2014/main" xmlns="" id="{319276B0-ADD5-14A8-DE48-BDC8E1B5AE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4" y="5742548"/>
            <a:ext cx="758949" cy="8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>
                <a:solidFill>
                  <a:schemeClr val="bg1"/>
                </a:solidFill>
                <a:highlight>
                  <a:srgbClr val="C0C0C0"/>
                </a:highlight>
              </a:rPr>
              <a:t>Znaky diktatúry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72816"/>
            <a:ext cx="6400800" cy="3615267"/>
          </a:xfrm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Diktatúra</a:t>
            </a:r>
            <a:r>
              <a:rPr lang="sk-SK" dirty="0"/>
              <a:t> je charakterizovaná:</a:t>
            </a:r>
          </a:p>
          <a:p>
            <a:r>
              <a:rPr lang="sk-SK" dirty="0">
                <a:solidFill>
                  <a:schemeClr val="bg1"/>
                </a:solidFill>
              </a:rPr>
              <a:t>- </a:t>
            </a:r>
            <a:r>
              <a:rPr lang="sk-SK" dirty="0">
                <a:solidFill>
                  <a:schemeClr val="bg1"/>
                </a:solidFill>
                <a:highlight>
                  <a:srgbClr val="C0C0C0"/>
                </a:highlight>
              </a:rPr>
              <a:t>moc </a:t>
            </a:r>
            <a:r>
              <a:rPr lang="sk-SK" dirty="0">
                <a:highlight>
                  <a:srgbClr val="C0C0C0"/>
                </a:highlight>
              </a:rPr>
              <a:t>v rukách </a:t>
            </a:r>
            <a:r>
              <a:rPr lang="sk-SK" dirty="0">
                <a:solidFill>
                  <a:srgbClr val="FF0000"/>
                </a:solidFill>
                <a:highlight>
                  <a:srgbClr val="C0C0C0"/>
                </a:highlight>
              </a:rPr>
              <a:t>vodcu</a:t>
            </a:r>
            <a:r>
              <a:rPr lang="sk-SK" dirty="0">
                <a:highlight>
                  <a:srgbClr val="C0C0C0"/>
                </a:highlight>
              </a:rPr>
              <a:t> </a:t>
            </a:r>
            <a:r>
              <a:rPr lang="sk-SK" dirty="0"/>
              <a:t>alebo </a:t>
            </a:r>
            <a:r>
              <a:rPr lang="sk-SK" dirty="0">
                <a:solidFill>
                  <a:schemeClr val="tx1"/>
                </a:solidFill>
                <a:highlight>
                  <a:srgbClr val="C0C0C0"/>
                </a:highlight>
              </a:rPr>
              <a:t>politickej strany</a:t>
            </a:r>
          </a:p>
          <a:p>
            <a:r>
              <a:rPr lang="sk-SK" dirty="0"/>
              <a:t>- </a:t>
            </a:r>
            <a:r>
              <a:rPr lang="sk-SK" dirty="0">
                <a:solidFill>
                  <a:srgbClr val="FFC000"/>
                </a:solidFill>
                <a:highlight>
                  <a:srgbClr val="0000FF"/>
                </a:highlight>
              </a:rPr>
              <a:t>vylúčenie obyvateľstva na politickom rozhodovaní</a:t>
            </a:r>
            <a:r>
              <a:rPr lang="sk-SK" dirty="0">
                <a:highlight>
                  <a:srgbClr val="0000FF"/>
                </a:highlight>
              </a:rPr>
              <a:t> </a:t>
            </a:r>
            <a:r>
              <a:rPr lang="sk-SK" dirty="0"/>
              <a:t>=&gt; napr.: voľby sú buď zmanipulované alebo žiadne...</a:t>
            </a:r>
          </a:p>
          <a:p>
            <a:r>
              <a:rPr lang="sk-SK" dirty="0"/>
              <a:t>- </a:t>
            </a:r>
            <a:r>
              <a:rPr lang="sk-SK" b="1" dirty="0">
                <a:solidFill>
                  <a:srgbClr val="C00000"/>
                </a:solidFill>
                <a:highlight>
                  <a:srgbClr val="00FF00"/>
                </a:highlight>
              </a:rPr>
              <a:t>cenzúra</a:t>
            </a:r>
            <a:r>
              <a:rPr lang="sk-SK" dirty="0">
                <a:solidFill>
                  <a:srgbClr val="C00000"/>
                </a:solidFill>
                <a:highlight>
                  <a:srgbClr val="00FF00"/>
                </a:highlight>
              </a:rPr>
              <a:t> =&gt; kontrola, dohľad nad </a:t>
            </a:r>
            <a:r>
              <a:rPr lang="sk-SK" dirty="0">
                <a:solidFill>
                  <a:schemeClr val="bg1"/>
                </a:solidFill>
                <a:highlight>
                  <a:srgbClr val="00FF00"/>
                </a:highlight>
              </a:rPr>
              <a:t>masovokomunikačnými prostriedkami</a:t>
            </a:r>
            <a:r>
              <a:rPr lang="sk-SK" dirty="0">
                <a:solidFill>
                  <a:srgbClr val="C00000"/>
                </a:solidFill>
              </a:rPr>
              <a:t>...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785786" y="1285860"/>
            <a:ext cx="594746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Vymenuj niektoré </a:t>
            </a:r>
            <a:r>
              <a:rPr lang="sk-SK" b="1" dirty="0"/>
              <a:t>masovokomunikačné prostriedky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Ako počítame v dejinách</Template>
  <TotalTime>212</TotalTime>
  <Words>323</Words>
  <Application>Microsoft Office PowerPoint</Application>
  <PresentationFormat>Prezentácia na obrazovke (4:3)</PresentationFormat>
  <Paragraphs>59</Paragraphs>
  <Slides>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</vt:lpstr>
      <vt:lpstr>Wingdings 3</vt:lpstr>
      <vt:lpstr>Výsek</vt:lpstr>
      <vt:lpstr>Formy vlády</vt:lpstr>
      <vt:lpstr>Kto vládne?</vt:lpstr>
      <vt:lpstr>Aké sú najčastejšie formy vlády?</vt:lpstr>
      <vt:lpstr>monarchia</vt:lpstr>
      <vt:lpstr>republika</vt:lpstr>
      <vt:lpstr>diktatúra</vt:lpstr>
      <vt:lpstr>Znaky diktatúry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Formy vlády</dc:title>
  <dc:creator>Používateľ systému Windows</dc:creator>
  <cp:lastModifiedBy>Windows-felhasználó</cp:lastModifiedBy>
  <cp:revision>29</cp:revision>
  <dcterms:created xsi:type="dcterms:W3CDTF">2019-10-13T07:47:35Z</dcterms:created>
  <dcterms:modified xsi:type="dcterms:W3CDTF">2023-11-16T07:51:20Z</dcterms:modified>
</cp:coreProperties>
</file>