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77" r:id="rId5"/>
    <p:sldId id="279" r:id="rId6"/>
    <p:sldId id="281" r:id="rId7"/>
    <p:sldId id="28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76" r:id="rId20"/>
    <p:sldId id="258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E5552"/>
    <a:srgbClr val="62C53B"/>
    <a:srgbClr val="0C788E"/>
    <a:srgbClr val="660066"/>
    <a:srgbClr val="800080"/>
    <a:srgbClr val="422C16"/>
    <a:srgbClr val="321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575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ECF6-7919-4DFE-A9B4-AED2C3E72440}" type="datetimeFigureOut">
              <a:rPr lang="sk-SK" smtClean="0"/>
              <a:pPr/>
              <a:t>16. 5. 2019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B53C-DAD7-4857-B7F9-4257561900E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8A25-63DA-4AEA-880F-F008AA722EE5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A499E-8954-43C1-B992-F21ED0929F4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DD1A5-6A7A-4299-9A66-CED407CB584E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11535-EDB6-4209-8A36-FB9CF1DF8A4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47BC7-31A3-458A-BBF6-87D60A25A1B1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25E35-E494-46F3-91C3-114E427BEEC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8A2B-C1C5-4527-A46F-737468ED84D5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17618-61FF-4334-A725-9C337369BF6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1DD3F-25C8-4B2E-BDF4-7A620C93BE5D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EEBBB-EC32-4E0E-9AD4-2B9CF0F45AD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0F16-BC1E-49A6-B420-738FE716A1B0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9358-5841-4093-902D-8BC98E7A24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F6C-5662-4DC5-9DDF-DA9317F74601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1024-CE7D-4804-B5C3-1BB2F8BBA02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99042-591A-4755-AF77-CC15B5317441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503B9-73CA-4432-9ED4-B8377F81444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272A-1D8B-413C-860E-C24357594170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D790E-FADE-4EB0-9BE2-6E47A950A6F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34BC-80F5-4415-BF25-67146488E821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8D9C2-C9BA-45F2-92E2-AD937CE802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09245-B724-4305-8BCF-64B6A672EFAC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D86A-F643-432D-9F12-2916ECBB32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A5CE41-CD4E-4CCE-9008-929A6C3039E4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148CA2B-FADC-4503-A584-C613F9E7865A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HUV%205.ro&#269;\SVETOV&#221;%20MUZIK&#193;L\JESUS%20CHRIST%20SUPERSTAR%20%20(%20Superstar%20-%20Carl%20Anderson%20-%201973%20%20)%20HD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hl=sk&amp;prev=search&amp;rurl=translate.google.com&amp;sl=cs&amp;sp=nmt4&amp;u=https://cs.wikipedia.org/wiki/Mary_Poppins_(film)&amp;xid=25657,15700021,15700186,15700191,15700253,15700256,15700259&amp;usg=ALkJrhgwBSV2jJfcnKQ7NMF90YNWh0s1GA" TargetMode="External"/><Relationship Id="rId2" Type="http://schemas.openxmlformats.org/officeDocument/2006/relationships/hyperlink" Target="https://translate.googleusercontent.com/translate_c?depth=1&amp;hl=sk&amp;prev=search&amp;rurl=translate.google.com&amp;sl=cs&amp;sp=nmt4&amp;u=https://cs.wikipedia.org/wiki/Pamela_Lyndon_Traversov%25C3%25A1&amp;xid=25657,15700021,15700186,15700191,15700253,15700256,15700259&amp;usg=ALkJrhjlBeBRXFLGhh6JTMSfMJ_BqXAr1w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ranslate.googleusercontent.com/translate_c?depth=1&amp;hl=sk&amp;prev=search&amp;rurl=translate.google.com&amp;sl=cs&amp;sp=nmt4&amp;u=https://cs.wikipedia.org/wiki/The_Walt_Disney_Company&amp;xid=25657,15700021,15700186,15700191,15700253,15700256,15700259&amp;usg=ALkJrhh5tjtFT94kmSk1Pxr9XH_Yjn6JpA" TargetMode="External"/><Relationship Id="rId4" Type="http://schemas.openxmlformats.org/officeDocument/2006/relationships/hyperlink" Target="https://translate.googleusercontent.com/translate_c?depth=1&amp;hl=sk&amp;prev=search&amp;rurl=translate.google.com&amp;sl=cs&amp;sp=nmt4&amp;u=https://cs.wikipedia.org/wiki/Hollywood&amp;xid=25657,15700021,15700186,15700191,15700253,15700256,15700259&amp;usg=ALkJrhhV6SbsFGC-pPJuGS_-gDObeB6n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HUV%205.ro&#269;\SVETOV&#221;%20MUZIK&#193;L\MARY%20POPPINS%20The%20Hit%20Broadway%20Musical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HUV%205.ro&#269;\SVETOV&#221;%20MUZIK&#193;L\Oliver%20-%20Where%20Is%20Love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HUV%205.ro&#269;\SVETOV&#221;%20MUZIK&#193;L\Oom-pah-pah.mp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sical.ch/files/upload/Content/Events/Dirty%20Dancing/DirtyDancing05_1920px.jpg" TargetMode="External"/><Relationship Id="rId3" Type="http://schemas.openxmlformats.org/officeDocument/2006/relationships/hyperlink" Target="http://www.musical-opereta.cz/wp-content/uploads/2017/03/west8.jpg" TargetMode="External"/><Relationship Id="rId7" Type="http://schemas.openxmlformats.org/officeDocument/2006/relationships/hyperlink" Target="http://www.oliver1968.co.uk/FrontCover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ipticket.cz/images/pepa/mary/1.jpg" TargetMode="External"/><Relationship Id="rId5" Type="http://schemas.openxmlformats.org/officeDocument/2006/relationships/hyperlink" Target="http://img1.netky.sk/V-Rusku-zrusili-predstavenie-muzikalu-Jesus-Christ-Superstar.jpg?imageId=1958936" TargetMode="External"/><Relationship Id="rId4" Type="http://schemas.openxmlformats.org/officeDocument/2006/relationships/hyperlink" Target="https://upload.wikimedia.org/wikipedia/en/thumb/2/21/Show_boat.jpeg/220px-Show_boat.jpe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iki/Mississippi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HUV%205.ro&#269;\SVETOV&#221;%20MUZIK&#193;L\West%20Side%20Story%20(410)%20Movie%20CLIP%20-%20America%20(1961)%20HD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00034" y="571480"/>
            <a:ext cx="82942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rgbClr val="FF9933"/>
                </a:solidFill>
                <a:latin typeface="Algerian" pitchFamily="82" charset="0"/>
              </a:rPr>
              <a:t>Svetový muzikál</a:t>
            </a:r>
            <a:endParaRPr lang="sk-SK" sz="72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rgbClr val="FF9933"/>
              </a:solidFill>
              <a:latin typeface="Algerian" pitchFamily="82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988969" y="645789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Century Schoolbook" pitchFamily="18" charset="0"/>
              </a:rPr>
              <a:t>© Mgr. Danka Spišáková</a:t>
            </a:r>
            <a:endParaRPr lang="sk-SK" sz="2000" dirty="0">
              <a:latin typeface="Century Schoolbook" pitchFamily="18" charset="0"/>
            </a:endParaRP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27C26-4074-4F3E-9D98-E1D82FF4BB8C}" type="datetime8">
              <a:rPr lang="sk-SK" smtClean="0"/>
              <a:pPr>
                <a:defRPr/>
              </a:pPr>
              <a:t>16. 5. 2019 18:54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A.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Lloyd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Webber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JESUS 		CHRIST SUPERSTAR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4" name="JESUS CHRIST SUPERSTAR  ( Superstar - Carl Anderson - 1973  ) H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642910" y="214290"/>
            <a:ext cx="8501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George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Stiles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,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Robert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B.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Sherman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		MARY</a:t>
            </a:r>
            <a:r>
              <a:rPr lang="en-US" sz="4000" dirty="0" smtClean="0">
                <a:solidFill>
                  <a:srgbClr val="FF0000"/>
                </a:solidFill>
                <a:latin typeface="Century Schoolbook" pitchFamily="18" charset="0"/>
              </a:rPr>
              <a:t> 	POPPINS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374" y="1964353"/>
            <a:ext cx="90726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entury Schoolbook" pitchFamily="18" charset="0"/>
              </a:rPr>
              <a:t>Je </a:t>
            </a:r>
            <a:r>
              <a:rPr lang="sk-SK" sz="2400" dirty="0" smtClean="0">
                <a:latin typeface="Century Schoolbook" pitchFamily="18" charset="0"/>
              </a:rPr>
              <a:t>britský</a:t>
            </a:r>
            <a:r>
              <a:rPr lang="sk-SK" sz="2400" dirty="0" smtClean="0">
                <a:latin typeface="Century Schoolbook" pitchFamily="18" charset="0"/>
              </a:rPr>
              <a:t> muzikál , ktorý bol prvýkrát uvedený </a:t>
            </a:r>
            <a:r>
              <a:rPr lang="sk-SK" sz="2400" dirty="0" smtClean="0">
                <a:latin typeface="Century Schoolbook" pitchFamily="18" charset="0"/>
              </a:rPr>
              <a:t>v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sk-SK" sz="2400" dirty="0" smtClean="0">
                <a:latin typeface="Century Schoolbook" pitchFamily="18" charset="0"/>
              </a:rPr>
              <a:t>roku</a:t>
            </a:r>
            <a:r>
              <a:rPr lang="sk-SK" sz="2400" dirty="0" smtClean="0">
                <a:latin typeface="Century Schoolbook" pitchFamily="18" charset="0"/>
              </a:rPr>
              <a:t> 2004 v Londýne na námet pochádzajúci z kníh britsko-austrálskej spisovateľky </a:t>
            </a:r>
            <a:r>
              <a:rPr lang="sk-SK" sz="2400" dirty="0" err="1" smtClean="0">
                <a:latin typeface="Century Schoolbook" pitchFamily="18" charset="0"/>
                <a:hlinkClick r:id="rId2" tooltip="Pamela Lyndon Traversová"/>
              </a:rPr>
              <a:t>Pamely</a:t>
            </a:r>
            <a:r>
              <a:rPr lang="sk-SK" sz="2400" dirty="0" smtClean="0">
                <a:latin typeface="Century Schoolbook" pitchFamily="18" charset="0"/>
                <a:hlinkClick r:id="rId2" tooltip="Pamela Lyndon Traversová"/>
              </a:rPr>
              <a:t> </a:t>
            </a:r>
            <a:r>
              <a:rPr lang="sk-SK" sz="2400" dirty="0" err="1" smtClean="0">
                <a:latin typeface="Century Schoolbook" pitchFamily="18" charset="0"/>
                <a:hlinkClick r:id="rId2" tooltip="Pamela Lyndon Traversová"/>
              </a:rPr>
              <a:t>Lyndon</a:t>
            </a:r>
            <a:r>
              <a:rPr lang="en-US" sz="2400" dirty="0" smtClean="0">
                <a:latin typeface="Century Schoolbook" pitchFamily="18" charset="0"/>
                <a:hlinkClick r:id="rId2" tooltip="Pamela Lyndon Traversová"/>
              </a:rPr>
              <a:t> </a:t>
            </a:r>
            <a:r>
              <a:rPr lang="sk-SK" sz="2400" dirty="0" err="1" smtClean="0">
                <a:latin typeface="Century Schoolbook" pitchFamily="18" charset="0"/>
                <a:hlinkClick r:id="rId2" tooltip="Pamela Lyndon Traversová"/>
              </a:rPr>
              <a:t>Traversová</a:t>
            </a:r>
            <a:r>
              <a:rPr lang="sk-SK" sz="2400" dirty="0" smtClean="0">
                <a:latin typeface="Century Schoolbook" pitchFamily="18" charset="0"/>
              </a:rPr>
              <a:t> a </a:t>
            </a:r>
            <a:r>
              <a:rPr lang="sk-SK" sz="2400" dirty="0" smtClean="0">
                <a:latin typeface="Century Schoolbook" pitchFamily="18" charset="0"/>
                <a:hlinkClick r:id="rId3" tooltip="Mary Poppins (film)"/>
              </a:rPr>
              <a:t>rovnomenného</a:t>
            </a:r>
            <a:r>
              <a:rPr lang="sk-SK" sz="2400" dirty="0" smtClean="0">
                <a:latin typeface="Century Schoolbook" pitchFamily="18" charset="0"/>
              </a:rPr>
              <a:t> </a:t>
            </a:r>
            <a:r>
              <a:rPr lang="sk-SK" sz="2400" dirty="0" smtClean="0">
                <a:latin typeface="Century Schoolbook" pitchFamily="18" charset="0"/>
                <a:hlinkClick r:id="rId4" tooltip="hollywood"/>
              </a:rPr>
              <a:t>hollywoodskeho</a:t>
            </a:r>
            <a:r>
              <a:rPr lang="sk-SK" sz="2400" dirty="0" smtClean="0">
                <a:latin typeface="Century Schoolbook" pitchFamily="18" charset="0"/>
              </a:rPr>
              <a:t> filmu štúdia </a:t>
            </a:r>
            <a:r>
              <a:rPr lang="sk-SK" sz="2400" u="sng" dirty="0" err="1" smtClean="0">
                <a:latin typeface="Century Schoolbook" pitchFamily="18" charset="0"/>
                <a:hlinkClick r:id="rId5" tooltip="The Walt Disney Company"/>
              </a:rPr>
              <a:t>Walta</a:t>
            </a:r>
            <a:r>
              <a:rPr lang="sk-SK" sz="2400" u="sng" dirty="0" smtClean="0">
                <a:latin typeface="Century Schoolbook" pitchFamily="18" charset="0"/>
                <a:hlinkClick r:id="rId5" tooltip="The Walt Disney Company"/>
              </a:rPr>
              <a:t> </a:t>
            </a:r>
            <a:r>
              <a:rPr lang="sk-SK" sz="2400" u="sng" dirty="0" err="1" smtClean="0">
                <a:latin typeface="Century Schoolbook" pitchFamily="18" charset="0"/>
                <a:hlinkClick r:id="rId5" tooltip="The Walt Disney Company"/>
              </a:rPr>
              <a:t>Disneyho</a:t>
            </a:r>
            <a:r>
              <a:rPr lang="sk-SK" sz="2400" dirty="0" smtClean="0">
                <a:latin typeface="Century Schoolbook" pitchFamily="18" charset="0"/>
              </a:rPr>
              <a:t> z roku </a:t>
            </a:r>
            <a:r>
              <a:rPr lang="sk-SK" sz="2400" dirty="0" smtClean="0">
                <a:latin typeface="Century Schoolbook" pitchFamily="18" charset="0"/>
              </a:rPr>
              <a:t>1964.</a:t>
            </a:r>
            <a:endParaRPr lang="en-US" sz="2400" dirty="0" smtClean="0">
              <a:latin typeface="Century Schoolbook" pitchFamily="18" charset="0"/>
            </a:endParaRPr>
          </a:p>
          <a:p>
            <a:r>
              <a:rPr lang="sk-SK" sz="2400" i="1" dirty="0" smtClean="0">
                <a:latin typeface="Century Schoolbook" pitchFamily="18" charset="0"/>
              </a:rPr>
              <a:t>Príbeh sa odohráva v Londýne v priebehu 19. storočia . Hlavnou hrdinkou je Mary </a:t>
            </a:r>
            <a:r>
              <a:rPr lang="sk-SK" sz="2400" i="1" dirty="0" err="1" smtClean="0">
                <a:latin typeface="Century Schoolbook" pitchFamily="18" charset="0"/>
              </a:rPr>
              <a:t>Poppinsová</a:t>
            </a:r>
            <a:r>
              <a:rPr lang="sk-SK" sz="2400" i="1" dirty="0" smtClean="0">
                <a:latin typeface="Century Schoolbook" pitchFamily="18" charset="0"/>
              </a:rPr>
              <a:t>, ktorá sa zjaví na želanie malých detí </a:t>
            </a:r>
            <a:r>
              <a:rPr lang="sk-SK" sz="2400" i="1" dirty="0" err="1" smtClean="0">
                <a:latin typeface="Century Schoolbook" pitchFamily="18" charset="0"/>
              </a:rPr>
              <a:t>Banksových</a:t>
            </a:r>
            <a:r>
              <a:rPr lang="sk-SK" sz="2400" i="1" dirty="0" smtClean="0">
                <a:latin typeface="Century Schoolbook" pitchFamily="18" charset="0"/>
              </a:rPr>
              <a:t>, ktorým rodičia nevenujú žiadnu pozornosť. Táto dokonalá vychovávateľka disponujúci mnohými kúzelnými vlastnosťami prežiari ich detský svet hravosťou a fantáziou a úplne prevráti prísny poriadok </a:t>
            </a:r>
            <a:r>
              <a:rPr lang="sk-SK" sz="2400" i="1" dirty="0" err="1" smtClean="0">
                <a:latin typeface="Century Schoolbook" pitchFamily="18" charset="0"/>
              </a:rPr>
              <a:t>Banksovic</a:t>
            </a:r>
            <a:r>
              <a:rPr lang="sk-SK" sz="2400" i="1" dirty="0" smtClean="0">
                <a:latin typeface="Century Schoolbook" pitchFamily="18" charset="0"/>
              </a:rPr>
              <a:t> domu natoľko, že nakoniec dokáže premeniť aj </a:t>
            </a:r>
            <a:r>
              <a:rPr lang="sk-SK" sz="2400" i="1" dirty="0" smtClean="0">
                <a:latin typeface="Century Schoolbook" pitchFamily="18" charset="0"/>
              </a:rPr>
              <a:t>samotný</a:t>
            </a:r>
            <a:r>
              <a:rPr lang="en-US" sz="2400" i="1" dirty="0" err="1" smtClean="0">
                <a:latin typeface="Century Schoolbook" pitchFamily="18" charset="0"/>
              </a:rPr>
              <a:t>ch</a:t>
            </a:r>
            <a:r>
              <a:rPr lang="sk-SK" sz="2400" i="1" dirty="0" smtClean="0">
                <a:latin typeface="Century Schoolbook" pitchFamily="18" charset="0"/>
              </a:rPr>
              <a:t> rodičov.</a:t>
            </a:r>
            <a:endParaRPr lang="sk-SK" sz="2400" i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VÃ½sledok vyhÄ¾adÃ¡vania obrÃ¡zkov pre dopyt mary poppins muzikÃ¡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5643602" cy="471490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42910" y="214290"/>
            <a:ext cx="8501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George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Stiles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,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Robert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B.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Sherman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		MARY</a:t>
            </a:r>
            <a:r>
              <a:rPr lang="en-US" sz="4000" dirty="0" smtClean="0">
                <a:solidFill>
                  <a:srgbClr val="FF0000"/>
                </a:solidFill>
                <a:latin typeface="Century Schoolbook" pitchFamily="18" charset="0"/>
              </a:rPr>
              <a:t> 	POPPINS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2910" y="214290"/>
            <a:ext cx="8501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George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Stiles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,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Robert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B.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Sherman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		MARY</a:t>
            </a:r>
            <a:r>
              <a:rPr lang="en-US" sz="4000" dirty="0" smtClean="0">
                <a:solidFill>
                  <a:srgbClr val="FF0000"/>
                </a:solidFill>
                <a:latin typeface="Century Schoolbook" pitchFamily="18" charset="0"/>
              </a:rPr>
              <a:t> 	POPPINS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5" name="MARY POPPINS The Hit Broadway Music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1571604" y="214290"/>
            <a:ext cx="757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Lionel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Bart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  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OLIVER!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374" y="1964353"/>
            <a:ext cx="9072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i="1" dirty="0" smtClean="0">
                <a:latin typeface="Century Schoolbook" pitchFamily="18" charset="0"/>
              </a:rPr>
              <a:t>Odohráva sa prevažne v Londýne v 19. storočí.</a:t>
            </a:r>
          </a:p>
          <a:p>
            <a:r>
              <a:rPr lang="sk-SK" sz="2400" i="1" dirty="0" smtClean="0">
                <a:latin typeface="Century Schoolbook" pitchFamily="18" charset="0"/>
              </a:rPr>
              <a:t>Oliverova matka po pôrode zomrela. Hlavný hrdina Oliver Twist sa dostáva do obecného </a:t>
            </a:r>
            <a:r>
              <a:rPr lang="sk-SK" sz="2400" i="1" dirty="0" smtClean="0">
                <a:latin typeface="Century Schoolbook" pitchFamily="18" charset="0"/>
              </a:rPr>
              <a:t>chudobinca, </a:t>
            </a:r>
            <a:r>
              <a:rPr lang="sk-SK" sz="2400" i="1" dirty="0" smtClean="0">
                <a:latin typeface="Century Schoolbook" pitchFamily="18" charset="0"/>
              </a:rPr>
              <a:t>pretože nikto nevie odkiaľ je. Oliver vyrastá s ostatnými sirotami v sirotinci, kde s nimi zle zaobchádzajú. Odtiaľ sa dostáva do rodiny hrobára, ktorý ho kúpil za 5 libier, kde pracuje ako učeň. Ale ani </a:t>
            </a:r>
            <a:r>
              <a:rPr lang="sk-SK" sz="2400" i="1" dirty="0" smtClean="0">
                <a:latin typeface="Century Schoolbook" pitchFamily="18" charset="0"/>
              </a:rPr>
              <a:t>tam         </a:t>
            </a:r>
            <a:r>
              <a:rPr lang="sk-SK" sz="2400" i="1" dirty="0" smtClean="0">
                <a:latin typeface="Century Schoolbook" pitchFamily="18" charset="0"/>
              </a:rPr>
              <a:t>s ním nie je zaobchádzané oveľa lepšie ako v sirotinci. Napokon odtiaľ utečie do Londýna.</a:t>
            </a:r>
          </a:p>
          <a:p>
            <a:r>
              <a:rPr lang="sk-SK" sz="2400" i="1" dirty="0" smtClean="0">
                <a:latin typeface="Century Schoolbook" pitchFamily="18" charset="0"/>
              </a:rPr>
              <a:t>Po ceste sa stretáva s Fiškusom, ktorý mu sľúbi strechu nad hlavou v Londýne. Oliver však končí v brlohu zlodejskej bandy, ktorej vodcom je žid </a:t>
            </a:r>
            <a:r>
              <a:rPr lang="sk-SK" sz="2400" i="1" dirty="0" err="1" smtClean="0">
                <a:latin typeface="Century Schoolbook" pitchFamily="18" charset="0"/>
              </a:rPr>
              <a:t>Fagin</a:t>
            </a:r>
            <a:r>
              <a:rPr lang="sk-SK" sz="2400" i="1" dirty="0" smtClean="0">
                <a:latin typeface="Century Schoolbook" pitchFamily="18" charset="0"/>
              </a:rPr>
              <a:t>. Ten ho núti kradnúť. Pri nepodarenej akcií Olivera chytia. </a:t>
            </a:r>
            <a:endParaRPr lang="sk-SK" sz="2400" i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1571604" y="214290"/>
            <a:ext cx="757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Lionel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Bart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  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OLIVER!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374" y="1964353"/>
            <a:ext cx="9072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i="1" dirty="0" smtClean="0">
                <a:latin typeface="Century Schoolbook" pitchFamily="18" charset="0"/>
              </a:rPr>
              <a:t>Ujme </a:t>
            </a:r>
            <a:r>
              <a:rPr lang="sk-SK" sz="2400" i="1" dirty="0" smtClean="0">
                <a:latin typeface="Century Schoolbook" pitchFamily="18" charset="0"/>
              </a:rPr>
              <a:t>sa ho starý pán, ktorému sa zdôverí so svojím smutným osudom. </a:t>
            </a:r>
            <a:r>
              <a:rPr lang="sk-SK" sz="2400" i="1" dirty="0" err="1" smtClean="0">
                <a:latin typeface="Century Schoolbook" pitchFamily="18" charset="0"/>
              </a:rPr>
              <a:t>Faginová</a:t>
            </a:r>
            <a:r>
              <a:rPr lang="sk-SK" sz="2400" i="1" dirty="0" smtClean="0">
                <a:latin typeface="Century Schoolbook" pitchFamily="18" charset="0"/>
              </a:rPr>
              <a:t> banda ho však z nového a láskavého domova unesie zo strachu, že by ich mohol prezradiť.</a:t>
            </a:r>
          </a:p>
          <a:p>
            <a:r>
              <a:rPr lang="sk-SK" sz="2400" i="1" dirty="0" smtClean="0">
                <a:latin typeface="Century Schoolbook" pitchFamily="18" charset="0"/>
              </a:rPr>
              <a:t>Opäť ho nútia kradnúť. Pri vlámačke do domu starej vdovy Olivera postrelia a chytia. Stará pani </a:t>
            </a:r>
            <a:r>
              <a:rPr lang="sk-SK" sz="2400" i="1" dirty="0" err="1" smtClean="0">
                <a:latin typeface="Century Schoolbook" pitchFamily="18" charset="0"/>
              </a:rPr>
              <a:t>Mayelieová</a:t>
            </a:r>
            <a:r>
              <a:rPr lang="sk-SK" sz="2400" i="1" dirty="0" smtClean="0">
                <a:latin typeface="Century Schoolbook" pitchFamily="18" charset="0"/>
              </a:rPr>
              <a:t> a jej neter Rose uveria Oliverovmu príbehu a zachránia ho pred väzením. Ten v ich opatere začal žiť šťastný život. </a:t>
            </a:r>
            <a:r>
              <a:rPr lang="sk-SK" sz="2400" i="1" dirty="0" err="1" smtClean="0">
                <a:latin typeface="Century Schoolbook" pitchFamily="18" charset="0"/>
              </a:rPr>
              <a:t>Nancy</a:t>
            </a:r>
            <a:r>
              <a:rPr lang="sk-SK" sz="2400" i="1" dirty="0" smtClean="0">
                <a:latin typeface="Century Schoolbook" pitchFamily="18" charset="0"/>
              </a:rPr>
              <a:t> tajne vypočuje rozhovor medzi </a:t>
            </a:r>
            <a:r>
              <a:rPr lang="sk-SK" sz="2400" i="1" dirty="0" err="1" smtClean="0">
                <a:latin typeface="Century Schoolbook" pitchFamily="18" charset="0"/>
              </a:rPr>
              <a:t>Faginom</a:t>
            </a:r>
            <a:r>
              <a:rPr lang="sk-SK" sz="2400" i="1" dirty="0" smtClean="0">
                <a:latin typeface="Century Schoolbook" pitchFamily="18" charset="0"/>
              </a:rPr>
              <a:t> a </a:t>
            </a:r>
            <a:r>
              <a:rPr lang="sk-SK" sz="2400" i="1" dirty="0" err="1" smtClean="0">
                <a:latin typeface="Century Schoolbook" pitchFamily="18" charset="0"/>
              </a:rPr>
              <a:t>Monksom</a:t>
            </a:r>
            <a:r>
              <a:rPr lang="sk-SK" sz="2400" i="1" dirty="0" smtClean="0">
                <a:latin typeface="Century Schoolbook" pitchFamily="18" charset="0"/>
              </a:rPr>
              <a:t>, z ktorého sa dozvie o pravom pôvode Olivera. Toto tajomstvo zverí Rose a jej priateľom, začo ju </a:t>
            </a:r>
            <a:r>
              <a:rPr lang="sk-SK" sz="2400" i="1" dirty="0" err="1" smtClean="0">
                <a:latin typeface="Century Schoolbook" pitchFamily="18" charset="0"/>
              </a:rPr>
              <a:t>Sikes</a:t>
            </a:r>
            <a:r>
              <a:rPr lang="sk-SK" sz="2400" i="1" dirty="0" smtClean="0">
                <a:latin typeface="Century Schoolbook" pitchFamily="18" charset="0"/>
              </a:rPr>
              <a:t> zabije.</a:t>
            </a:r>
            <a:endParaRPr lang="sk-SK" sz="2400" i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1571604" y="214290"/>
            <a:ext cx="757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Lionel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Bart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  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OLIVER!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45058" name="Picture 2" descr="VÃ½sledok vyhÄ¾adÃ¡vania obrÃ¡zkov pre dopyt oliver twist music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447862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1571604" y="214290"/>
            <a:ext cx="7572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Lionel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Bart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  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OLIVER!</a:t>
            </a:r>
          </a:p>
          <a:p>
            <a:r>
              <a:rPr lang="sk-SK" sz="4000" dirty="0" err="1" smtClean="0">
                <a:solidFill>
                  <a:srgbClr val="FF0000"/>
                </a:solidFill>
                <a:latin typeface="Century Schoolbook" pitchFamily="18" charset="0"/>
              </a:rPr>
              <a:t>Where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  <a:latin typeface="Century Schoolbook" pitchFamily="18" charset="0"/>
              </a:rPr>
              <a:t>is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 Love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4" name="Oliver - Where Is Lov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1571604" y="214290"/>
            <a:ext cx="7572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Lionel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Bart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  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OLIVER!</a:t>
            </a:r>
          </a:p>
          <a:p>
            <a:r>
              <a:rPr lang="sk-SK" sz="4000" dirty="0" err="1" smtClean="0">
                <a:solidFill>
                  <a:srgbClr val="FF0000"/>
                </a:solidFill>
                <a:latin typeface="Century Schoolbook" pitchFamily="18" charset="0"/>
              </a:rPr>
              <a:t>Oom-pah-pah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!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3" name="Oom-pah-pah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09530" y="0"/>
            <a:ext cx="8834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MUZIKÁL 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VÁS URČITE POBAVIL.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EF6DB-7487-400D-B4ED-BD38F397F279}" type="datetime8">
              <a:rPr lang="sk-SK" smtClean="0"/>
              <a:pPr>
                <a:defRPr/>
              </a:pPr>
              <a:t>16. 5. 2019 20:38</a:t>
            </a:fld>
            <a:endParaRPr lang="es-ES"/>
          </a:p>
        </p:txBody>
      </p:sp>
      <p:pic>
        <p:nvPicPr>
          <p:cNvPr id="6146" name="Picture 2" descr="VÃ½sledok vyhÄ¾adÃ¡vania obrÃ¡zkov pre dopyt musi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7715305" cy="4653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85720" y="1571612"/>
            <a:ext cx="8858280" cy="530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entury Schoolbook" pitchFamily="18" charset="0"/>
              </a:rPr>
              <a:t>je </a:t>
            </a:r>
            <a:r>
              <a:rPr lang="sk-SK" sz="3600" dirty="0" smtClean="0">
                <a:latin typeface="Century Schoolbook" pitchFamily="18" charset="0"/>
              </a:rPr>
              <a:t>divadelná hra s piesňami, tanečnými scénami, atraktívnymi kulisami a väčšinou obsahuje milostný príbeh.</a:t>
            </a:r>
          </a:p>
          <a:p>
            <a:endParaRPr lang="sk-SK" sz="3600" dirty="0" smtClean="0">
              <a:latin typeface="Century Schoolbook" pitchFamily="18" charset="0"/>
            </a:endParaRPr>
          </a:p>
          <a:p>
            <a:r>
              <a:rPr lang="sk-SK" sz="3200" i="1" dirty="0" smtClean="0">
                <a:latin typeface="Century Schoolbook" pitchFamily="18" charset="0"/>
              </a:rPr>
              <a:t>Vznikol na </a:t>
            </a:r>
            <a:r>
              <a:rPr lang="sk-SK" sz="3200" i="1" dirty="0" err="1" smtClean="0">
                <a:latin typeface="Century Schoolbook" pitchFamily="18" charset="0"/>
              </a:rPr>
              <a:t>Broadway</a:t>
            </a:r>
            <a:r>
              <a:rPr lang="sk-SK" sz="3200" i="1" dirty="0" smtClean="0">
                <a:latin typeface="Century Schoolbook" pitchFamily="18" charset="0"/>
              </a:rPr>
              <a:t> – december 1927;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i="1" kern="0" dirty="0" smtClean="0">
                <a:latin typeface="Century Schoolbook" pitchFamily="18" charset="0"/>
              </a:rPr>
              <a:t>autori</a:t>
            </a:r>
            <a:r>
              <a:rPr lang="cs-CZ" sz="3200" i="1" kern="0" dirty="0" smtClean="0">
                <a:latin typeface="Century Schoolbook" pitchFamily="18" charset="0"/>
              </a:rPr>
              <a:t> </a:t>
            </a:r>
            <a:r>
              <a:rPr lang="cs-CZ" sz="3200" i="1" kern="0" dirty="0" err="1" smtClean="0">
                <a:latin typeface="Century Schoolbook" pitchFamily="18" charset="0"/>
              </a:rPr>
              <a:t>Kern</a:t>
            </a:r>
            <a:r>
              <a:rPr lang="cs-CZ" sz="3200" i="1" kern="0" dirty="0" smtClean="0">
                <a:latin typeface="Century Schoolbook" pitchFamily="18" charset="0"/>
              </a:rPr>
              <a:t>, </a:t>
            </a:r>
            <a:r>
              <a:rPr lang="cs-CZ" sz="3200" i="1" kern="0" dirty="0" err="1" smtClean="0">
                <a:latin typeface="Century Schoolbook" pitchFamily="18" charset="0"/>
              </a:rPr>
              <a:t>Hammersten</a:t>
            </a:r>
            <a:r>
              <a:rPr lang="cs-CZ" sz="3200" i="1" kern="0" dirty="0" smtClean="0">
                <a:latin typeface="Century Schoolbook" pitchFamily="18" charset="0"/>
              </a:rPr>
              <a:t> – </a:t>
            </a:r>
            <a:r>
              <a:rPr lang="cs-CZ" sz="3200" b="1" i="1" kern="0" dirty="0" smtClean="0">
                <a:latin typeface="Century Schoolbook" pitchFamily="18" charset="0"/>
              </a:rPr>
              <a:t>Loď </a:t>
            </a:r>
            <a:r>
              <a:rPr lang="cs-CZ" sz="3200" b="1" i="1" kern="0" dirty="0" err="1" smtClean="0">
                <a:latin typeface="Century Schoolbook" pitchFamily="18" charset="0"/>
              </a:rPr>
              <a:t>muzikantov</a:t>
            </a:r>
            <a:endParaRPr lang="cs-CZ" sz="3200" b="1" i="1" kern="0" dirty="0" smtClean="0">
              <a:latin typeface="Century Schoolbook" pitchFamily="18" charset="0"/>
            </a:endParaRP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i="1" kern="0" dirty="0" smtClean="0">
                <a:latin typeface="Century Schoolbook" pitchFamily="18" charset="0"/>
              </a:rPr>
              <a:t>Prenikajú do nich vplyvy ostatných žánrov – </a:t>
            </a:r>
            <a:r>
              <a:rPr lang="sk-SK" sz="3200" i="1" kern="0" dirty="0" err="1" smtClean="0">
                <a:latin typeface="Century Schoolbook" pitchFamily="18" charset="0"/>
              </a:rPr>
              <a:t>jazz</a:t>
            </a:r>
            <a:r>
              <a:rPr lang="sk-SK" sz="3200" i="1" kern="0" dirty="0" smtClean="0">
                <a:latin typeface="Century Schoolbook" pitchFamily="18" charset="0"/>
              </a:rPr>
              <a:t>,…</a:t>
            </a:r>
            <a:endParaRPr lang="cs-CZ" sz="3200" b="1" i="1" kern="0" dirty="0" smtClean="0">
              <a:latin typeface="Century Schoolbook" pitchFamily="18" charset="0"/>
            </a:endParaRPr>
          </a:p>
          <a:p>
            <a:endParaRPr lang="sk-SK" sz="3600" dirty="0" smtClean="0">
              <a:latin typeface="Century Schoolbook" pitchFamily="18" charset="0"/>
            </a:endParaRP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857224" y="714356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MUZIKÁL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0" y="6619875"/>
            <a:ext cx="2133600" cy="476250"/>
          </a:xfrm>
        </p:spPr>
        <p:txBody>
          <a:bodyPr/>
          <a:lstStyle/>
          <a:p>
            <a:pPr>
              <a:defRPr/>
            </a:pPr>
            <a:fld id="{150FAB8B-F20A-4083-8BAB-7C2B47FD4D99}" type="datetime8">
              <a:rPr lang="sk-SK" b="1" smtClean="0"/>
              <a:pPr>
                <a:defRPr/>
              </a:pPr>
              <a:t>16. 5. 2019 19:04</a:t>
            </a:fld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0364" y="0"/>
            <a:ext cx="3476625" cy="981075"/>
          </a:xfrm>
        </p:spPr>
        <p:txBody>
          <a:bodyPr/>
          <a:lstStyle/>
          <a:p>
            <a:pPr eaLnBrk="1" hangingPunct="1">
              <a:defRPr/>
            </a:pPr>
            <a:r>
              <a:rPr lang="sk-SK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itchFamily="18" charset="0"/>
              </a:rPr>
              <a:t>ZDROJE:</a:t>
            </a:r>
            <a:endParaRPr lang="tr-T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28596" y="1142984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www.musical-opereta.cz/wp-content/uploads/2017/03/west8.jpg</a:t>
            </a:r>
            <a:r>
              <a:rPr lang="sk-SK" dirty="0" smtClean="0"/>
              <a:t> </a:t>
            </a:r>
            <a:r>
              <a:rPr lang="sk-SK" dirty="0" smtClean="0">
                <a:hlinkClick r:id="rId4"/>
              </a:rPr>
              <a:t>https</a:t>
            </a:r>
            <a:r>
              <a:rPr lang="sk-SK" dirty="0" smtClean="0">
                <a:hlinkClick r:id="rId4"/>
              </a:rPr>
              <a:t>://</a:t>
            </a:r>
            <a:r>
              <a:rPr lang="sk-SK" dirty="0" smtClean="0">
                <a:hlinkClick r:id="rId4"/>
              </a:rPr>
              <a:t>upload.wikimedia.org/wikipedia/en/thumb/2/21/Show_boat.jpeg/220px-Show_boat.jpeg</a:t>
            </a:r>
            <a:r>
              <a:rPr lang="sk-SK" dirty="0" smtClean="0"/>
              <a:t> </a:t>
            </a:r>
          </a:p>
          <a:p>
            <a:r>
              <a:rPr lang="sk-SK" dirty="0" smtClean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img1.netky.sk/V-Rusku-zrusili-predstavenie-muzikalu-Jesus-Christ-Superstar.jpg?imageId=1958936</a:t>
            </a:r>
            <a:r>
              <a:rPr lang="sk-SK" dirty="0" smtClean="0"/>
              <a:t> </a:t>
            </a:r>
            <a:endParaRPr lang="en-US" dirty="0" smtClean="0"/>
          </a:p>
          <a:p>
            <a:r>
              <a:rPr lang="sk-SK" dirty="0" smtClean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www.tipticket.cz/images/pepa/mary/1.jpg</a:t>
            </a:r>
            <a:r>
              <a:rPr lang="en-US" dirty="0" smtClean="0"/>
              <a:t> 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www.oliver1968.co.uk/FrontCover.jpg</a:t>
            </a:r>
            <a:r>
              <a:rPr lang="sk-SK" dirty="0" smtClean="0"/>
              <a:t> </a:t>
            </a:r>
          </a:p>
          <a:p>
            <a:r>
              <a:rPr lang="sk-SK" dirty="0" smtClean="0">
                <a:hlinkClick r:id="rId8"/>
              </a:rPr>
              <a:t>https://</a:t>
            </a:r>
            <a:r>
              <a:rPr lang="sk-SK" dirty="0" smtClean="0">
                <a:hlinkClick r:id="rId8"/>
              </a:rPr>
              <a:t>www.musical.ch/files/upload/Content/Events/Dirty%20Dancing/DirtyDancing05_1920px.jpg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41BEA-829F-4814-8C35-6ABCF10AD665}" type="datetime8">
              <a:rPr lang="sk-SK" smtClean="0"/>
              <a:pPr>
                <a:defRPr/>
              </a:pPr>
              <a:t>16. 5. 2019 20:39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/>
          <a:p>
            <a:pPr>
              <a:defRPr/>
            </a:pPr>
            <a:fld id="{D44B272A-1D8B-413C-860E-C24357594170}" type="datetime8">
              <a:rPr lang="sk-SK" smtClean="0"/>
              <a:pPr>
                <a:defRPr/>
              </a:pPr>
              <a:t>16. 5. 2019 19:24</a:t>
            </a:fld>
            <a:endParaRPr lang="es-ES"/>
          </a:p>
        </p:txBody>
      </p:sp>
      <p:pic>
        <p:nvPicPr>
          <p:cNvPr id="1026" name="Picture 2" descr="VÃ½sledok vyhÄ¾adÃ¡vania obrÃ¡zkov pre dopyt show boat muzikÃ¡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7166"/>
            <a:ext cx="4143404" cy="5744265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285720" y="714356"/>
            <a:ext cx="428628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sk-SK" sz="2800" dirty="0" smtClean="0">
                <a:latin typeface="Century Schoolbook" pitchFamily="18" charset="0"/>
              </a:rPr>
              <a:t>PREDCHODCA </a:t>
            </a:r>
            <a:r>
              <a:rPr lang="sk-SK" sz="2800" dirty="0" smtClean="0">
                <a:latin typeface="Century Schoolbook" pitchFamily="18" charset="0"/>
              </a:rPr>
              <a:t>MUZIKÁLU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sk-SK" sz="2800" dirty="0" smtClean="0">
              <a:latin typeface="Century Schoolbook" pitchFamily="18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sk-SK" sz="2800" dirty="0" smtClean="0">
              <a:latin typeface="Century Schoolbook" pitchFamily="18" charset="0"/>
            </a:endParaRPr>
          </a:p>
          <a:p>
            <a:pPr marL="514350" indent="-514350" algn="ctr">
              <a:lnSpc>
                <a:spcPct val="90000"/>
              </a:lnSpc>
              <a:buFontTx/>
              <a:buAutoNum type="arabicPlain" startAt="1927"/>
            </a:pPr>
            <a:r>
              <a:rPr lang="sk-SK" sz="2800" u="sng" dirty="0" smtClean="0">
                <a:latin typeface="Century Schoolbook" pitchFamily="18" charset="0"/>
              </a:rPr>
              <a:t>-  </a:t>
            </a:r>
            <a:r>
              <a:rPr lang="sk-SK" sz="2800" u="sng" dirty="0" smtClean="0">
                <a:latin typeface="Century Schoolbook" pitchFamily="18" charset="0"/>
              </a:rPr>
              <a:t>New </a:t>
            </a:r>
            <a:r>
              <a:rPr lang="sk-SK" sz="2800" u="sng" dirty="0" smtClean="0">
                <a:latin typeface="Century Schoolbook" pitchFamily="18" charset="0"/>
              </a:rPr>
              <a:t>York</a:t>
            </a:r>
          </a:p>
          <a:p>
            <a:pPr marL="514350" indent="-514350" algn="ctr">
              <a:lnSpc>
                <a:spcPct val="90000"/>
              </a:lnSpc>
            </a:pPr>
            <a:endParaRPr lang="sk-SK" sz="2800" u="sng" dirty="0" smtClean="0">
              <a:latin typeface="Century Schoolbook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 smtClean="0">
                <a:latin typeface="Century Schoolbook" pitchFamily="18" charset="0"/>
              </a:rPr>
              <a:t>okrem piesní obsahuje i  príbeh hercov putujúcich po </a:t>
            </a:r>
            <a:r>
              <a:rPr lang="sk-SK" sz="2800" dirty="0" smtClean="0">
                <a:latin typeface="Century Schoolbook" pitchFamily="18" charset="0"/>
                <a:hlinkClick r:id="rId3" tooltip="Mississippi"/>
              </a:rPr>
              <a:t>Mississippi</a:t>
            </a:r>
            <a:r>
              <a:rPr lang="sk-SK" sz="2800" dirty="0" smtClean="0">
                <a:latin typeface="Century Schoolbook" pitchFamily="18" charset="0"/>
              </a:rPr>
              <a:t> a vyjadruje sa i </a:t>
            </a:r>
            <a:r>
              <a:rPr lang="sk-SK" sz="2800" dirty="0" smtClean="0">
                <a:latin typeface="Century Schoolbook" pitchFamily="18" charset="0"/>
              </a:rPr>
              <a:t>k </a:t>
            </a:r>
            <a:r>
              <a:rPr lang="sk-SK" sz="2800" dirty="0" smtClean="0">
                <a:latin typeface="Century Schoolbook" pitchFamily="18" charset="0"/>
              </a:rPr>
              <a:t>rasovým otázkam v americkej spoločnosti.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348" y="1142984"/>
            <a:ext cx="7972425" cy="54832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smtClean="0">
                <a:latin typeface="Century Schoolbook" pitchFamily="18" charset="0"/>
              </a:rPr>
              <a:t>My fair lady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err="1" smtClean="0">
                <a:latin typeface="Century Schoolbook" pitchFamily="18" charset="0"/>
              </a:rPr>
              <a:t>Hair</a:t>
            </a:r>
            <a:endParaRPr lang="sk-SK" sz="3600" dirty="0" smtClean="0">
              <a:latin typeface="Century Schoolbook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err="1" smtClean="0">
                <a:latin typeface="Century Schoolbook" pitchFamily="18" charset="0"/>
              </a:rPr>
              <a:t>Jesus</a:t>
            </a: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Christ</a:t>
            </a: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Superstar</a:t>
            </a:r>
            <a:endParaRPr lang="sk-SK" sz="3600" dirty="0" smtClean="0">
              <a:latin typeface="Century Schoolbook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Evita</a:t>
            </a:r>
            <a:endParaRPr lang="sk-SK" sz="3600" dirty="0" smtClean="0">
              <a:latin typeface="Century Schoolbook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Cats</a:t>
            </a:r>
            <a:endParaRPr lang="sk-SK" sz="3600" dirty="0" smtClean="0">
              <a:latin typeface="Century Schoolbook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smtClean="0">
                <a:latin typeface="Century Schoolbook" pitchFamily="18" charset="0"/>
              </a:rPr>
              <a:t>Pomáda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sz="3600" dirty="0" err="1" smtClean="0">
                <a:latin typeface="Century Schoolbook" pitchFamily="18" charset="0"/>
              </a:rPr>
              <a:t>West</a:t>
            </a: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side</a:t>
            </a:r>
            <a:r>
              <a:rPr lang="sk-SK" sz="3600" dirty="0" smtClean="0">
                <a:latin typeface="Century Schoolbook" pitchFamily="18" charset="0"/>
              </a:rPr>
              <a:t> </a:t>
            </a:r>
            <a:r>
              <a:rPr lang="sk-SK" sz="3600" dirty="0" err="1" smtClean="0">
                <a:latin typeface="Century Schoolbook" pitchFamily="18" charset="0"/>
              </a:rPr>
              <a:t>story</a:t>
            </a:r>
            <a:endParaRPr lang="sk-SK" sz="3600" dirty="0" smtClean="0">
              <a:latin typeface="Century Schoolbook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sk-SK" sz="3600" dirty="0" smtClean="0"/>
          </a:p>
        </p:txBody>
      </p:sp>
      <p:sp>
        <p:nvSpPr>
          <p:cNvPr id="7" name="BlokTextu 6"/>
          <p:cNvSpPr txBox="1"/>
          <p:nvPr/>
        </p:nvSpPr>
        <p:spPr>
          <a:xfrm>
            <a:off x="928662" y="214290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ĎALŠIE SVETOVÉ MUZIKÁLY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Leonard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Bernstein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WEST SIDE 				STORY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14282" y="1857364"/>
            <a:ext cx="89297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 smtClean="0">
                <a:latin typeface="Century Schoolbook" pitchFamily="18" charset="0"/>
              </a:rPr>
              <a:t>Manhattan</a:t>
            </a:r>
            <a:r>
              <a:rPr lang="sk-SK" sz="2400" i="1" dirty="0" smtClean="0">
                <a:latin typeface="Century Schoolbook" pitchFamily="18" charset="0"/>
              </a:rPr>
              <a:t> - obdobie posledných sparných letných dní a chlapci zo susedstva </a:t>
            </a:r>
            <a:r>
              <a:rPr lang="sk-SK" sz="2400" i="1" dirty="0" err="1" smtClean="0">
                <a:latin typeface="Century Schoolbook" pitchFamily="18" charset="0"/>
              </a:rPr>
              <a:t>Upper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West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Side</a:t>
            </a:r>
            <a:r>
              <a:rPr lang="sk-SK" sz="2400" i="1" dirty="0" smtClean="0">
                <a:latin typeface="Century Schoolbook" pitchFamily="18" charset="0"/>
              </a:rPr>
              <a:t> sú na love. Pripravení vybuchnúť každým okamihom tancujú s dievčatami, vzduch vibruje v rytmoch </a:t>
            </a:r>
            <a:r>
              <a:rPr lang="sk-SK" sz="2400" i="1" dirty="0" err="1" smtClean="0">
                <a:latin typeface="Century Schoolbook" pitchFamily="18" charset="0"/>
              </a:rPr>
              <a:t>mamba</a:t>
            </a:r>
            <a:r>
              <a:rPr lang="sk-SK" sz="2400" i="1" dirty="0" smtClean="0">
                <a:latin typeface="Century Schoolbook" pitchFamily="18" charset="0"/>
              </a:rPr>
              <a:t>, </a:t>
            </a:r>
            <a:r>
              <a:rPr lang="sk-SK" sz="2400" i="1" dirty="0" err="1" smtClean="0">
                <a:latin typeface="Century Schoolbook" pitchFamily="18" charset="0"/>
              </a:rPr>
              <a:t>rock´n´rollu</a:t>
            </a:r>
            <a:r>
              <a:rPr lang="sk-SK" sz="2400" i="1" dirty="0" smtClean="0">
                <a:latin typeface="Century Schoolbook" pitchFamily="18" charset="0"/>
              </a:rPr>
              <a:t> a </a:t>
            </a:r>
            <a:r>
              <a:rPr lang="sk-SK" sz="2400" i="1" dirty="0" err="1" smtClean="0">
                <a:latin typeface="Century Schoolbook" pitchFamily="18" charset="0"/>
              </a:rPr>
              <a:t>jazzu</a:t>
            </a:r>
            <a:r>
              <a:rPr lang="sk-SK" sz="2400" i="1" dirty="0" smtClean="0">
                <a:latin typeface="Century Schoolbook" pitchFamily="18" charset="0"/>
              </a:rPr>
              <a:t>. Patrik k dvom znepriateleným pouličným gangom, ktoré vládnu prisťahovaleckej štvrti v New Yorku - “</a:t>
            </a:r>
            <a:r>
              <a:rPr lang="sk-SK" sz="2400" i="1" dirty="0" err="1" smtClean="0">
                <a:latin typeface="Century Schoolbook" pitchFamily="18" charset="0"/>
              </a:rPr>
              <a:t>Jets</a:t>
            </a:r>
            <a:r>
              <a:rPr lang="sk-SK" sz="2400" i="1" dirty="0" smtClean="0">
                <a:latin typeface="Century Schoolbook" pitchFamily="18" charset="0"/>
              </a:rPr>
              <a:t>” a </a:t>
            </a:r>
            <a:r>
              <a:rPr lang="sk-SK" sz="2400" i="1" dirty="0" err="1" smtClean="0">
                <a:latin typeface="Century Schoolbook" pitchFamily="18" charset="0"/>
              </a:rPr>
              <a:t>the</a:t>
            </a:r>
            <a:r>
              <a:rPr lang="sk-SK" sz="2400" i="1" dirty="0" smtClean="0">
                <a:latin typeface="Century Schoolbook" pitchFamily="18" charset="0"/>
              </a:rPr>
              <a:t> “</a:t>
            </a:r>
            <a:r>
              <a:rPr lang="sk-SK" sz="2400" i="1" dirty="0" err="1" smtClean="0">
                <a:latin typeface="Century Schoolbook" pitchFamily="18" charset="0"/>
              </a:rPr>
              <a:t>Sharks</a:t>
            </a:r>
            <a:r>
              <a:rPr lang="sk-SK" sz="2400" i="1" dirty="0" smtClean="0">
                <a:latin typeface="Century Schoolbook" pitchFamily="18" charset="0"/>
              </a:rPr>
              <a:t>” – a súboj je na spadnutie. “</a:t>
            </a:r>
            <a:r>
              <a:rPr lang="sk-SK" sz="2400" i="1" dirty="0" err="1" smtClean="0">
                <a:latin typeface="Century Schoolbook" pitchFamily="18" charset="0"/>
              </a:rPr>
              <a:t>Jets</a:t>
            </a:r>
            <a:r>
              <a:rPr lang="sk-SK" sz="2400" i="1" dirty="0" smtClean="0">
                <a:latin typeface="Century Schoolbook" pitchFamily="18" charset="0"/>
              </a:rPr>
              <a:t>”, synovia skorších prisťahovalcov súperia o nadvládu v uliciach štvrte s </a:t>
            </a:r>
            <a:r>
              <a:rPr lang="sk-SK" sz="2400" i="1" dirty="0" err="1" smtClean="0">
                <a:latin typeface="Century Schoolbook" pitchFamily="18" charset="0"/>
              </a:rPr>
              <a:t>novoprišelcami</a:t>
            </a:r>
            <a:r>
              <a:rPr lang="sk-SK" sz="2400" i="1" dirty="0" smtClean="0">
                <a:latin typeface="Century Schoolbook" pitchFamily="18" charset="0"/>
              </a:rPr>
              <a:t> z Porto </a:t>
            </a:r>
            <a:r>
              <a:rPr lang="sk-SK" sz="2400" i="1" dirty="0" err="1" smtClean="0">
                <a:latin typeface="Century Schoolbook" pitchFamily="18" charset="0"/>
              </a:rPr>
              <a:t>Rica</a:t>
            </a:r>
            <a:r>
              <a:rPr lang="sk-SK" sz="2400" i="1" dirty="0" smtClean="0">
                <a:latin typeface="Century Schoolbook" pitchFamily="18" charset="0"/>
              </a:rPr>
              <a:t> “</a:t>
            </a:r>
            <a:r>
              <a:rPr lang="sk-SK" sz="2400" i="1" dirty="0" err="1" smtClean="0">
                <a:latin typeface="Century Schoolbook" pitchFamily="18" charset="0"/>
              </a:rPr>
              <a:t>Sharks</a:t>
            </a:r>
            <a:r>
              <a:rPr lang="sk-SK" sz="2400" i="1" dirty="0" smtClean="0">
                <a:latin typeface="Century Schoolbook" pitchFamily="18" charset="0"/>
              </a:rPr>
              <a:t>“. A medzi nimi je Tony, príslušník “</a:t>
            </a:r>
            <a:r>
              <a:rPr lang="sk-SK" sz="2400" i="1" dirty="0" err="1" smtClean="0">
                <a:latin typeface="Century Schoolbook" pitchFamily="18" charset="0"/>
              </a:rPr>
              <a:t>Jets</a:t>
            </a:r>
            <a:r>
              <a:rPr lang="sk-SK" sz="2400" i="1" dirty="0" smtClean="0">
                <a:latin typeface="Century Schoolbook" pitchFamily="18" charset="0"/>
              </a:rPr>
              <a:t>”, a Maria, sestra vodcu znepriatelených “</a:t>
            </a:r>
            <a:r>
              <a:rPr lang="sk-SK" sz="2400" i="1" dirty="0" err="1" smtClean="0">
                <a:latin typeface="Century Schoolbook" pitchFamily="18" charset="0"/>
              </a:rPr>
              <a:t>Sharks</a:t>
            </a:r>
            <a:r>
              <a:rPr lang="sk-SK" sz="2400" i="1" dirty="0" smtClean="0">
                <a:latin typeface="Century Schoolbook" pitchFamily="18" charset="0"/>
              </a:rPr>
              <a:t>”. </a:t>
            </a:r>
            <a:r>
              <a:rPr lang="sk-SK" i="1" dirty="0" smtClean="0">
                <a:latin typeface="Century Schoolbook" pitchFamily="18" charset="0"/>
              </a:rPr>
              <a:t/>
            </a:r>
            <a:br>
              <a:rPr lang="sk-SK" i="1" dirty="0" smtClean="0">
                <a:latin typeface="Century Schoolbook" pitchFamily="18" charset="0"/>
              </a:rPr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Leonard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Bernstein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WEST SIDE 				STORY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2050" name="Picture 2" descr="VÃ½sledok vyhÄ¾adÃ¡vania obrÃ¡zkov pre dopyt west side story muzikÃ¡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572008"/>
            <a:ext cx="3175868" cy="2018945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214282" y="1857364"/>
            <a:ext cx="8929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smtClean="0">
                <a:latin typeface="Century Schoolbook" pitchFamily="18" charset="0"/>
              </a:rPr>
              <a:t>Celý </a:t>
            </a:r>
            <a:r>
              <a:rPr lang="sk-SK" sz="2400" i="1" dirty="0" smtClean="0">
                <a:latin typeface="Century Schoolbook" pitchFamily="18" charset="0"/>
              </a:rPr>
              <a:t>dej sa odohráva v časovom rámci niekoľkých hodín počas dvoch po sebe idúcich dní a vytvára rámec virtuózneho využitia celého radu naratívnych prostriedkov: love </a:t>
            </a:r>
            <a:r>
              <a:rPr lang="sk-SK" sz="2400" i="1" dirty="0" err="1" smtClean="0">
                <a:latin typeface="Century Schoolbook" pitchFamily="18" charset="0"/>
              </a:rPr>
              <a:t>story</a:t>
            </a:r>
            <a:r>
              <a:rPr lang="sk-SK" sz="2400" i="1" dirty="0" smtClean="0">
                <a:latin typeface="Century Schoolbook" pitchFamily="18" charset="0"/>
              </a:rPr>
              <a:t>, </a:t>
            </a:r>
            <a:r>
              <a:rPr lang="sk-SK" sz="2400" i="1" dirty="0" err="1" smtClean="0">
                <a:latin typeface="Century Schoolbook" pitchFamily="18" charset="0"/>
              </a:rPr>
              <a:t>action</a:t>
            </a:r>
            <a:r>
              <a:rPr lang="sk-SK" sz="2400" i="1" dirty="0" smtClean="0">
                <a:latin typeface="Century Schoolbook" pitchFamily="18" charset="0"/>
              </a:rPr>
              <a:t> thriller a sociálna štúdia – to všetko súčasne, </a:t>
            </a:r>
            <a:r>
              <a:rPr lang="sk-SK" sz="2400" b="1" i="1" dirty="0" err="1" smtClean="0">
                <a:latin typeface="Century Schoolbook" pitchFamily="18" charset="0"/>
              </a:rPr>
              <a:t>West</a:t>
            </a:r>
            <a:r>
              <a:rPr lang="sk-SK" sz="2400" b="1" i="1" dirty="0" smtClean="0">
                <a:latin typeface="Century Schoolbook" pitchFamily="18" charset="0"/>
              </a:rPr>
              <a:t> </a:t>
            </a:r>
            <a:r>
              <a:rPr lang="sk-SK" sz="2400" b="1" i="1" dirty="0" err="1" smtClean="0">
                <a:latin typeface="Century Schoolbook" pitchFamily="18" charset="0"/>
              </a:rPr>
              <a:t>Side</a:t>
            </a:r>
            <a:r>
              <a:rPr lang="sk-SK" sz="2400" b="1" i="1" dirty="0" smtClean="0">
                <a:latin typeface="Century Schoolbook" pitchFamily="18" charset="0"/>
              </a:rPr>
              <a:t> </a:t>
            </a:r>
            <a:r>
              <a:rPr lang="sk-SK" sz="2400" b="1" i="1" dirty="0" err="1" smtClean="0">
                <a:latin typeface="Century Schoolbook" pitchFamily="18" charset="0"/>
              </a:rPr>
              <a:t>Story</a:t>
            </a:r>
            <a:r>
              <a:rPr lang="sk-SK" sz="2400" i="1" dirty="0" smtClean="0">
                <a:latin typeface="Century Schoolbook" pitchFamily="18" charset="0"/>
              </a:rPr>
              <a:t> rozpráva príbeh lásky dvoch mladých ľudí, ktorých šťastie je zničené nenávisťou dvoch nepriateľských táborov v mestskej džungli New Yorku.</a:t>
            </a:r>
            <a:r>
              <a:rPr lang="sk-SK" sz="2400" dirty="0" smtClean="0">
                <a:latin typeface="Century Schoolbook" pitchFamily="18" charset="0"/>
              </a:rPr>
              <a:t> </a:t>
            </a:r>
            <a:endParaRPr lang="sk-SK" sz="24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Leonard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Bernstein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WEST SIDE 				STORY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5" name="West Side Story (410) Movie CLIP - America (1961) H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A.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Lloyd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Webber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JESUS 		CHRIST SUPERSTAR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57158" y="1928802"/>
            <a:ext cx="8501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i="1" dirty="0" err="1" smtClean="0">
                <a:latin typeface="Century Schoolbook" pitchFamily="18" charset="0"/>
              </a:rPr>
              <a:t>Jesus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Christ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Superstar</a:t>
            </a:r>
            <a:r>
              <a:rPr lang="sk-SK" sz="2400" i="1" dirty="0" smtClean="0">
                <a:latin typeface="Century Schoolbook" pitchFamily="18" charset="0"/>
              </a:rPr>
              <a:t> zložili v roku 1969 Angličania </a:t>
            </a:r>
            <a:r>
              <a:rPr lang="sk-SK" sz="2400" i="1" dirty="0" err="1" smtClean="0">
                <a:latin typeface="Century Schoolbook" pitchFamily="18" charset="0"/>
              </a:rPr>
              <a:t>Andrew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Lloyd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Webber</a:t>
            </a:r>
            <a:r>
              <a:rPr lang="sk-SK" sz="2400" i="1" dirty="0" smtClean="0">
                <a:latin typeface="Century Schoolbook" pitchFamily="18" charset="0"/>
              </a:rPr>
              <a:t> a </a:t>
            </a:r>
            <a:r>
              <a:rPr lang="sk-SK" sz="2400" i="1" dirty="0" err="1" smtClean="0">
                <a:latin typeface="Century Schoolbook" pitchFamily="18" charset="0"/>
              </a:rPr>
              <a:t>Tim</a:t>
            </a:r>
            <a:r>
              <a:rPr lang="sk-SK" sz="2400" i="1" dirty="0" smtClean="0">
                <a:latin typeface="Century Schoolbook" pitchFamily="18" charset="0"/>
              </a:rPr>
              <a:t> </a:t>
            </a:r>
            <a:r>
              <a:rPr lang="sk-SK" sz="2400" i="1" dirty="0" err="1" smtClean="0">
                <a:latin typeface="Century Schoolbook" pitchFamily="18" charset="0"/>
              </a:rPr>
              <a:t>Rice</a:t>
            </a:r>
            <a:r>
              <a:rPr lang="sk-SK" sz="2400" i="1" dirty="0" smtClean="0">
                <a:latin typeface="Century Schoolbook" pitchFamily="18" charset="0"/>
              </a:rPr>
              <a:t>. Obaja autori patria medzi najúspešnejších muzikálových autorov. Príbeh sa odohráva počas posledných siedmych dní života Ježiša Krista, počnúc jeho príchodom do </a:t>
            </a:r>
            <a:r>
              <a:rPr lang="sk-SK" sz="2400" i="1" dirty="0" err="1" smtClean="0">
                <a:latin typeface="Century Schoolbook" pitchFamily="18" charset="0"/>
              </a:rPr>
              <a:t>Jeruzalema</a:t>
            </a:r>
            <a:r>
              <a:rPr lang="sk-SK" sz="2400" i="1" dirty="0" smtClean="0">
                <a:latin typeface="Century Schoolbook" pitchFamily="18" charset="0"/>
              </a:rPr>
              <a:t> až po jeho ukrižovanie a rozprávaný je z pohľadu Judáša </a:t>
            </a:r>
            <a:r>
              <a:rPr lang="sk-SK" sz="2400" i="1" dirty="0" err="1" smtClean="0">
                <a:latin typeface="Century Schoolbook" pitchFamily="18" charset="0"/>
              </a:rPr>
              <a:t>Iškariotského</a:t>
            </a:r>
            <a:r>
              <a:rPr lang="sk-SK" sz="2400" i="1" dirty="0" smtClean="0">
                <a:latin typeface="Century Schoolbook" pitchFamily="18" charset="0"/>
              </a:rPr>
              <a:t>. Predstavenie je rozdelené na dve dejstvá a skladá sa z 24 piesní, bez hovoreného slova. Spev je sprevádzaný živou kapelou, zborom a tanečnými choreografiami. Biblické postavy, súvislosti a dej sú zachované, avšak prenesené do súčasnej doby, keďže témy medziľudských vzťahov, vnútorných pohnútok jednotlivca, či motívy lásky, priateľstva a viery sú nadčasové.</a:t>
            </a:r>
            <a:endParaRPr lang="sk-SK" sz="2400" i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928662" y="214290"/>
            <a:ext cx="821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A.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Lloyd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  <a:latin typeface="Century Schoolbook" pitchFamily="18" charset="0"/>
              </a:rPr>
              <a:t>Webber</a:t>
            </a:r>
            <a:r>
              <a:rPr lang="sk-SK" sz="4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sk-SK" sz="4000" dirty="0" smtClean="0">
                <a:solidFill>
                  <a:srgbClr val="FF0000"/>
                </a:solidFill>
                <a:latin typeface="Century Schoolbook" pitchFamily="18" charset="0"/>
              </a:rPr>
              <a:t>– JESUS 		CHRIST SUPERSTAR</a:t>
            </a:r>
            <a:endParaRPr lang="sk-SK" sz="40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39940" name="Picture 4" descr="VÃ½sledok vyhÄ¾adÃ¡vania obrÃ¡zkov pre dopyt jesus christ superstar muzikÃ¡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858180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14178</TotalTime>
  <Words>623</Words>
  <Application>Microsoft Office PowerPoint</Application>
  <PresentationFormat>Prezentácia na obrazovke (4:3)</PresentationFormat>
  <Paragraphs>60</Paragraphs>
  <Slides>20</Slides>
  <Notes>0</Notes>
  <HiddenSlides>0</HiddenSlides>
  <MMClips>5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Diseño predeterminado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ZDROJE: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creator>Mgr. Danka Spišáková</dc:creator>
  <dc:description>Free PPT Backgrounds_x000d_
http://www.freepptbackgrounds.net</dc:description>
  <cp:lastModifiedBy>Mgr. Danka Spišáková</cp:lastModifiedBy>
  <cp:revision>910</cp:revision>
  <dcterms:created xsi:type="dcterms:W3CDTF">2010-05-23T14:28:12Z</dcterms:created>
  <dcterms:modified xsi:type="dcterms:W3CDTF">2019-05-16T18:40:40Z</dcterms:modified>
</cp:coreProperties>
</file>