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F5E6B-E4B2-4310-B5F3-4B32A11273B2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E12E7-3FCE-40E8-8C91-F9E62CAD88D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12E7-3FCE-40E8-8C91-F9E62CAD88D6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BA3B28-231B-488D-987E-312702417DBE}" type="datetimeFigureOut">
              <a:rPr lang="sk-SK" smtClean="0"/>
              <a:pPr/>
              <a:t>15.1.2021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pohybova-sustava.jpg"/>
          <p:cNvPicPr>
            <a:picLocks noChangeAspect="1"/>
          </p:cNvPicPr>
          <p:nvPr/>
        </p:nvPicPr>
        <p:blipFill>
          <a:blip r:embed="rId3" cstate="print"/>
          <a:srcRect l="27320" t="7161" r="53780" b="33620"/>
          <a:stretch>
            <a:fillRect/>
          </a:stretch>
        </p:blipFill>
        <p:spPr>
          <a:xfrm>
            <a:off x="6948264" y="2571124"/>
            <a:ext cx="1368152" cy="4286876"/>
          </a:xfrm>
          <a:prstGeom prst="rect">
            <a:avLst/>
          </a:prstGeom>
        </p:spPr>
      </p:pic>
      <p:pic>
        <p:nvPicPr>
          <p:cNvPr id="5" name="Obrázok 4" descr="pohybova-sustava.jpg"/>
          <p:cNvPicPr>
            <a:picLocks noChangeAspect="1"/>
          </p:cNvPicPr>
          <p:nvPr/>
        </p:nvPicPr>
        <p:blipFill>
          <a:blip r:embed="rId3" cstate="print"/>
          <a:srcRect l="55040" t="7161" r="24800" b="33620"/>
          <a:stretch>
            <a:fillRect/>
          </a:stretch>
        </p:blipFill>
        <p:spPr>
          <a:xfrm>
            <a:off x="395536" y="2406486"/>
            <a:ext cx="1584176" cy="4118858"/>
          </a:xfrm>
          <a:prstGeom prst="rect">
            <a:avLst/>
          </a:prstGeom>
        </p:spPr>
      </p:pic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1403648" y="1412776"/>
            <a:ext cx="6766520" cy="118199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POHYBOVÁ SÚSTAVA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 descr="1140993502R495M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1" y="2780928"/>
            <a:ext cx="4616729" cy="3708772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6084168" y="2636912"/>
            <a:ext cx="12241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7884368" y="2636912"/>
            <a:ext cx="10446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5400000">
            <a:off x="7704348" y="5409220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8100392" y="3429000"/>
            <a:ext cx="2796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1547664" y="2636912"/>
            <a:ext cx="50405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 rot="5554950">
            <a:off x="1022089" y="4694685"/>
            <a:ext cx="214430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395536" y="2492896"/>
            <a:ext cx="44043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 rot="5400000">
            <a:off x="-270284" y="5283460"/>
            <a:ext cx="1224136" cy="683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" name="Obrázok 16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1403648" y="0"/>
            <a:ext cx="1224136" cy="1412776"/>
          </a:xfrm>
          <a:prstGeom prst="rect">
            <a:avLst/>
          </a:prstGeom>
        </p:spPr>
      </p:pic>
      <p:pic>
        <p:nvPicPr>
          <p:cNvPr id="18" name="Obrázok 17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3779912" y="0"/>
            <a:ext cx="1224136" cy="1412776"/>
          </a:xfrm>
          <a:prstGeom prst="rect">
            <a:avLst/>
          </a:prstGeom>
        </p:spPr>
      </p:pic>
      <p:pic>
        <p:nvPicPr>
          <p:cNvPr id="19" name="Obrázok 18" descr="be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0"/>
            <a:ext cx="1152128" cy="1429749"/>
          </a:xfrm>
          <a:prstGeom prst="rect">
            <a:avLst/>
          </a:prstGeom>
        </p:spPr>
      </p:pic>
      <p:pic>
        <p:nvPicPr>
          <p:cNvPr id="20" name="Obrázok 19" descr="be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6056" y="0"/>
            <a:ext cx="1152128" cy="1429749"/>
          </a:xfrm>
          <a:prstGeom prst="rect">
            <a:avLst/>
          </a:prstGeom>
        </p:spPr>
      </p:pic>
      <p:pic>
        <p:nvPicPr>
          <p:cNvPr id="21" name="Obrázok 20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6372200" y="0"/>
            <a:ext cx="1224136" cy="1412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podľa funkcie: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59877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u="sng" dirty="0" smtClean="0"/>
              <a:t>ANTAGONISTICKÁ PRÁCA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u="sng" dirty="0" smtClean="0"/>
              <a:t>SYNERGISTICKÁ PRÁCA</a:t>
            </a:r>
            <a:endParaRPr lang="sk-SK" u="sng" dirty="0"/>
          </a:p>
        </p:txBody>
      </p:sp>
      <p:pic>
        <p:nvPicPr>
          <p:cNvPr id="4" name="Obrázok 3" descr="Biceps_y_triceps.png"/>
          <p:cNvPicPr>
            <a:picLocks noChangeAspect="1"/>
          </p:cNvPicPr>
          <p:nvPr/>
        </p:nvPicPr>
        <p:blipFill>
          <a:blip r:embed="rId2" cstate="print"/>
          <a:srcRect r="46341" b="30726"/>
          <a:stretch>
            <a:fillRect/>
          </a:stretch>
        </p:blipFill>
        <p:spPr>
          <a:xfrm>
            <a:off x="3491880" y="476672"/>
            <a:ext cx="2952328" cy="3220721"/>
          </a:xfrm>
          <a:prstGeom prst="rect">
            <a:avLst/>
          </a:prstGeom>
        </p:spPr>
      </p:pic>
      <p:pic>
        <p:nvPicPr>
          <p:cNvPr id="5" name="Obrázok 4" descr="smie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077071"/>
            <a:ext cx="3816424" cy="2524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600" dirty="0" smtClean="0"/>
              <a:t>DELENIE KOSTROVÝCH SVALOV</a:t>
            </a:r>
            <a:endParaRPr lang="sk-SK" sz="3600" dirty="0"/>
          </a:p>
        </p:txBody>
      </p:sp>
      <p:pic>
        <p:nvPicPr>
          <p:cNvPr id="4" name="Zástupný symbol obsahu 3" descr="hla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3001243" cy="3262221"/>
          </a:xfrm>
        </p:spPr>
      </p:pic>
      <p:pic>
        <p:nvPicPr>
          <p:cNvPr id="5" name="Obrázok 4" descr="k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412776"/>
            <a:ext cx="3024336" cy="3243095"/>
          </a:xfrm>
          <a:prstGeom prst="rect">
            <a:avLst/>
          </a:prstGeom>
        </p:spPr>
      </p:pic>
      <p:pic>
        <p:nvPicPr>
          <p:cNvPr id="6" name="Obrázok 5" descr="trup.jpg"/>
          <p:cNvPicPr>
            <a:picLocks noChangeAspect="1"/>
          </p:cNvPicPr>
          <p:nvPr/>
        </p:nvPicPr>
        <p:blipFill>
          <a:blip r:embed="rId4" cstate="print"/>
          <a:srcRect l="20469" t="26375" r="14563" b="6849"/>
          <a:stretch>
            <a:fillRect/>
          </a:stretch>
        </p:blipFill>
        <p:spPr>
          <a:xfrm>
            <a:off x="5868144" y="1412776"/>
            <a:ext cx="2732274" cy="3168352"/>
          </a:xfrm>
          <a:prstGeom prst="rect">
            <a:avLst/>
          </a:prstGeom>
        </p:spPr>
      </p:pic>
      <p:pic>
        <p:nvPicPr>
          <p:cNvPr id="7" name="Obrázok 6" descr="noh.jpg"/>
          <p:cNvPicPr>
            <a:picLocks noChangeAspect="1"/>
          </p:cNvPicPr>
          <p:nvPr/>
        </p:nvPicPr>
        <p:blipFill>
          <a:blip r:embed="rId5" cstate="print"/>
          <a:srcRect l="27994" r="44011" b="23482"/>
          <a:stretch>
            <a:fillRect/>
          </a:stretch>
        </p:blipFill>
        <p:spPr>
          <a:xfrm rot="10800000">
            <a:off x="4788024" y="313452"/>
            <a:ext cx="2376264" cy="6495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horna_koncatina.jpg"/>
          <p:cNvPicPr>
            <a:picLocks noChangeAspect="1"/>
          </p:cNvPicPr>
          <p:nvPr/>
        </p:nvPicPr>
        <p:blipFill>
          <a:blip r:embed="rId6" cstate="print"/>
          <a:srcRect l="39742" r="13917" b="6432"/>
          <a:stretch>
            <a:fillRect/>
          </a:stretch>
        </p:blipFill>
        <p:spPr>
          <a:xfrm>
            <a:off x="1979712" y="836712"/>
            <a:ext cx="2796739" cy="5400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280408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Svaly hlavy:</a:t>
            </a:r>
            <a:endParaRPr lang="sk-SK" dirty="0"/>
          </a:p>
        </p:txBody>
      </p:sp>
      <p:pic>
        <p:nvPicPr>
          <p:cNvPr id="4" name="Zástupný symbol obsahu 3" descr="1140993502R495M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79" y="1484784"/>
            <a:ext cx="6371961" cy="511880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740352" y="260648"/>
            <a:ext cx="9284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delenie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920348">
            <a:off x="1596396" y="3164670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923928" y="3284984"/>
            <a:ext cx="720080" cy="576064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920348">
            <a:off x="2100452" y="4172780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4355976" y="4509120"/>
            <a:ext cx="864096" cy="50405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920348">
            <a:off x="1740411" y="2660613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4067944" y="2996952"/>
            <a:ext cx="288032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1691680" y="4797152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3995936" y="479715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784464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KRKU</a:t>
            </a:r>
            <a:endParaRPr lang="sk-SK" dirty="0"/>
          </a:p>
        </p:txBody>
      </p:sp>
      <p:pic>
        <p:nvPicPr>
          <p:cNvPr id="4" name="Zástupný symbol obsahu 3" descr="kr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447800"/>
            <a:ext cx="4867390" cy="5219462"/>
          </a:xfrm>
        </p:spPr>
      </p:pic>
      <p:sp>
        <p:nvSpPr>
          <p:cNvPr id="5" name="Šípka doprava 4"/>
          <p:cNvSpPr/>
          <p:nvPr/>
        </p:nvSpPr>
        <p:spPr>
          <a:xfrm>
            <a:off x="1331640" y="4077072"/>
            <a:ext cx="23042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platysma</a:t>
            </a:r>
            <a:endParaRPr lang="sk-SK" dirty="0"/>
          </a:p>
        </p:txBody>
      </p:sp>
      <p:sp>
        <p:nvSpPr>
          <p:cNvPr id="6" name="Šípka doľava 5"/>
          <p:cNvSpPr/>
          <p:nvPr/>
        </p:nvSpPr>
        <p:spPr>
          <a:xfrm>
            <a:off x="5076056" y="3501008"/>
            <a:ext cx="302433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1907704" y="3501008"/>
            <a:ext cx="16561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4432536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ZAUJÍMAVOSTÍ: </a:t>
            </a:r>
            <a:endParaRPr lang="sk-SK" dirty="0"/>
          </a:p>
        </p:txBody>
      </p:sp>
      <p:pic>
        <p:nvPicPr>
          <p:cNvPr id="4" name="Zástupný symbol obsahu 3" descr="dist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12776"/>
            <a:ext cx="6336704" cy="4731405"/>
          </a:xfrm>
        </p:spPr>
      </p:pic>
      <p:pic>
        <p:nvPicPr>
          <p:cNvPr id="5" name="Obrázok 4" descr="svaly_2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908720"/>
            <a:ext cx="4464496" cy="5669912"/>
          </a:xfrm>
          <a:prstGeom prst="rect">
            <a:avLst/>
          </a:prstGeom>
        </p:spPr>
      </p:pic>
      <p:pic>
        <p:nvPicPr>
          <p:cNvPr id="6" name="Obrázok 5" descr="anorexia1206lindsay-loh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1680" y="233172"/>
            <a:ext cx="5120640" cy="6391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11430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Pohybová sústava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331640" y="1556792"/>
            <a:ext cx="3657600" cy="49685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/>
              <a:t> </a:t>
            </a:r>
            <a:r>
              <a:rPr lang="sk-SK" dirty="0" err="1" smtClean="0"/>
              <a:t>Def</a:t>
            </a:r>
            <a:r>
              <a:rPr lang="sk-SK" dirty="0" smtClean="0"/>
              <a:t>.: ???</a:t>
            </a:r>
          </a:p>
          <a:p>
            <a:endParaRPr lang="sk-SK" dirty="0" smtClean="0"/>
          </a:p>
          <a:p>
            <a:r>
              <a:rPr lang="sk-SK" dirty="0" smtClean="0"/>
              <a:t>Aktívny pohybový aparát: ????</a:t>
            </a:r>
          </a:p>
          <a:p>
            <a:endParaRPr lang="sk-SK" dirty="0" smtClean="0"/>
          </a:p>
          <a:p>
            <a:r>
              <a:rPr lang="sk-SK" dirty="0" smtClean="0"/>
              <a:t>Počet: ???</a:t>
            </a:r>
          </a:p>
          <a:p>
            <a:endParaRPr lang="sk-SK" dirty="0" smtClean="0"/>
          </a:p>
          <a:p>
            <a:r>
              <a:rPr lang="sk-SK" dirty="0" smtClean="0"/>
              <a:t>Vlastnosti: ???</a:t>
            </a:r>
          </a:p>
          <a:p>
            <a:endParaRPr lang="sk-SK" dirty="0" smtClean="0"/>
          </a:p>
          <a:p>
            <a:r>
              <a:rPr lang="sk-SK" dirty="0" smtClean="0"/>
              <a:t>3 druhy </a:t>
            </a:r>
            <a:r>
              <a:rPr lang="sk-SK" dirty="0" err="1" smtClean="0"/>
              <a:t>s.t</a:t>
            </a:r>
            <a:r>
              <a:rPr lang="sk-SK" dirty="0" smtClean="0"/>
              <a:t>. : ????</a:t>
            </a:r>
          </a:p>
          <a:p>
            <a:endParaRPr lang="sk-SK" dirty="0"/>
          </a:p>
        </p:txBody>
      </p:sp>
      <p:pic>
        <p:nvPicPr>
          <p:cNvPr id="5" name="Zástupný symbol obsahu 4" descr="typy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43962" y="2276872"/>
            <a:ext cx="3852388" cy="29507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Obrázok 5" descr="pohybovasustava.jpg"/>
          <p:cNvPicPr>
            <a:picLocks noChangeAspect="1"/>
          </p:cNvPicPr>
          <p:nvPr/>
        </p:nvPicPr>
        <p:blipFill>
          <a:blip r:embed="rId3" cstate="print"/>
          <a:srcRect l="44049" r="16277"/>
          <a:stretch>
            <a:fillRect/>
          </a:stretch>
        </p:blipFill>
        <p:spPr>
          <a:xfrm>
            <a:off x="5940152" y="980728"/>
            <a:ext cx="2520280" cy="5877272"/>
          </a:xfrm>
          <a:prstGeom prst="rect">
            <a:avLst/>
          </a:prstGeom>
        </p:spPr>
      </p:pic>
      <p:pic>
        <p:nvPicPr>
          <p:cNvPr id="7" name="Obrázok 6" descr="hladk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1484784"/>
            <a:ext cx="4113257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srdce-a-ekg.jpg"/>
          <p:cNvPicPr>
            <a:picLocks noChangeAspect="1"/>
          </p:cNvPicPr>
          <p:nvPr/>
        </p:nvPicPr>
        <p:blipFill>
          <a:blip r:embed="rId5" cstate="print"/>
          <a:srcRect l="21262" r="20621"/>
          <a:stretch>
            <a:fillRect/>
          </a:stretch>
        </p:blipFill>
        <p:spPr>
          <a:xfrm>
            <a:off x="5004048" y="1124744"/>
            <a:ext cx="3756712" cy="4896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svalovej bunky</a:t>
            </a:r>
            <a:endParaRPr lang="sk-SK" dirty="0"/>
          </a:p>
        </p:txBody>
      </p:sp>
      <p:pic>
        <p:nvPicPr>
          <p:cNvPr id="4" name="Zástupný symbol obsahu 3" descr="bunka_html_m4da0d9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536" b="81571"/>
          <a:stretch>
            <a:fillRect/>
          </a:stretch>
        </p:blipFill>
        <p:spPr>
          <a:xfrm>
            <a:off x="755576" y="2420888"/>
            <a:ext cx="7987523" cy="2592288"/>
          </a:xfrm>
        </p:spPr>
      </p:pic>
      <p:sp>
        <p:nvSpPr>
          <p:cNvPr id="5" name="Šípka dolu 4"/>
          <p:cNvSpPr/>
          <p:nvPr/>
        </p:nvSpPr>
        <p:spPr>
          <a:xfrm>
            <a:off x="2267744" y="1844824"/>
            <a:ext cx="648072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6156176" y="2348880"/>
            <a:ext cx="64807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PRIEČNE PRUHOVANÝ SVAL</a:t>
            </a:r>
            <a:endParaRPr lang="sk-SK" dirty="0"/>
          </a:p>
        </p:txBody>
      </p:sp>
      <p:pic>
        <p:nvPicPr>
          <p:cNvPr id="4" name="Zástupný symbol obsahu 3" descr="pracesv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569" b="46471"/>
          <a:stretch>
            <a:fillRect/>
          </a:stretch>
        </p:blipFill>
        <p:spPr>
          <a:xfrm>
            <a:off x="1115616" y="1844824"/>
            <a:ext cx="7780250" cy="3456384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043608" y="1628800"/>
            <a:ext cx="48965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323528" y="3501008"/>
            <a:ext cx="1152128" cy="3600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Obrázok 1"/>
          <p:cNvPicPr>
            <a:picLocks noChangeAspect="1" noChangeArrowheads="1"/>
          </p:cNvPicPr>
          <p:nvPr/>
        </p:nvPicPr>
        <p:blipFill>
          <a:blip r:embed="rId3" cstate="print"/>
          <a:srcRect l="20340" t="16138" r="9922" b="6688"/>
          <a:stretch>
            <a:fillRect/>
          </a:stretch>
        </p:blipFill>
        <p:spPr bwMode="auto">
          <a:xfrm rot="5400000">
            <a:off x="2987824" y="116633"/>
            <a:ext cx="3456385" cy="705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Šípka dolu 7"/>
          <p:cNvSpPr/>
          <p:nvPr/>
        </p:nvSpPr>
        <p:spPr>
          <a:xfrm>
            <a:off x="6948264" y="2204864"/>
            <a:ext cx="50405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156176" y="1700808"/>
            <a:ext cx="226696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Svalový snopček</a:t>
            </a:r>
            <a:endParaRPr lang="sk-SK" sz="20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5508104" y="5661248"/>
            <a:ext cx="212429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Svalový </a:t>
            </a:r>
            <a:r>
              <a:rPr lang="sk-SK" sz="2000" b="1" dirty="0" err="1" smtClean="0"/>
              <a:t>snopec</a:t>
            </a:r>
            <a:endParaRPr lang="sk-SK" sz="2000" b="1" dirty="0"/>
          </a:p>
        </p:txBody>
      </p:sp>
      <p:sp>
        <p:nvSpPr>
          <p:cNvPr id="12" name="Šípka nahor 11"/>
          <p:cNvSpPr/>
          <p:nvPr/>
        </p:nvSpPr>
        <p:spPr>
          <a:xfrm>
            <a:off x="5868144" y="4293096"/>
            <a:ext cx="432048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nahor 12"/>
          <p:cNvSpPr/>
          <p:nvPr/>
        </p:nvSpPr>
        <p:spPr>
          <a:xfrm rot="1909495">
            <a:off x="6516216" y="4293096"/>
            <a:ext cx="432048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Hladké svalstvo</a:t>
            </a:r>
            <a:endParaRPr lang="sk-SK" dirty="0"/>
          </a:p>
        </p:txBody>
      </p:sp>
      <p:pic>
        <p:nvPicPr>
          <p:cNvPr id="4" name="Zástupný symbol obsahu 3" descr="500PX-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6350000" cy="4762500"/>
          </a:xfrm>
        </p:spPr>
      </p:pic>
      <p:sp>
        <p:nvSpPr>
          <p:cNvPr id="5" name="Voľná forma 4"/>
          <p:cNvSpPr/>
          <p:nvPr/>
        </p:nvSpPr>
        <p:spPr>
          <a:xfrm>
            <a:off x="2208628" y="2522806"/>
            <a:ext cx="3137095" cy="2049194"/>
          </a:xfrm>
          <a:custGeom>
            <a:avLst/>
            <a:gdLst>
              <a:gd name="connsiteX0" fmla="*/ 42203 w 3137095"/>
              <a:gd name="connsiteY0" fmla="*/ 1050388 h 2049194"/>
              <a:gd name="connsiteX1" fmla="*/ 1378634 w 3137095"/>
              <a:gd name="connsiteY1" fmla="*/ 23446 h 2049194"/>
              <a:gd name="connsiteX2" fmla="*/ 3094892 w 3137095"/>
              <a:gd name="connsiteY2" fmla="*/ 909711 h 2049194"/>
              <a:gd name="connsiteX3" fmla="*/ 1631852 w 3137095"/>
              <a:gd name="connsiteY3" fmla="*/ 2021059 h 2049194"/>
              <a:gd name="connsiteX4" fmla="*/ 42203 w 3137095"/>
              <a:gd name="connsiteY4" fmla="*/ 1050388 h 204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7095" h="2049194">
                <a:moveTo>
                  <a:pt x="42203" y="1050388"/>
                </a:moveTo>
                <a:cubicBezTo>
                  <a:pt x="0" y="717453"/>
                  <a:pt x="869853" y="46892"/>
                  <a:pt x="1378634" y="23446"/>
                </a:cubicBezTo>
                <a:cubicBezTo>
                  <a:pt x="1887415" y="0"/>
                  <a:pt x="3052689" y="576776"/>
                  <a:pt x="3094892" y="909711"/>
                </a:cubicBezTo>
                <a:cubicBezTo>
                  <a:pt x="3137095" y="1242646"/>
                  <a:pt x="2142978" y="1992924"/>
                  <a:pt x="1631852" y="2021059"/>
                </a:cubicBezTo>
                <a:cubicBezTo>
                  <a:pt x="1120726" y="2049194"/>
                  <a:pt x="84406" y="1383323"/>
                  <a:pt x="42203" y="1050388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2987824" y="3356992"/>
            <a:ext cx="1584176" cy="216024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Srdcový sval</a:t>
            </a:r>
            <a:endParaRPr lang="sk-SK" dirty="0"/>
          </a:p>
        </p:txBody>
      </p:sp>
      <p:pic>
        <p:nvPicPr>
          <p:cNvPr id="4" name="Zástupný symbol obsahu 3" descr="srdcovasvalov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109793"/>
            <a:ext cx="6419887" cy="5138607"/>
          </a:xfrm>
        </p:spPr>
      </p:pic>
      <p:sp>
        <p:nvSpPr>
          <p:cNvPr id="5" name="Ovál 4"/>
          <p:cNvSpPr/>
          <p:nvPr/>
        </p:nvSpPr>
        <p:spPr>
          <a:xfrm>
            <a:off x="2483768" y="1772816"/>
            <a:ext cx="4032448" cy="17281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211960" y="2420888"/>
            <a:ext cx="720080" cy="43204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Pripojenie svalu ku kosti: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u="sng" dirty="0" smtClean="0"/>
              <a:t>priame</a:t>
            </a:r>
          </a:p>
          <a:p>
            <a:endParaRPr lang="sk-SK" u="sng" dirty="0" smtClean="0"/>
          </a:p>
          <a:p>
            <a:endParaRPr lang="sk-SK" u="sng" dirty="0" smtClean="0"/>
          </a:p>
          <a:p>
            <a:endParaRPr lang="sk-SK" u="sng" dirty="0" smtClean="0"/>
          </a:p>
          <a:p>
            <a:endParaRPr lang="sk-SK" u="sng" dirty="0" smtClean="0"/>
          </a:p>
          <a:p>
            <a:r>
              <a:rPr lang="sk-SK" u="sng" dirty="0" smtClean="0"/>
              <a:t>nepriame</a:t>
            </a:r>
            <a:endParaRPr lang="sk-SK" u="sng" dirty="0"/>
          </a:p>
        </p:txBody>
      </p:sp>
      <p:pic>
        <p:nvPicPr>
          <p:cNvPr id="4" name="Obrázok 3" descr="hlav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124744"/>
            <a:ext cx="2964532" cy="3222317"/>
          </a:xfrm>
          <a:prstGeom prst="rect">
            <a:avLst/>
          </a:prstGeom>
        </p:spPr>
      </p:pic>
      <p:pic>
        <p:nvPicPr>
          <p:cNvPr id="5" name="Obrázok 4" descr="PET41c65d_achillov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3284984"/>
            <a:ext cx="3836597" cy="264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Vonkajšia stavba svalu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064" t="27259" r="49502" b="10953"/>
          <a:stretch>
            <a:fillRect/>
          </a:stretch>
        </p:blipFill>
        <p:spPr bwMode="auto">
          <a:xfrm>
            <a:off x="1763688" y="1556792"/>
            <a:ext cx="6701368" cy="498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4139952" y="2852936"/>
            <a:ext cx="100811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/>
              <a:t>hlava</a:t>
            </a:r>
            <a:endParaRPr lang="sk-SK" sz="20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932040" y="5013176"/>
            <a:ext cx="11521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/>
              <a:t>chvost</a:t>
            </a:r>
            <a:endParaRPr lang="sk-SK" sz="2000" b="1" dirty="0"/>
          </a:p>
        </p:txBody>
      </p:sp>
      <p:sp>
        <p:nvSpPr>
          <p:cNvPr id="7" name="Šípka doľava 6"/>
          <p:cNvSpPr/>
          <p:nvPr/>
        </p:nvSpPr>
        <p:spPr>
          <a:xfrm rot="19371442">
            <a:off x="3520405" y="3285666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ľava 7"/>
          <p:cNvSpPr/>
          <p:nvPr/>
        </p:nvSpPr>
        <p:spPr>
          <a:xfrm>
            <a:off x="3923928" y="4005064"/>
            <a:ext cx="122413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ľava 8"/>
          <p:cNvSpPr/>
          <p:nvPr/>
        </p:nvSpPr>
        <p:spPr>
          <a:xfrm rot="1470096">
            <a:off x="4312493" y="4941851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93610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Typy svalov podľa tvaru: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DLHÉ</a:t>
            </a:r>
          </a:p>
          <a:p>
            <a:endParaRPr lang="sk-SK" dirty="0" smtClean="0"/>
          </a:p>
          <a:p>
            <a:r>
              <a:rPr lang="sk-SK" dirty="0" smtClean="0"/>
              <a:t>KRÁTKE</a:t>
            </a:r>
          </a:p>
          <a:p>
            <a:endParaRPr lang="sk-SK" dirty="0" smtClean="0"/>
          </a:p>
          <a:p>
            <a:r>
              <a:rPr lang="sk-SK" dirty="0" smtClean="0"/>
              <a:t>PLOCHÉ</a:t>
            </a:r>
          </a:p>
          <a:p>
            <a:endParaRPr lang="sk-SK" dirty="0" smtClean="0"/>
          </a:p>
          <a:p>
            <a:r>
              <a:rPr lang="sk-SK" dirty="0" smtClean="0"/>
              <a:t>KRUHOVÉ</a:t>
            </a:r>
            <a:endParaRPr lang="sk-SK" dirty="0"/>
          </a:p>
        </p:txBody>
      </p:sp>
      <p:pic>
        <p:nvPicPr>
          <p:cNvPr id="4" name="Obrázok 3" descr="krajč.sv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340768"/>
            <a:ext cx="2016224" cy="509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ddlanovy.jpg"/>
          <p:cNvPicPr>
            <a:picLocks noChangeAspect="1"/>
          </p:cNvPicPr>
          <p:nvPr/>
        </p:nvPicPr>
        <p:blipFill>
          <a:blip r:embed="rId3" cstate="print"/>
          <a:srcRect b="25994"/>
          <a:stretch>
            <a:fillRect/>
          </a:stretch>
        </p:blipFill>
        <p:spPr>
          <a:xfrm>
            <a:off x="5004048" y="1412776"/>
            <a:ext cx="2855338" cy="4824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Latissimus_dorsi.png"/>
          <p:cNvPicPr>
            <a:picLocks noChangeAspect="1"/>
          </p:cNvPicPr>
          <p:nvPr/>
        </p:nvPicPr>
        <p:blipFill>
          <a:blip r:embed="rId4" cstate="print"/>
          <a:srcRect r="17389"/>
          <a:stretch>
            <a:fillRect/>
          </a:stretch>
        </p:blipFill>
        <p:spPr>
          <a:xfrm>
            <a:off x="4283968" y="1196752"/>
            <a:ext cx="4164073" cy="50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orbicularis_ocu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1556792"/>
            <a:ext cx="3798422" cy="4279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orbicularis_ori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772816"/>
            <a:ext cx="3723414" cy="3574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</TotalTime>
  <Words>83</Words>
  <Application>Microsoft Office PowerPoint</Application>
  <PresentationFormat>Prezentácia na obrazovke (4:3)</PresentationFormat>
  <Paragraphs>50</Paragraphs>
  <Slides>15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Slnovrat</vt:lpstr>
      <vt:lpstr>POHYBOVÁ SÚSTAVA</vt:lpstr>
      <vt:lpstr>Pohybová sústava</vt:lpstr>
      <vt:lpstr>Stavba svalovej bunky</vt:lpstr>
      <vt:lpstr>PRIEČNE PRUHOVANÝ SVAL</vt:lpstr>
      <vt:lpstr>Hladké svalstvo</vt:lpstr>
      <vt:lpstr>Srdcový sval</vt:lpstr>
      <vt:lpstr>Pripojenie svalu ku kosti:</vt:lpstr>
      <vt:lpstr>Vonkajšia stavba svalu</vt:lpstr>
      <vt:lpstr>Typy svalov podľa tvaru:</vt:lpstr>
      <vt:lpstr>Svaly podľa funkcie:</vt:lpstr>
      <vt:lpstr>Snímka 11</vt:lpstr>
      <vt:lpstr>DELENIE KOSTROVÝCH SVALOV</vt:lpstr>
      <vt:lpstr>Svaly hlavy:</vt:lpstr>
      <vt:lpstr>SVALY KRKU</vt:lpstr>
      <vt:lpstr>ZAUJÍMAVOSTÍ: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hp</cp:lastModifiedBy>
  <cp:revision>83</cp:revision>
  <dcterms:created xsi:type="dcterms:W3CDTF">2013-10-19T13:49:28Z</dcterms:created>
  <dcterms:modified xsi:type="dcterms:W3CDTF">2021-01-15T07:15:31Z</dcterms:modified>
</cp:coreProperties>
</file>