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8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50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849948C-41A0-4CE1-8950-535A0289C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sk-SK" sz="31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Nededuktívne argumenty. Argumentačné schémy, hodnotenie argumentov podľa sily argumentačnej väzby (medzi predpokladmi a záverom).</a:t>
            </a:r>
            <a:br>
              <a:rPr lang="sk-SK" sz="3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sz="3100" dirty="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B2F9065-EA29-496C-9CC6-57FA34F7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sk-SK" sz="2200">
              <a:solidFill>
                <a:schemeClr val="tx2"/>
              </a:solidFill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25AE177D-220A-4DAD-B507-88E4FA582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" r="1071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5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62F8FC-D4F1-4617-B1C4-D75EEE69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C95C46-9421-46C0-8561-669D4477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858130"/>
            <a:ext cx="8762436" cy="525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argumentačnej schémy:</a:t>
            </a:r>
          </a:p>
          <a:p>
            <a:pPr marL="0" indent="0">
              <a:buNone/>
            </a:pPr>
            <a:endParaRPr lang="sk-SK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je čestný človek.</a:t>
            </a:r>
          </a:p>
          <a:p>
            <a:pPr marL="0" indent="0">
              <a:buNone/>
            </a:pPr>
            <a:r>
              <a:rPr lang="sk-SK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tvrdí, že p.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je pravda.</a:t>
            </a:r>
          </a:p>
          <a:p>
            <a:pPr marL="0" indent="0">
              <a:buNone/>
            </a:pPr>
            <a:endParaRPr lang="sk-SK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</a:rPr>
              <a:t>- použitie tejto schémy môže viesť k chybnému argumentu (napr. „Jozef je veľmi čestný človek. Tvrdí, že existuje Boh, teda Boh existuje.“)</a:t>
            </a:r>
          </a:p>
          <a:p>
            <a:pPr marL="0" indent="0">
              <a:buNone/>
            </a:pPr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4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FBB9E1-9883-4359-BDE4-1CD28851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832888"/>
          </a:xfrm>
        </p:spPr>
        <p:txBody>
          <a:bodyPr>
            <a:normAutofit/>
          </a:bodyPr>
          <a:lstStyle/>
          <a:p>
            <a:pPr algn="ctr"/>
            <a:r>
              <a:rPr lang="sk-SK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Metóda konštrukcie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4CE704-A9AC-42C6-BEBE-2D15ACCE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1392702"/>
            <a:ext cx="8762436" cy="4720385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vždy sa nám podarí nájsť argumentačné schémy zodpovedajúce skúmaným argumentom; vtedy sa môžeme zamerať na hľadanie sprostredkovaných väzieb medzi predpokladmi a záverom; hľadáme vtedy nejaké sprostredkované spojenie medzi predpokladmi P1 a P2 so záverom Z </a:t>
            </a:r>
            <a:r>
              <a:rPr lang="sk-SK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tomto prípade konštruujeme nejaký zložitejší argument, ktorý sa skladá z nejakých  argumentov a z nejakých </a:t>
            </a:r>
            <a:r>
              <a:rPr lang="sk-SK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podargumentov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metóda konštrukcie 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teda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spočíva v hľadaní a nájdení postupných krokov usudzovania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Príklad:</a:t>
            </a:r>
          </a:p>
          <a:p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„Prostí ľudia často pokladajú hlúposti za pravdu a teda určite často zavrhujú nejednu zrejmú pravdu.“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tento príklad usudzovania vedie k prijatiu (aj ku konštrukcii) nasledujúceho sprostredkujúceho predpokladu (A): „Prostí ľudia nie sú schopní správne usudzovať.“ </a:t>
            </a:r>
          </a:p>
          <a:p>
            <a:pPr>
              <a:buFontTx/>
              <a:buChar char="-"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toto tvrdenie, resp. informácia je teda sprostredkujúcim predpokladom k uznaniu záveru, že „Prostí ľudia zavrhujú nejednu zrejmú pravdu“.</a:t>
            </a:r>
          </a:p>
          <a:p>
            <a:pPr>
              <a:buFontTx/>
              <a:buChar char="-"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odhalenie spojenia medzi predpokladom a záverom ešte nemusí znamenať aj uznanie tohto záveru (uznanie nededuktívnych argumentov za správne, resp. silné závisí od vierohodnosti (resp. správnosti) daných predpokladov)</a:t>
            </a:r>
          </a:p>
          <a:p>
            <a:endParaRPr lang="sk-SK" sz="1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3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F6D17D-0984-45B6-B69C-371CCD4E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565602"/>
          </a:xfrm>
        </p:spPr>
        <p:txBody>
          <a:bodyPr>
            <a:normAutofit/>
          </a:bodyPr>
          <a:lstStyle/>
          <a:p>
            <a:pPr algn="ctr"/>
            <a:r>
              <a:rPr lang="sk-SK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Metóda kritickej otázky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D931DCB-B92D-4187-B7DA-3BEA7AD1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1125416"/>
            <a:ext cx="8762436" cy="5172770"/>
          </a:xfrm>
        </p:spPr>
        <p:txBody>
          <a:bodyPr>
            <a:normAutofit fontScale="92500" lnSpcReduction="10000"/>
          </a:bodyPr>
          <a:lstStyle/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Kritická otázka vo vzťahu k argumentu znie: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 akej mysliteľnej 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(pravdepodobnej)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situácie by mohlo nastať, že by záver argumentu bol nepravdivý alebo silne pochybný pri pravdivých predpokladoch? 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(za akých mysliteľných okolností by sa mohlo stať, že predpoklady argumentu sú pravdivé a súčasne záver nepravdivý?)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Príklad:</a:t>
            </a:r>
          </a:p>
          <a:p>
            <a:pPr marL="0" indent="0">
              <a:buNone/>
            </a:pPr>
            <a:r>
              <a:rPr lang="nb-NO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„Ján povedal nepravdu, teda klamal.“</a:t>
            </a:r>
            <a:endParaRPr lang="sk-SK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Kritická otázka vo vzťahu k tomuto príkladu argumentu znie: „Je možná mysliteľná situácia, že Ján povedal nepravdu a neklamal?“</a:t>
            </a:r>
          </a:p>
          <a:p>
            <a:pPr>
              <a:buFontTx/>
              <a:buChar char="-"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Ján mohol povedal niečo, čo mu niekto povedal a on tomu uveril (takže on sám nemusel vedieť o tom, že nehovorí pravdu). </a:t>
            </a:r>
          </a:p>
          <a:p>
            <a:pPr>
              <a:buFontTx/>
              <a:buChar char="-"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výsledkom kritickej otázky má byť zistenie, či existuje taká mysliteľná situácia, pri ktorej by bol záver nepravdivý a predpoklady pravdivé; ak sa nájde taká situácia, tak argument, ktorý skúmame, uznáme za slabší (resp. môžeme ho ohodnotiť aj ako absolútne neopodstatnený)</a:t>
            </a:r>
          </a:p>
          <a:p>
            <a:pPr>
              <a:buFontTx/>
              <a:buChar char="-"/>
            </a:pP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sila argumentu závisí od toho, akú silnú námietku nájdeme pri položení kritickej otázky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 podstate platí, že čím silnejšiu kritiku (resp. námietku) nájdeme, tým viac hodnotíme tento argument ako slabší a naopak.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A97F65-ECE6-41FC-A896-7915FDFC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5D54E4-0081-4656-B28F-DBCB229E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1304728"/>
            <a:ext cx="8762436" cy="4808359"/>
          </a:xfrm>
        </p:spPr>
        <p:txBody>
          <a:bodyPr>
            <a:normAutofit/>
          </a:bodyPr>
          <a:lstStyle/>
          <a:p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sk-SK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eduktívne platné argumenty v užšom zmysle: </a:t>
            </a:r>
            <a:r>
              <a:rPr lang="sk-SK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také argumenty, v ktorých pravdivosť záveru je už obsiahnutá v pravdivosti premís.</a:t>
            </a:r>
            <a:endParaRPr lang="sk-SK" sz="1800" b="1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sz="1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deduktívne platné argumenty v širšom zmysle: </a:t>
            </a:r>
            <a:r>
              <a:rPr lang="sk-SK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také argumenty, v ktorých záver logicky nevyplýva z uvedených predpokladov argumentu, ale logicky vyplýva z nejakých ďalších pravdivých predpokladov, ktoré sú predpokladom k tým predpokladom, ktoré sa v argumente uvádzajú; argument s predpokladmi A, B a záverom Z je deduktívne platný vzhľadom k znalosti pravdivých tvrdení U, V a pod</a:t>
            </a:r>
          </a:p>
          <a:p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nededuktívne (resp. nededuktívne platné) argumenty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nie sú založené na logickom vyplývaní medzi predpokladmi a záverom; pri predpoklade pravdivých predpokladov nie je vylúčený nepravdivý záver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Nededuktívne argumenty sú teda také argumenty, v ktorých záver je len viac či menej pravdepodobný – a to práve na základe väzby medzi predpokladmi a záverom takéhoto argumentu.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B4790B2-6148-46D5-9893-4D73E5AB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211A1-4819-4AE0-B708-24C9FD677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914400"/>
            <a:ext cx="8762436" cy="5198687"/>
          </a:xfrm>
        </p:spPr>
        <p:txBody>
          <a:bodyPr>
            <a:normAutofit/>
          </a:bodyPr>
          <a:lstStyle/>
          <a:p>
            <a:pPr algn="just"/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Príklad:</a:t>
            </a:r>
          </a:p>
          <a:p>
            <a:pPr marL="0" indent="0" algn="just">
              <a:buNone/>
            </a:pPr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it-IT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Ferova mama sa narodila na Slovensku, takže vie po slovensky.</a:t>
            </a:r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algn="just"/>
            <a:r>
              <a:rPr lang="pl-PL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 nie je deduktívny ani v užšom, ani v širšom zmysle</a:t>
            </a:r>
          </a:p>
          <a:p>
            <a:pPr algn="just"/>
            <a:r>
              <a:rPr lang="pl-PL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nemôžeme nájsť také „skryté“ predpoklady, ktoré by mohli byť základom pre vzťah logického vyplývania medzi predpokladmi a záverom: „ten, kto sa narodí na Slovensku, vie hovoriť po slovensky“ – tento predpoklad je len pravdepodobný → záver má len istú mieru pravdepodobnosti</a:t>
            </a:r>
          </a:p>
          <a:p>
            <a:pPr algn="just"/>
            <a:r>
              <a:rPr lang="pl-PL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Nededuktívne argumenty teda negarantujú pravdivostnú závislosť záveru od premís (neplatí pri nich, že ak sú premisy pravdivé, musí byť pravdivý aj záver)</a:t>
            </a:r>
          </a:p>
          <a:p>
            <a:pPr algn="just"/>
            <a:r>
              <a:rPr lang="pl-PL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 správnej argumentácii si musíme všímať aj vecnú (faktickú) pravdivosť predpokladov a záveru</a:t>
            </a:r>
            <a:r>
              <a:rPr lang="pl-PL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schémy argumentov zohrávajú dôležitú úlohu len pri posudzovaní deduktívnej platnosti argumentov, avšak na základe schémy nevieme posúdiť aj vecnú správnosť argumentu</a:t>
            </a:r>
          </a:p>
          <a:p>
            <a:pPr algn="just"/>
            <a:endParaRPr lang="pl-PL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8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F77BC2-1C33-45D3-B01F-E5BF2E36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6E25C1-727F-46B6-9BE4-518CB294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970672"/>
            <a:ext cx="8762436" cy="5142416"/>
          </a:xfrm>
        </p:spPr>
        <p:txBody>
          <a:bodyPr>
            <a:normAutofit/>
          </a:bodyPr>
          <a:lstStyle/>
          <a:p>
            <a:r>
              <a:rPr lang="sk-SK" sz="1800" b="1" dirty="0">
                <a:solidFill>
                  <a:schemeClr val="tx2"/>
                </a:solidFill>
              </a:rPr>
              <a:t>Nededuktívne argumenty</a:t>
            </a:r>
            <a:r>
              <a:rPr lang="sk-SK" sz="1800" dirty="0">
                <a:solidFill>
                  <a:schemeClr val="tx2"/>
                </a:solidFill>
              </a:rPr>
              <a:t>: </a:t>
            </a:r>
            <a:r>
              <a:rPr lang="sk-SK" sz="1800" b="1" dirty="0">
                <a:solidFill>
                  <a:schemeClr val="tx2"/>
                </a:solidFill>
              </a:rPr>
              <a:t>predpoklady v nich v istom zmysle zvyšujú (posilňujú) vierohodnosť záveru</a:t>
            </a:r>
            <a:r>
              <a:rPr lang="sk-SK" sz="1800" dirty="0">
                <a:solidFill>
                  <a:schemeClr val="tx2"/>
                </a:solidFill>
              </a:rPr>
              <a:t>, aj keď ho nerobia istým</a:t>
            </a:r>
          </a:p>
          <a:p>
            <a:r>
              <a:rPr lang="nb-NO" sz="1800" b="1" dirty="0">
                <a:solidFill>
                  <a:schemeClr val="tx2"/>
                </a:solidFill>
              </a:rPr>
              <a:t>hodnota nededuktívnych argumentov sa dá stupňovať</a:t>
            </a:r>
            <a:r>
              <a:rPr lang="sk-SK" sz="1800" dirty="0">
                <a:solidFill>
                  <a:schemeClr val="tx2"/>
                </a:solidFill>
              </a:rPr>
              <a:t>: čím silnejšia je podpora záveru predpokladmi, tým silnejšie argument hodnotíme</a:t>
            </a:r>
            <a:r>
              <a:rPr lang="sk-SK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p</a:t>
            </a:r>
            <a:r>
              <a:rPr lang="sk-SK" sz="1800" dirty="0">
                <a:solidFill>
                  <a:schemeClr val="tx2"/>
                </a:solidFill>
              </a:rPr>
              <a:t>roblém kvality nededuktívneho argumentu patrí k základným a zároveň k najťažším problémom teórie argumentácie</a:t>
            </a:r>
          </a:p>
          <a:p>
            <a:r>
              <a:rPr lang="sk-SK" sz="1800" dirty="0">
                <a:solidFill>
                  <a:schemeClr val="tx2"/>
                </a:solidFill>
              </a:rPr>
              <a:t>Princípy hodnotenia kvality argumentov (</a:t>
            </a:r>
            <a:r>
              <a:rPr lang="sk-SK" sz="1800" dirty="0" err="1">
                <a:solidFill>
                  <a:schemeClr val="tx2"/>
                </a:solidFill>
              </a:rPr>
              <a:t>Szymanek</a:t>
            </a:r>
            <a:r>
              <a:rPr lang="sk-SK" sz="1800" dirty="0">
                <a:solidFill>
                  <a:schemeClr val="tx2"/>
                </a:solidFill>
              </a:rPr>
              <a:t>: </a:t>
            </a:r>
            <a:r>
              <a:rPr lang="sk-SK" sz="1800" dirty="0" err="1">
                <a:solidFill>
                  <a:schemeClr val="tx2"/>
                </a:solidFill>
              </a:rPr>
              <a:t>Umění</a:t>
            </a:r>
            <a:r>
              <a:rPr lang="sk-SK" sz="1800" dirty="0">
                <a:solidFill>
                  <a:schemeClr val="tx2"/>
                </a:solidFill>
              </a:rPr>
              <a:t> </a:t>
            </a:r>
            <a:r>
              <a:rPr lang="sk-SK" sz="1800" dirty="0" err="1">
                <a:solidFill>
                  <a:schemeClr val="tx2"/>
                </a:solidFill>
              </a:rPr>
              <a:t>argumentace</a:t>
            </a:r>
            <a:r>
              <a:rPr lang="sk-SK" sz="1800" dirty="0">
                <a:solidFill>
                  <a:schemeClr val="tx2"/>
                </a:solidFill>
              </a:rPr>
              <a:t>):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</a:rPr>
              <a:t>1, metóda argumentačných schém a bezprostredného hodnotenia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</a:rPr>
              <a:t>2, metódu konštrukcie 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</a:rPr>
              <a:t>3. metódu kritickej otázky</a:t>
            </a:r>
          </a:p>
          <a:p>
            <a:r>
              <a:rPr lang="sk-SK" sz="1800" dirty="0">
                <a:solidFill>
                  <a:schemeClr val="tx2"/>
                </a:solidFill>
              </a:rPr>
              <a:t>tieto metódy neurčujú úplný predpis, ako pri hodnotení argumentov postupovať, ale majú skôr ukázať možné cesty, ako efektívne viesť našu myseľ pri skúmaní argumentov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67848F-EC43-41DC-A3F1-6CBEDB1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33E180-4818-4F9A-82E6-811518D9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872198"/>
            <a:ext cx="8762436" cy="52408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Argumentačná schéma a bezprostredné hodnotenie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určovaniu kvality argumentov musíme mať isté znalosti; na základe našich znalostí, resp. skúseností vieme napr. povedať to, za akých predpokladov (A, B, C) spravidla nastáva záver Z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tomu, aby sme konštatovali, že predpoklady A, B, C bezprostredne zdôvodňujú záver Z, nie vždy využívame všetky informácie obsiahnuté v A, B, C. Najčastejšie využívame skúsenosť, že nejaké výskyty A, B, C sa spájajú s nejakými inými charakteristickými znakmi situácie, v ktorej je spravidla pravdivý aj záver Z.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Príklady: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Čokoláda Milka je drahšia než čokoláda </a:t>
            </a:r>
            <a:r>
              <a:rPr lang="sk-SK" sz="18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Figaro</a:t>
            </a:r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preto je kvalitnejšia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Počítač značky Apple je drahší než počítač značky Toshiba, preto je kvalitnejší. 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prvom i druhom prípade usudzujeme na základe rovnakej schémy:</a:t>
            </a:r>
          </a:p>
          <a:p>
            <a:pPr marL="0" indent="0">
              <a:buNone/>
            </a:pPr>
            <a:r>
              <a:rPr lang="sk-SK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 X je drahší než analogický produkt Y.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 X má vyššiu kvalitu než Y.</a:t>
            </a:r>
          </a:p>
          <a:p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8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CEB830-3058-4A44-ADF6-3D01BD82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099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B3FA4-3E59-4784-9D47-8DAAAFA1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914400"/>
            <a:ext cx="8762436" cy="519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 argumentačnej schémy:</a:t>
            </a:r>
          </a:p>
          <a:p>
            <a:pPr marL="0" indent="0">
              <a:buNone/>
            </a:pPr>
            <a:r>
              <a:rPr lang="sk-SK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 X je drahší než analogický produkt Y.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 X má vyššiu kvalitu než Y.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argumentačné schémy: vyjadrujú znalosť o súbehu faktov opísaných predpokladmi a záverom; tieto schémy obsahujú okrem premenných aj nejaké „konštanty“ (výrazy, ktoré sa vzťahujú k podstatným znakom nejakej situácie)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Úloha takejto argumentačnej schémy má byť podobná ako pri formálnej schéme logického vyplývania, takáto argumentačná schéma však musí odrážať aj naše znalosti o zhode nejakých javov či situácií, ďalej môže vyjadrovať nami prijaté spôsoby hodnotenia, potvrdzovania pravidelností nejakého jednania a pod.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2949BC-1F52-4AC1-927F-0016D853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804753"/>
          </a:xfrm>
        </p:spPr>
        <p:txBody>
          <a:bodyPr>
            <a:normAutofit/>
          </a:bodyPr>
          <a:lstStyle/>
          <a:p>
            <a:pPr algn="ctr"/>
            <a:r>
              <a:rPr lang="sk-SK" sz="2000" dirty="0">
                <a:solidFill>
                  <a:schemeClr val="tx2"/>
                </a:solidFill>
              </a:rPr>
              <a:t>Príklady argumentačných schém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82C613-982D-41DA-A59C-9A40B3BA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1364566"/>
            <a:ext cx="8762436" cy="4748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krajine Y sa používa jediný úradný jazyk.</a:t>
            </a:r>
          </a:p>
          <a:p>
            <a:pPr marL="0" indent="0">
              <a:buNone/>
            </a:pPr>
            <a:r>
              <a:rPr lang="sk-SK" sz="16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sa narodil v krajine Y.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pozná jazyk krajiny Y.</a:t>
            </a:r>
          </a:p>
          <a:p>
            <a:pPr marL="0" indent="0">
              <a:buNone/>
            </a:pPr>
            <a:endParaRPr lang="sk-SK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6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Jeden človek vykoná prácu X v priemernom čase T.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Dvaja ľudia vykonajú prácu X v priemernom čase T/2.</a:t>
            </a:r>
          </a:p>
          <a:p>
            <a:pPr marL="0" indent="0">
              <a:buNone/>
            </a:pPr>
            <a:endParaRPr lang="sk-SK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Mesto A leží ďalej od mesta B než mesto C.</a:t>
            </a:r>
          </a:p>
          <a:p>
            <a:pPr marL="0" indent="0">
              <a:buNone/>
            </a:pPr>
            <a:r>
              <a:rPr lang="sk-SK" sz="16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mesta B do mesta A sa dá dostať vlakom za T minút.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mesta B do C sa dá dostať vlakom za menej ako T minút.</a:t>
            </a:r>
          </a:p>
          <a:p>
            <a:pPr marL="0" indent="0">
              <a:buNone/>
            </a:pPr>
            <a:endParaRPr lang="sk-SK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6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Postup X prinesie finančné straty.</a:t>
            </a:r>
          </a:p>
          <a:p>
            <a:pPr marL="0" indent="0">
              <a:buNone/>
            </a:pPr>
            <a:r>
              <a:rPr lang="sk-SK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Nie je vhodné prijímať postup X.</a:t>
            </a:r>
          </a:p>
          <a:p>
            <a:pPr marL="0" indent="0">
              <a:buNone/>
            </a:pPr>
            <a:endParaRPr lang="sk-SK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sk-SK" sz="18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5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BE1171-75AD-455B-9C77-26ADBAC4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099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834E01-1A76-4F52-92D1-2E975156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872198"/>
            <a:ext cx="8762436" cy="5240890"/>
          </a:xfrm>
        </p:spPr>
        <p:txBody>
          <a:bodyPr>
            <a:normAutofit/>
          </a:bodyPr>
          <a:lstStyle/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Bezprostredná metóda ohodnotenia argumentu spočíva v prispôsobení daného argumentu do príslušnej argumentačnej schémy, ktorá vyjadruje princípy, na ktorých sa argument zakladá.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Príklad:</a:t>
            </a:r>
          </a:p>
          <a:p>
            <a:r>
              <a:rPr lang="sk-SK" sz="1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Peter vie, že ak sa rozhodne pre ponuku VÚB, získa 10 000 eur a keď sa rozhodne pre ponuku Tatrabanky, stratí pravdepodobne 20 000 eur. Teda, ak sa má Peter pre niektorú z ponúk rozhodnúť, určite sa rozhodne pre ponuku VÚB.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Argumentačná schéma pre (3):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má na výber jednu z dvoch možností: A alebo B.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Možnosť A (podľa názoru X) mu prinesie zisk.</a:t>
            </a:r>
          </a:p>
          <a:p>
            <a:pPr marL="0" indent="0">
              <a:buNone/>
            </a:pPr>
            <a:r>
              <a:rPr lang="sk-SK" sz="18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Možnosť B (podľa názoru X) mu prinesie stratu.</a:t>
            </a:r>
          </a:p>
          <a:p>
            <a:pPr marL="0" indent="0">
              <a:buNone/>
            </a:pP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si vyberie možnosť A.</a:t>
            </a:r>
          </a:p>
          <a:p>
            <a:endParaRPr lang="sk-SK" sz="1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5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8E31AC-45B8-4E97-8B07-96D25B32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8763000" cy="185100"/>
          </a:xfrm>
        </p:spPr>
        <p:txBody>
          <a:bodyPr>
            <a:normAutofit fontScale="90000"/>
          </a:bodyPr>
          <a:lstStyle/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360C4B-F95A-4680-A796-E86FE49A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744914"/>
            <a:ext cx="8762436" cy="5368173"/>
          </a:xfrm>
        </p:spPr>
        <p:txBody>
          <a:bodyPr>
            <a:normAutofit/>
          </a:bodyPr>
          <a:lstStyle/>
          <a:p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 ohodnotenia sily zdôvodňujúcej väzby medzi predpokladmi a záverom sa nekončí tým, že k danému argumentu nájdeme zodpovedajúcu argumentačnú schému</a:t>
            </a:r>
          </a:p>
          <a:p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tento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 ohodnotenia sily argumentu je ešte potrebné doplniť skúmaním konkrétnych okolností, ktoré sú spojené s obsahom argumentu 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(niekedy sa môže stať, že na základe špecifických informácií súvisiacich s predmetom argumentu, ktoré nie sú v schéme rešpektované, sa bude hodnota argumentu interpretovaného podľa danej schémy znižovať: napr. síce sa zhodneme približne v tom, že dvaja nakrájajú 10 cibúľ za polovicu času, za ktorý by ho nakrájal jeden, nezhodneme sa však v tom, že ak šesť ľudí vynesie gauč na piate poschodie za 20 minút, jeden ho vynesie za 120 minút) </a:t>
            </a:r>
            <a:r>
              <a:rPr lang="sk-SK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sk-SK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t.j</a:t>
            </a:r>
            <a:r>
              <a:rPr lang="sk-SK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či použitie nejakej argumentačnej schémy na daný argument je vhodný alebo nie, závisí od konkrétnej situácie, ku ktorej sa argument vzťahuje</a:t>
            </a:r>
          </a:p>
          <a:p>
            <a:endParaRPr lang="sk-SK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7095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1482</Words>
  <Application>Microsoft Office PowerPoint</Application>
  <PresentationFormat>Širokouhlá</PresentationFormat>
  <Paragraphs>80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AvenirNext LT Pro Medium</vt:lpstr>
      <vt:lpstr>Calibri</vt:lpstr>
      <vt:lpstr>Times New Roman</vt:lpstr>
      <vt:lpstr>BlockprintVTI</vt:lpstr>
      <vt:lpstr>Nededuktívne argumenty. Argumentačné schémy, hodnotenie argumentov podľa sily argumentačnej väzby (medzi predpokladmi a záverom).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Príklady argumentačných schém</vt:lpstr>
      <vt:lpstr>Prezentácia programu PowerPoint</vt:lpstr>
      <vt:lpstr>Prezentácia programu PowerPoint</vt:lpstr>
      <vt:lpstr>Prezentácia programu PowerPoint</vt:lpstr>
      <vt:lpstr>Metóda konštrukcie</vt:lpstr>
      <vt:lpstr>Metóda kritickej 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Nededuktívne argumenty. Argumentačné schémy, hodnotenie argumentov podľa sily argumentačnej väzby (medzi predpokladmi a záverom). </dc:title>
  <dc:creator>Maria Derajova</dc:creator>
  <cp:lastModifiedBy>Maria Derajova</cp:lastModifiedBy>
  <cp:revision>38</cp:revision>
  <dcterms:created xsi:type="dcterms:W3CDTF">2021-03-18T09:02:18Z</dcterms:created>
  <dcterms:modified xsi:type="dcterms:W3CDTF">2021-03-18T10:56:22Z</dcterms:modified>
</cp:coreProperties>
</file>