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466011" y="802298"/>
            <a:ext cx="7588841" cy="2541431"/>
          </a:xfrm>
        </p:spPr>
        <p:txBody>
          <a:bodyPr>
            <a:normAutofit/>
          </a:bodyPr>
          <a:lstStyle/>
          <a:p>
            <a:r>
              <a:rPr lang="sk-SK" sz="3600" b="1" dirty="0" smtClean="0"/>
              <a:t>Program </a:t>
            </a:r>
            <a:r>
              <a:rPr lang="sk-SK" sz="3600" b="1" dirty="0" err="1"/>
              <a:t>historiky</a:t>
            </a:r>
            <a:r>
              <a:rPr lang="sk-SK" sz="3600" b="1" dirty="0"/>
              <a:t> (</a:t>
            </a:r>
            <a:r>
              <a:rPr lang="sk-SK" sz="3600" b="1" dirty="0" err="1"/>
              <a:t>Droysen</a:t>
            </a:r>
            <a:r>
              <a:rPr lang="sk-SK" sz="3600" b="1" dirty="0"/>
              <a:t>) („</a:t>
            </a:r>
            <a:r>
              <a:rPr lang="sk-SK" sz="3600" b="1" dirty="0" err="1"/>
              <a:t>drojzen</a:t>
            </a:r>
            <a:r>
              <a:rPr lang="sk-SK" sz="3600" b="1" dirty="0"/>
              <a:t>“)</a:t>
            </a:r>
            <a:r>
              <a:rPr lang="sk-SK" sz="3600" dirty="0"/>
              <a:t/>
            </a:r>
            <a:br>
              <a:rPr lang="sk-SK" sz="3600" dirty="0"/>
            </a:br>
            <a:endParaRPr lang="sk-SK" sz="36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833694" cy="1911653"/>
          </a:xfrm>
        </p:spPr>
        <p:txBody>
          <a:bodyPr>
            <a:normAutofit fontScale="47500" lnSpcReduction="20000"/>
          </a:bodyPr>
          <a:lstStyle/>
          <a:p>
            <a:r>
              <a:rPr lang="sk-SK" dirty="0"/>
              <a:t>Johann </a:t>
            </a:r>
            <a:r>
              <a:rPr lang="sk-SK" dirty="0" err="1"/>
              <a:t>Gustav</a:t>
            </a:r>
            <a:r>
              <a:rPr lang="sk-SK" dirty="0"/>
              <a:t> </a:t>
            </a:r>
            <a:r>
              <a:rPr lang="sk-SK" dirty="0" err="1"/>
              <a:t>Bernhard</a:t>
            </a:r>
            <a:r>
              <a:rPr lang="sk-SK" dirty="0"/>
              <a:t> </a:t>
            </a:r>
            <a:r>
              <a:rPr lang="sk-SK" dirty="0" err="1"/>
              <a:t>Droysen</a:t>
            </a:r>
            <a:r>
              <a:rPr lang="sk-SK" dirty="0"/>
              <a:t> (narodený 6. júla 1808 v </a:t>
            </a:r>
            <a:r>
              <a:rPr lang="sk-SK" dirty="0" err="1"/>
              <a:t>Treptow</a:t>
            </a:r>
            <a:r>
              <a:rPr lang="sk-SK" dirty="0"/>
              <a:t> na </a:t>
            </a:r>
            <a:r>
              <a:rPr lang="sk-SK" dirty="0" err="1"/>
              <a:t>Regu</a:t>
            </a:r>
            <a:r>
              <a:rPr lang="sk-SK" dirty="0"/>
              <a:t> , 19 júna 1884 v Berlíne </a:t>
            </a:r>
            <a:r>
              <a:rPr lang="sk-SK" dirty="0" smtClean="0"/>
              <a:t>)</a:t>
            </a:r>
          </a:p>
          <a:p>
            <a:endParaRPr lang="sk-SK" dirty="0"/>
          </a:p>
          <a:p>
            <a:r>
              <a:rPr lang="sk-SK" sz="2500" dirty="0" smtClean="0"/>
              <a:t>bol </a:t>
            </a:r>
            <a:r>
              <a:rPr lang="sk-SK" sz="2500" dirty="0"/>
              <a:t>významným nemeckým historikom a historickým teoretikom. </a:t>
            </a:r>
            <a:endParaRPr lang="sk-SK" sz="2500" dirty="0" smtClean="0"/>
          </a:p>
          <a:p>
            <a:r>
              <a:rPr lang="sk-SK" sz="2500" dirty="0" smtClean="0"/>
              <a:t>V </a:t>
            </a:r>
            <a:r>
              <a:rPr lang="sk-SK" sz="2500" dirty="0"/>
              <a:t>rokoch 1848/1849 sedel vo francúzskom Národnom zhromaždení a bol členom dôležitého ústavného výboru </a:t>
            </a:r>
            <a:r>
              <a:rPr lang="sk-SK" sz="2500" dirty="0" smtClean="0"/>
              <a:t>.</a:t>
            </a:r>
          </a:p>
          <a:p>
            <a:r>
              <a:rPr lang="sk-SK" sz="2500" smtClean="0"/>
              <a:t>Jeho dielo </a:t>
            </a:r>
            <a:r>
              <a:rPr lang="sk-SK" sz="2500" dirty="0"/>
              <a:t>história Alexandra Veľkého bola prvým dielom predstavujúcim novú školu nemeckých historických myšlienok, ktorá idealizovala moc držanú takzvanými „veľkými“ mužmi .</a:t>
            </a:r>
            <a:endParaRPr lang="sk-SK" sz="25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94" y="219831"/>
            <a:ext cx="2408271" cy="331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1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Historika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k-SK" dirty="0"/>
              <a:t>Pre </a:t>
            </a:r>
            <a:r>
              <a:rPr lang="sk-SK" dirty="0" err="1"/>
              <a:t>Droysenovu</a:t>
            </a:r>
            <a:r>
              <a:rPr lang="sk-SK" dirty="0"/>
              <a:t> </a:t>
            </a:r>
            <a:r>
              <a:rPr lang="sk-SK" dirty="0" err="1"/>
              <a:t>historiku</a:t>
            </a:r>
            <a:r>
              <a:rPr lang="sk-SK" dirty="0"/>
              <a:t> je charakteristické jej stredné </a:t>
            </a:r>
            <a:r>
              <a:rPr lang="sk-SK" b="1" dirty="0"/>
              <a:t>postavenie medzi metodologickou a obsahovo-dejinno-filozofickou teóriou</a:t>
            </a:r>
            <a:r>
              <a:rPr lang="sk-SK" dirty="0"/>
              <a:t>. </a:t>
            </a:r>
          </a:p>
          <a:p>
            <a:pPr marL="0" indent="0">
              <a:buNone/>
            </a:pPr>
            <a:r>
              <a:rPr lang="sk-SK" dirty="0"/>
              <a:t>- ide mu </a:t>
            </a:r>
            <a:r>
              <a:rPr lang="sk-SK" dirty="0" err="1"/>
              <a:t>organon</a:t>
            </a:r>
            <a:r>
              <a:rPr lang="sk-SK" dirty="0"/>
              <a:t> historického myslenia a bádania</a:t>
            </a:r>
          </a:p>
          <a:p>
            <a:r>
              <a:rPr lang="sk-SK" dirty="0"/>
              <a:t>- chce určiť </a:t>
            </a:r>
            <a:r>
              <a:rPr lang="sk-SK" b="1" dirty="0"/>
              <a:t>špecifickú metódu poznania dejín </a:t>
            </a:r>
            <a:r>
              <a:rPr lang="sk-SK" dirty="0"/>
              <a:t>a tvrdí: </a:t>
            </a:r>
            <a:endParaRPr lang="sk-SK" dirty="0" smtClean="0"/>
          </a:p>
          <a:p>
            <a:pPr marL="0" indent="0">
              <a:buNone/>
            </a:pPr>
            <a:r>
              <a:rPr lang="sk-SK" i="1" dirty="0" smtClean="0"/>
              <a:t>že </a:t>
            </a:r>
            <a:r>
              <a:rPr lang="sk-SK" i="1" dirty="0"/>
              <a:t>všetky doterajšie pokusy koncipovania dejín </a:t>
            </a:r>
            <a:r>
              <a:rPr lang="sk-SK" i="1" dirty="0" smtClean="0"/>
              <a:t>boli podľa </a:t>
            </a:r>
            <a:r>
              <a:rPr lang="sk-SK" i="1" dirty="0"/>
              <a:t>jednotného vzoru prírodných vied </a:t>
            </a:r>
          </a:p>
          <a:p>
            <a:pPr>
              <a:buFontTx/>
              <a:buChar char="-"/>
            </a:pPr>
            <a:r>
              <a:rPr lang="sk-SK" dirty="0" smtClean="0"/>
              <a:t>odlišujú </a:t>
            </a:r>
            <a:r>
              <a:rPr lang="sk-SK" dirty="0"/>
              <a:t>sa oblasti bytia od prírody a dejín: </a:t>
            </a:r>
            <a:endParaRPr lang="sk-SK" dirty="0" smtClean="0"/>
          </a:p>
          <a:p>
            <a:pPr marL="0" indent="0">
              <a:buNone/>
            </a:pPr>
            <a:r>
              <a:rPr lang="sk-SK" b="1" dirty="0" smtClean="0"/>
              <a:t>a</a:t>
            </a:r>
            <a:r>
              <a:rPr lang="sk-SK" b="1" dirty="0"/>
              <a:t>. prevažovanie priestoru alebo času</a:t>
            </a:r>
          </a:p>
          <a:p>
            <a:pPr marL="0" indent="0">
              <a:buNone/>
            </a:pPr>
            <a:r>
              <a:rPr lang="sk-SK" b="1" dirty="0"/>
              <a:t>b. vlastnosti historického objektu </a:t>
            </a:r>
            <a:endParaRPr lang="sk-SK" b="1" dirty="0" smtClean="0"/>
          </a:p>
          <a:p>
            <a:r>
              <a:rPr lang="sk-SK" dirty="0"/>
              <a:t>- po vzore Kanta schvaľuje </a:t>
            </a:r>
            <a:r>
              <a:rPr lang="sk-SK" b="1" dirty="0"/>
              <a:t>bezprostredne na objekt orientované dejinné porozumenie</a:t>
            </a:r>
            <a:r>
              <a:rPr lang="sk-SK" dirty="0"/>
              <a:t>, ktoré neprehliada </a:t>
            </a:r>
            <a:r>
              <a:rPr lang="sk-SK" b="1" dirty="0"/>
              <a:t>konštitutívny podiel subjektu</a:t>
            </a:r>
            <a:r>
              <a:rPr lang="sk-SK" dirty="0"/>
              <a:t> v dejinnom obraze;</a:t>
            </a:r>
            <a:endParaRPr lang="sk-SK" dirty="0"/>
          </a:p>
          <a:p>
            <a:r>
              <a:rPr lang="sk-SK" dirty="0"/>
              <a:t>- D. historika má za úlohu ukázať formy dodatočnej organizácie, prostredníctvom ktorej sa </a:t>
            </a:r>
            <a:r>
              <a:rPr lang="sk-SK" b="1" dirty="0"/>
              <a:t>stanú z obchodov dejiny</a:t>
            </a:r>
            <a:r>
              <a:rPr lang="sk-SK" dirty="0"/>
              <a:t>. </a:t>
            </a:r>
            <a:endParaRPr lang="sk-SK" dirty="0"/>
          </a:p>
          <a:p>
            <a:pPr marL="0" indent="0">
              <a:buNone/>
            </a:pPr>
            <a:endParaRPr lang="sk-SK" b="1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8567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Historické porozumenie</a:t>
            </a:r>
            <a:endParaRPr lang="sk-SK" b="1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966651" y="2015732"/>
            <a:ext cx="10088203" cy="345061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k-SK" dirty="0" smtClean="0"/>
              <a:t>kanonizuje </a:t>
            </a:r>
            <a:r>
              <a:rPr lang="sk-SK" dirty="0"/>
              <a:t>diferenciu metód </a:t>
            </a:r>
            <a:r>
              <a:rPr lang="sk-SK" b="1" dirty="0"/>
              <a:t>vysvetľovania (prírodné) a porozumenia (historické)</a:t>
            </a:r>
            <a:r>
              <a:rPr lang="sk-SK" dirty="0"/>
              <a:t>. </a:t>
            </a:r>
            <a:endParaRPr lang="sk-SK" dirty="0"/>
          </a:p>
          <a:p>
            <a:pPr marL="0" indent="0">
              <a:buNone/>
            </a:pPr>
            <a:r>
              <a:rPr lang="sk-SK" b="1" dirty="0"/>
              <a:t>- Porozumenie (v historickom)</a:t>
            </a:r>
            <a:r>
              <a:rPr lang="sk-SK" dirty="0"/>
              <a:t> - podľa dvoch vzťahov: vzťah vonkajšieho/vnútorného a vzťah celku/časti. </a:t>
            </a:r>
            <a:endParaRPr lang="sk-SK" dirty="0"/>
          </a:p>
          <a:p>
            <a:pPr marL="0" indent="0">
              <a:buNone/>
            </a:pPr>
            <a:r>
              <a:rPr lang="sk-SK" b="1" i="1" dirty="0"/>
              <a:t>Čo máme ako materiál dejín pred sebou, sú vyjadrenia ľudského ducha, a týmto porozumieť znamená porozumieť im ako vyjadreniam založeným na ich produkujúcom vnútornom základe, ktorý je naproti nim zahrňujúce všetko: Jedinečné je porozumené v celku, z ktorého vychádza, a celok z tohto jedinečného, v ktorom sa vyjadruje</a:t>
            </a:r>
            <a:r>
              <a:rPr lang="sk-SK" dirty="0"/>
              <a:t>. 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 </a:t>
            </a:r>
            <a:r>
              <a:rPr lang="sk-SK" dirty="0" smtClean="0"/>
              <a:t>- </a:t>
            </a:r>
            <a:r>
              <a:rPr lang="sk-SK" dirty="0"/>
              <a:t>Porozumenie sa najprv odlišuje od (v prírodných vedách praktizovaného) vysvetľovania tým, že prichádza k svojmu objektu bližšie než podradenie medzi zákonmi, ktoré len pomenúvajú holé pravidelnosti; </a:t>
            </a:r>
            <a:endParaRPr lang="sk-SK" dirty="0"/>
          </a:p>
          <a:p>
            <a:pPr marL="0" indent="0">
              <a:buNone/>
            </a:pPr>
            <a:r>
              <a:rPr lang="sk-SK" dirty="0" err="1" smtClean="0"/>
              <a:t>Droysen</a:t>
            </a:r>
            <a:r>
              <a:rPr lang="sk-SK" dirty="0" smtClean="0"/>
              <a:t> </a:t>
            </a:r>
            <a:r>
              <a:rPr lang="sk-SK" dirty="0"/>
              <a:t>vysvetľuje </a:t>
            </a:r>
            <a:r>
              <a:rPr lang="sk-SK" b="1" dirty="0"/>
              <a:t>nedostatok vysvetlenia (ako metódy prírodných vied) aj na tom, že neskoršie odvádza od skoršieho </a:t>
            </a:r>
            <a:r>
              <a:rPr lang="sk-SK" dirty="0"/>
              <a:t>a tým neguje najvlastnejšiu podstatu dejinného (mravného) sveta, slobody a zodpovednosti. </a:t>
            </a:r>
            <a:endParaRPr lang="sk-SK" dirty="0" smtClean="0"/>
          </a:p>
          <a:p>
            <a:pPr marL="0" indent="0">
              <a:buNone/>
            </a:pPr>
            <a:r>
              <a:rPr lang="sk-SK" dirty="0"/>
              <a:t>- Aby mohlo porozumenie fungovať ako podklad vedeckého poznania, musí sa sústrediť na všeobecné a nutné, až z ktorého bude skutočne jedinečné pochopiteľné. </a:t>
            </a:r>
            <a:endParaRPr lang="sk-SK" dirty="0"/>
          </a:p>
          <a:p>
            <a:pPr marL="457200" lvl="1" indent="0">
              <a:buNone/>
            </a:pPr>
            <a:r>
              <a:rPr lang="sk-SK" dirty="0"/>
              <a:t>- V ňom preráža historické porozumenie analógiu s porozumením reči: </a:t>
            </a: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92996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kontinuita</a:t>
            </a:r>
            <a:endParaRPr lang="sk-SK" b="1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k-SK" i="1" dirty="0"/>
              <a:t>„Táto kontinuita pokrokovej dejinnej práce a tvorby je tým všeobecným a nutným, ktoré spája jednotlivé fakty dejín a dáva hodnotu každému z jej individuálnych druhov...Táto kontinuita nie je vývojom, pretože tu by bol už celý nasledujúci rad už vopred naznačený v zárodkoch prvých začiatkov.“ </a:t>
            </a:r>
            <a:endParaRPr lang="sk-SK" dirty="0"/>
          </a:p>
          <a:p>
            <a:r>
              <a:rPr lang="sk-SK" dirty="0"/>
              <a:t> </a:t>
            </a:r>
            <a:endParaRPr lang="sk-SK" dirty="0"/>
          </a:p>
          <a:p>
            <a:r>
              <a:rPr lang="sk-SK" b="1" dirty="0"/>
              <a:t>Týmto vystihnutý pojem dejín definuje špecifický spôsob bytia človeka. Ak má zviera svoju všeobecnosť v druhu, v ktorom sa reprodukuje, tak ju má človek v účasti na stupňovaní a kreácii: Mohli by sme povedať, že namiesto pojmu &gt;druh&lt; má pojem &gt;dejiny</a:t>
            </a:r>
            <a:r>
              <a:rPr lang="sk-SK" dirty="0"/>
              <a:t>&lt;. </a:t>
            </a:r>
            <a:endParaRPr lang="sk-SK" dirty="0"/>
          </a:p>
          <a:p>
            <a:r>
              <a:rPr lang="sk-SK" dirty="0"/>
              <a:t>- Všeobecne majú historické postavy, udalosti, formy vyjadrenia svoj pravý význam až v horizonte tohto celkového pochopenia dejín ako stupňovanie a kontinuita;</a:t>
            </a:r>
            <a:endParaRPr lang="sk-SK" dirty="0"/>
          </a:p>
          <a:p>
            <a:r>
              <a:rPr lang="sk-SK" dirty="0"/>
              <a:t> - zaujímavé je že D. koncept sa vzpiera </a:t>
            </a:r>
            <a:r>
              <a:rPr lang="sk-SK" dirty="0" err="1"/>
              <a:t>antiliberálnym</a:t>
            </a:r>
            <a:r>
              <a:rPr lang="sk-SK" dirty="0"/>
              <a:t> a </a:t>
            </a:r>
            <a:r>
              <a:rPr lang="sk-SK" dirty="0" err="1"/>
              <a:t>antiosvietenským</a:t>
            </a:r>
            <a:r>
              <a:rPr lang="sk-SK" dirty="0"/>
              <a:t> tendenciám historizmu, ktoré jednostranne zotrvávajú na dualizme dejín a rozumu.</a:t>
            </a:r>
            <a:endParaRPr lang="sk-SK" dirty="0"/>
          </a:p>
          <a:p>
            <a:r>
              <a:rPr lang="sk-SK" dirty="0"/>
              <a:t>- podľa D. historické myslenie sa nenechá zahnať do nepriateľstva voči osvietenstvu, ale stojí v jeho službách; 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8259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k-SK" u="sng" dirty="0"/>
              <a:t>Ako to teda funguje? To porozumenie, prakticky?</a:t>
            </a:r>
            <a:endParaRPr lang="sk-SK" dirty="0"/>
          </a:p>
          <a:p>
            <a:pPr marL="0" indent="0">
              <a:buNone/>
            </a:pPr>
            <a:r>
              <a:rPr lang="sk-SK" b="1" dirty="0"/>
              <a:t>Materiálne prevedenie </a:t>
            </a:r>
            <a:r>
              <a:rPr lang="sk-SK" dirty="0"/>
              <a:t>tohto porozumenia dejín je načrtnuté len schematicky, ako ich </a:t>
            </a:r>
            <a:r>
              <a:rPr lang="sk-SK" dirty="0" err="1"/>
              <a:t>Droysen</a:t>
            </a:r>
            <a:r>
              <a:rPr lang="sk-SK" dirty="0"/>
              <a:t> uvádza v druhom diely </a:t>
            </a:r>
            <a:r>
              <a:rPr lang="sk-SK" dirty="0" err="1"/>
              <a:t>historiky</a:t>
            </a:r>
            <a:r>
              <a:rPr lang="sk-SK" dirty="0"/>
              <a:t>. </a:t>
            </a:r>
            <a:endParaRPr lang="sk-SK" dirty="0"/>
          </a:p>
          <a:p>
            <a:pPr marL="0" indent="0">
              <a:buNone/>
            </a:pPr>
            <a:r>
              <a:rPr lang="sk-SK" dirty="0" smtClean="0"/>
              <a:t>- </a:t>
            </a:r>
            <a:r>
              <a:rPr lang="sk-SK" dirty="0"/>
              <a:t>skúmané sú dejinné formy existencie, ktoré </a:t>
            </a:r>
            <a:r>
              <a:rPr lang="sk-SK" dirty="0" err="1"/>
              <a:t>Droysen</a:t>
            </a:r>
            <a:r>
              <a:rPr lang="sk-SK" dirty="0"/>
              <a:t> rozlišuje </a:t>
            </a:r>
            <a:r>
              <a:rPr lang="sk-SK" b="1" dirty="0"/>
              <a:t>ako tri základné stupne: prírodné, ideálne a praktické súvislosti</a:t>
            </a:r>
            <a:r>
              <a:rPr lang="sk-SK" dirty="0"/>
              <a:t>. </a:t>
            </a: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Historika spája otázku metód </a:t>
            </a:r>
            <a:r>
              <a:rPr lang="sk-SK" b="1" dirty="0"/>
              <a:t>nie len s ontológiou dejinného, ale takisto aj s osvetlením historického vzťahu jedinca a spoločností.</a:t>
            </a:r>
            <a:r>
              <a:rPr lang="sk-SK" dirty="0"/>
              <a:t> 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- Záujem o kontinuitu nesie historické porozumenie, ktoré</a:t>
            </a:r>
            <a:r>
              <a:rPr lang="sk-SK" b="1" dirty="0"/>
              <a:t> posúva spoznávajúci subjekt do horizontu svojho objektu a stavia sa do služby dejinného </a:t>
            </a:r>
            <a:r>
              <a:rPr lang="sk-SK" b="1" dirty="0" err="1"/>
              <a:t>samoporozumenia</a:t>
            </a:r>
            <a:r>
              <a:rPr lang="sk-SK" dirty="0"/>
              <a:t>. (teda </a:t>
            </a:r>
            <a:r>
              <a:rPr lang="sk-SK" dirty="0" err="1"/>
              <a:t>historicke</a:t>
            </a:r>
            <a:r>
              <a:rPr lang="sk-SK" dirty="0"/>
              <a:t> porozumenie je </a:t>
            </a:r>
            <a:r>
              <a:rPr lang="sk-SK" dirty="0" err="1"/>
              <a:t>prozumením</a:t>
            </a:r>
            <a:r>
              <a:rPr lang="sk-SK" dirty="0"/>
              <a:t> seba)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- Tým je pomenovaná línia, v ktorej pokračuje </a:t>
            </a:r>
            <a:r>
              <a:rPr lang="sk-SK" dirty="0" err="1"/>
              <a:t>Droysenov</a:t>
            </a:r>
            <a:r>
              <a:rPr lang="sk-SK" dirty="0"/>
              <a:t> počiatok cez koncepcie </a:t>
            </a:r>
            <a:r>
              <a:rPr lang="sk-SK" dirty="0" err="1"/>
              <a:t>Diltheya</a:t>
            </a:r>
            <a:r>
              <a:rPr lang="sk-SK" dirty="0"/>
              <a:t>, </a:t>
            </a:r>
            <a:r>
              <a:rPr lang="sk-SK" dirty="0" err="1"/>
              <a:t>Gadamera</a:t>
            </a:r>
            <a:r>
              <a:rPr lang="sk-SK" dirty="0"/>
              <a:t> a Heideggera.</a:t>
            </a: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5221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didaktickej </a:t>
            </a:r>
            <a:r>
              <a:rPr lang="sk-SK" b="1" dirty="0" smtClean="0"/>
              <a:t>funkcia historiografie</a:t>
            </a:r>
            <a:endParaRPr lang="sk-SK" b="1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err="1" smtClean="0"/>
              <a:t>Droysen</a:t>
            </a:r>
            <a:r>
              <a:rPr lang="sk-SK" dirty="0" smtClean="0"/>
              <a:t> </a:t>
            </a:r>
            <a:r>
              <a:rPr lang="sk-SK" dirty="0"/>
              <a:t>tvrdí, že hlavným cieľom štúdia histórie by nemalo byť ani asimilácia praktických príkladov, ani zapamätanie konkrétnych faktov, ale </a:t>
            </a:r>
            <a:r>
              <a:rPr lang="sk-SK" b="1" dirty="0"/>
              <a:t>skôr učenie toho, čo nazval „historické myslenie“</a:t>
            </a:r>
            <a:r>
              <a:rPr lang="sk-SK" dirty="0"/>
              <a:t>. Domnievam sa, že </a:t>
            </a:r>
            <a:r>
              <a:rPr lang="sk-SK" dirty="0" err="1"/>
              <a:t>Droysenov</a:t>
            </a:r>
            <a:r>
              <a:rPr lang="sk-SK" dirty="0"/>
              <a:t> argument spustil veľmi významnú </a:t>
            </a:r>
            <a:r>
              <a:rPr lang="sk-SK" dirty="0" err="1"/>
              <a:t>redefiníciu</a:t>
            </a:r>
            <a:r>
              <a:rPr lang="sk-SK" dirty="0"/>
              <a:t> didaktickej funkcie historiografie.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6211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Záver</a:t>
            </a:r>
            <a:endParaRPr lang="sk-SK" b="1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4878200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Galéria</Template>
  <TotalTime>59</TotalTime>
  <Words>168</Words>
  <Application>Microsoft Office PowerPoint</Application>
  <PresentationFormat>Širokouhlá</PresentationFormat>
  <Paragraphs>41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Program historiky (Droysen) („drojzen“) </vt:lpstr>
      <vt:lpstr>Historika</vt:lpstr>
      <vt:lpstr>Historické porozumenie</vt:lpstr>
      <vt:lpstr>kontinuita</vt:lpstr>
      <vt:lpstr>Prezentácia programu PowerPoint</vt:lpstr>
      <vt:lpstr>didaktickej funkcia historiografie</vt:lpstr>
      <vt:lpstr>Záver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Droysen  Program historiky (Droysen) („drojzen“) </dc:title>
  <dc:creator>User</dc:creator>
  <cp:lastModifiedBy>User</cp:lastModifiedBy>
  <cp:revision>8</cp:revision>
  <dcterms:created xsi:type="dcterms:W3CDTF">2020-02-23T21:30:51Z</dcterms:created>
  <dcterms:modified xsi:type="dcterms:W3CDTF">2020-03-02T21:40:26Z</dcterms:modified>
</cp:coreProperties>
</file>