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81" r:id="rId5"/>
    <p:sldId id="265" r:id="rId6"/>
    <p:sldId id="305" r:id="rId7"/>
    <p:sldId id="264" r:id="rId8"/>
    <p:sldId id="304" r:id="rId9"/>
    <p:sldId id="286" r:id="rId10"/>
    <p:sldId id="298" r:id="rId11"/>
    <p:sldId id="303" r:id="rId12"/>
    <p:sldId id="294" r:id="rId13"/>
    <p:sldId id="306" r:id="rId14"/>
    <p:sldId id="282" r:id="rId15"/>
    <p:sldId id="257" r:id="rId16"/>
    <p:sldId id="258" r:id="rId17"/>
    <p:sldId id="271" r:id="rId18"/>
    <p:sldId id="288" r:id="rId19"/>
    <p:sldId id="263" r:id="rId20"/>
    <p:sldId id="289" r:id="rId21"/>
    <p:sldId id="269" r:id="rId22"/>
    <p:sldId id="287" r:id="rId23"/>
    <p:sldId id="277" r:id="rId24"/>
    <p:sldId id="291" r:id="rId25"/>
    <p:sldId id="273" r:id="rId26"/>
    <p:sldId id="292" r:id="rId27"/>
    <p:sldId id="275" r:id="rId28"/>
    <p:sldId id="293" r:id="rId29"/>
    <p:sldId id="295" r:id="rId30"/>
    <p:sldId id="296" r:id="rId31"/>
  </p:sldIdLst>
  <p:sldSz cx="9144000" cy="6858000" type="screen4x3"/>
  <p:notesSz cx="6858000" cy="9144000"/>
  <p:defaultTextStyle>
    <a:defPPr>
      <a:defRPr lang="cs-CZ"/>
    </a:defPPr>
    <a:lvl1pPr algn="ctr" rtl="0" fontAlgn="base">
      <a:spcBef>
        <a:spcPct val="0"/>
      </a:spcBef>
      <a:spcAft>
        <a:spcPct val="0"/>
      </a:spcAft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6000" b="1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2" autoAdjust="0"/>
    <p:restoredTop sz="90929"/>
  </p:normalViewPr>
  <p:slideViewPr>
    <p:cSldViewPr>
      <p:cViewPr>
        <p:scale>
          <a:sx n="75" d="100"/>
          <a:sy n="75" d="100"/>
        </p:scale>
        <p:origin x="269" y="-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51AF81B0-91FA-4B39-BEE4-E674D7783531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83F2D491-6DCA-4317-B769-7B47F950DE37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F6D812-DF4C-43B3-87B1-22F955AA26C7}" type="slidenum">
              <a:rPr lang="cs-CZ" altLang="sk-SK" sz="1200"/>
              <a:pPr eaLnBrk="1" hangingPunct="1"/>
              <a:t>1</a:t>
            </a:fld>
            <a:endParaRPr lang="cs-CZ" altLang="sk-SK" sz="12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BE6993-E1EF-466D-A7D8-0AAC4CBECFC0}" type="slidenum">
              <a:rPr lang="cs-CZ" altLang="sk-SK" sz="1200"/>
              <a:pPr eaLnBrk="1" hangingPunct="1"/>
              <a:t>16</a:t>
            </a:fld>
            <a:endParaRPr lang="cs-CZ" altLang="sk-SK" sz="12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173088-00D4-4FDD-86C5-5FBA2867A2C1}" type="slidenum">
              <a:rPr lang="cs-CZ" altLang="sk-SK" sz="1200"/>
              <a:pPr eaLnBrk="1" hangingPunct="1"/>
              <a:t>17</a:t>
            </a:fld>
            <a:endParaRPr lang="cs-CZ" altLang="sk-SK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AE9212-C02C-422E-8597-4C27743780C6}" type="slidenum">
              <a:rPr lang="cs-CZ" altLang="sk-SK" sz="1200"/>
              <a:pPr eaLnBrk="1" hangingPunct="1"/>
              <a:t>19</a:t>
            </a:fld>
            <a:endParaRPr lang="cs-CZ" altLang="sk-SK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225D63-9F59-4F85-BBF7-290136784614}" type="slidenum">
              <a:rPr lang="cs-CZ" altLang="sk-SK" sz="1200"/>
              <a:pPr eaLnBrk="1" hangingPunct="1"/>
              <a:t>21</a:t>
            </a:fld>
            <a:endParaRPr lang="cs-CZ" altLang="sk-SK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084EB2-229F-4054-913B-4BCB6485022B}" type="slidenum">
              <a:rPr lang="cs-CZ" altLang="sk-SK" sz="1200"/>
              <a:pPr eaLnBrk="1" hangingPunct="1"/>
              <a:t>23</a:t>
            </a:fld>
            <a:endParaRPr lang="cs-CZ" altLang="sk-SK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DEEAD76-EBD6-4A89-8387-0A595F3448D3}" type="slidenum">
              <a:rPr lang="cs-CZ" altLang="sk-SK" sz="1200"/>
              <a:pPr eaLnBrk="1" hangingPunct="1"/>
              <a:t>25</a:t>
            </a:fld>
            <a:endParaRPr lang="cs-CZ" altLang="sk-SK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4A1F22-6428-4DFF-948E-260C129CF79F}" type="slidenum">
              <a:rPr lang="cs-CZ" altLang="sk-SK" sz="1200"/>
              <a:pPr eaLnBrk="1" hangingPunct="1"/>
              <a:t>27</a:t>
            </a:fld>
            <a:endParaRPr lang="cs-CZ" altLang="sk-SK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F8D0A4-E591-4D58-971A-DA0CC2DFE485}" type="slidenum">
              <a:rPr lang="cs-CZ" altLang="sk-SK" sz="1200"/>
              <a:pPr eaLnBrk="1" hangingPunct="1"/>
              <a:t>2</a:t>
            </a:fld>
            <a:endParaRPr lang="cs-CZ" altLang="sk-SK" sz="12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17E87C-D694-47C3-89F0-8D7BC42839AD}" type="slidenum">
              <a:rPr lang="cs-CZ" altLang="sk-SK" sz="1200"/>
              <a:pPr eaLnBrk="1" hangingPunct="1"/>
              <a:t>3</a:t>
            </a:fld>
            <a:endParaRPr lang="cs-CZ" altLang="sk-SK" sz="12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7F60CC-1CF6-47AC-870D-4575168DED83}" type="slidenum">
              <a:rPr lang="cs-CZ" altLang="sk-SK" sz="1200"/>
              <a:pPr eaLnBrk="1" hangingPunct="1"/>
              <a:t>4</a:t>
            </a:fld>
            <a:endParaRPr lang="cs-CZ" altLang="sk-SK" sz="12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A253DF-3AE1-4FA3-B7EA-ACDEA58BCEAF}" type="slidenum">
              <a:rPr lang="cs-CZ" altLang="sk-SK" sz="1200"/>
              <a:pPr eaLnBrk="1" hangingPunct="1"/>
              <a:t>5</a:t>
            </a:fld>
            <a:endParaRPr lang="cs-CZ" altLang="sk-SK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C9BD6A-2489-4A0C-A3F5-3266D3C23242}" type="slidenum">
              <a:rPr lang="cs-CZ" altLang="sk-SK" sz="1200"/>
              <a:pPr eaLnBrk="1" hangingPunct="1"/>
              <a:t>7</a:t>
            </a:fld>
            <a:endParaRPr lang="cs-CZ" altLang="sk-SK" sz="12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ABE7F5-2B0C-4F6A-9FFA-3B756C973FE5}" type="slidenum">
              <a:rPr lang="cs-CZ" altLang="sk-SK" sz="1200"/>
              <a:pPr eaLnBrk="1" hangingPunct="1"/>
              <a:t>9</a:t>
            </a:fld>
            <a:endParaRPr lang="cs-CZ" altLang="sk-SK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FEF6AD7-CAE8-4645-8D54-983B8CC39145}" type="slidenum">
              <a:rPr lang="cs-CZ" altLang="sk-SK" sz="1200"/>
              <a:pPr eaLnBrk="1" hangingPunct="1"/>
              <a:t>14</a:t>
            </a:fld>
            <a:endParaRPr lang="cs-CZ" altLang="sk-SK" sz="12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D9858D-95F6-4B79-85E1-B91FCB8859FC}" type="slidenum">
              <a:rPr lang="cs-CZ" altLang="sk-SK" sz="1200"/>
              <a:pPr eaLnBrk="1" hangingPunct="1"/>
              <a:t>15</a:t>
            </a:fld>
            <a:endParaRPr lang="cs-CZ" altLang="sk-SK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7E1E-C3F0-44E0-AC72-1FBFCDA18D4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66247731"/>
      </p:ext>
    </p:extLst>
  </p:cSld>
  <p:clrMapOvr>
    <a:masterClrMapping/>
  </p:clrMapOvr>
  <p:transition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9C3B6-C6A5-463F-B34D-085BE507EEAB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792211573"/>
      </p:ext>
    </p:extLst>
  </p:cSld>
  <p:clrMapOvr>
    <a:masterClrMapping/>
  </p:clrMapOvr>
  <p:transition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23302-4D34-4E3C-A8A2-E610CB02E07A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548155298"/>
      </p:ext>
    </p:extLst>
  </p:cSld>
  <p:clrMapOvr>
    <a:masterClrMapping/>
  </p:clrMapOvr>
  <p:transition advTm="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F182F-03CA-4B9C-A8CE-A4EFC8FA545B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0235580"/>
      </p:ext>
    </p:extLst>
  </p:cSld>
  <p:clrMapOvr>
    <a:masterClrMapping/>
  </p:clrMapOvr>
  <p:transition advTm="5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EABCD-C3B0-4A98-9E01-66F1D39283B7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837957965"/>
      </p:ext>
    </p:extLst>
  </p:cSld>
  <p:clrMapOvr>
    <a:masterClrMapping/>
  </p:clrMapOvr>
  <p:transition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B2CDC-0362-4306-B752-1880900A037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375915765"/>
      </p:ext>
    </p:extLst>
  </p:cSld>
  <p:clrMapOvr>
    <a:masterClrMapping/>
  </p:clrMapOvr>
  <p:transition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BE063-E7DB-4BAC-9176-B582C61E959C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31366362"/>
      </p:ext>
    </p:extLst>
  </p:cSld>
  <p:clrMapOvr>
    <a:masterClrMapping/>
  </p:clrMapOvr>
  <p:transition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6C58E-3B6D-4A6E-8BDE-98C8AF6DF272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292902377"/>
      </p:ext>
    </p:extLst>
  </p:cSld>
  <p:clrMapOvr>
    <a:masterClrMapping/>
  </p:clrMapOvr>
  <p:transition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DF26E-259C-44FE-817F-E8A8EF1074C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97208563"/>
      </p:ext>
    </p:extLst>
  </p:cSld>
  <p:clrMapOvr>
    <a:masterClrMapping/>
  </p:clrMapOvr>
  <p:transition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6149-6C6D-410F-BC1C-24D0478CF24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841393898"/>
      </p:ext>
    </p:extLst>
  </p:cSld>
  <p:clrMapOvr>
    <a:masterClrMapping/>
  </p:clrMapOvr>
  <p:transition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5281C-8806-4FF1-8077-15B43C6F06F9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17953913"/>
      </p:ext>
    </p:extLst>
  </p:cSld>
  <p:clrMapOvr>
    <a:masterClrMapping/>
  </p:clrMapOvr>
  <p:transition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AF034-AEBF-4E44-86B9-FADDECFE85F2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040026059"/>
      </p:ext>
    </p:extLst>
  </p:cSld>
  <p:clrMapOvr>
    <a:masterClrMapping/>
  </p:clrMapOvr>
  <p:transition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0C6B-9C49-4667-A5F9-55FE53919D0B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124372472"/>
      </p:ext>
    </p:extLst>
  </p:cSld>
  <p:clrMapOvr>
    <a:masterClrMapping/>
  </p:clrMapOvr>
  <p:transition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7A9CB179-B772-45CE-A6E7-487CC783AF13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8.w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1.bin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8.v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9.v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0.v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7.bin"/><Relationship Id="rId2" Type="http://schemas.openxmlformats.org/officeDocument/2006/relationships/vmlDrawing" Target="../drawings/vmlDrawing21.v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2.v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3.v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4.v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vmlDrawing" Target="../drawings/vmlDrawing3.v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" Type="http://schemas.openxmlformats.org/officeDocument/2006/relationships/vmlDrawing" Target="../drawings/vmlDrawing5.v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5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5.png"/><Relationship Id="rId5" Type="http://schemas.openxmlformats.org/officeDocument/2006/relationships/oleObject" Target="file:///F:\2022_MAT_3A\36_Kombinacie\pascal.JPG" TargetMode="External"/><Relationship Id="rId10" Type="http://schemas.openxmlformats.org/officeDocument/2006/relationships/image" Target="../media/image26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sk-SK" sz="6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Kombinatorika</a:t>
            </a:r>
            <a:endParaRPr lang="cs-CZ" sz="60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3375"/>
            <a:ext cx="6400800" cy="1495425"/>
          </a:xfrm>
        </p:spPr>
        <p:txBody>
          <a:bodyPr/>
          <a:lstStyle/>
          <a:p>
            <a:pPr algn="r" eaLnBrk="1" hangingPunct="1"/>
            <a:r>
              <a:rPr lang="sk-SK" altLang="sk-SK" sz="1800" smtClean="0"/>
              <a:t>Pavol Nečas</a:t>
            </a:r>
          </a:p>
          <a:p>
            <a:pPr algn="r" eaLnBrk="1" hangingPunct="1"/>
            <a:r>
              <a:rPr lang="sk-SK" altLang="sk-SK" sz="1800" smtClean="0"/>
              <a:t>Gymnázium L. N. Senica</a:t>
            </a:r>
          </a:p>
          <a:p>
            <a:pPr algn="r" eaLnBrk="1" hangingPunct="1"/>
            <a:r>
              <a:rPr lang="sk-SK" altLang="sk-SK" sz="1800" smtClean="0"/>
              <a:t>Šk. rok 2008/2009</a:t>
            </a:r>
          </a:p>
          <a:p>
            <a:pPr algn="r" eaLnBrk="1" hangingPunct="1"/>
            <a:r>
              <a:rPr lang="sk-SK" altLang="sk-SK" sz="1800" smtClean="0"/>
              <a:t>III.A</a:t>
            </a:r>
            <a:endParaRPr lang="cs-CZ" altLang="sk-SK" sz="1800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V. Binomická veta</a:t>
            </a:r>
            <a:endParaRPr lang="cs-CZ" altLang="sk-SK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2286000" cy="4114800"/>
          </a:xfrm>
        </p:spPr>
        <p:txBody>
          <a:bodyPr/>
          <a:lstStyle/>
          <a:p>
            <a:pPr eaLnBrk="1" hangingPunct="1"/>
            <a:r>
              <a:rPr lang="sk-SK" altLang="sk-SK" sz="2000" smtClean="0"/>
              <a:t>Kombinačné čísla majú ešte množstvo zaujímavých vlastností.</a:t>
            </a:r>
          </a:p>
          <a:p>
            <a:pPr eaLnBrk="1" hangingPunct="1"/>
            <a:r>
              <a:rPr lang="sk-SK" altLang="sk-SK" sz="2000" smtClean="0"/>
              <a:t>Jedna z nich vyplýva z binomickej   vety: </a:t>
            </a:r>
          </a:p>
          <a:p>
            <a:pPr eaLnBrk="1" hangingPunct="1">
              <a:buFontTx/>
              <a:buNone/>
            </a:pPr>
            <a:endParaRPr lang="cs-CZ" altLang="sk-SK" sz="2000" smtClean="0"/>
          </a:p>
          <a:p>
            <a:pPr eaLnBrk="1" hangingPunct="1"/>
            <a:endParaRPr lang="cs-CZ" altLang="sk-SK" sz="2800" smtClean="0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933700" y="1981200"/>
          <a:ext cx="5410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Rovnice" r:id="rId4" imgW="3873240" imgH="2946240" progId="Equation.3">
                  <p:embed/>
                </p:oleObj>
              </mc:Choice>
              <mc:Fallback>
                <p:oleObj name="Rovnice" r:id="rId4" imgW="3873240" imgH="294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981200"/>
                        <a:ext cx="54102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676400" y="4495800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Rovnice" r:id="rId6" imgW="1612800" imgH="457200" progId="Equation.3">
                  <p:embed/>
                </p:oleObj>
              </mc:Choice>
              <mc:Fallback>
                <p:oleObj name="Rovnice" r:id="rId6" imgW="1612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990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>
            <p:ph idx="1"/>
          </p:nvPr>
        </p:nvGraphicFramePr>
        <p:xfrm>
          <a:off x="1143000" y="2057400"/>
          <a:ext cx="701040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Rovnice" r:id="rId4" imgW="7772400" imgH="4597200" progId="Equation.3">
                  <p:embed/>
                </p:oleObj>
              </mc:Choice>
              <mc:Fallback>
                <p:oleObj name="Rovnice" r:id="rId4" imgW="7772400" imgH="459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7010400" cy="408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VI. K-ty člen bin. rozvoja</a:t>
            </a:r>
            <a:endParaRPr lang="cs-CZ" altLang="sk-SK" smtClean="0"/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z="2000" smtClean="0"/>
              <a:t>Čísla v jednom riadku Pascalovho trojuholníka sú vlastne koeficienty rozvoja               pre odpovedajúce n.</a:t>
            </a:r>
          </a:p>
          <a:p>
            <a:pPr eaLnBrk="1" hangingPunct="1"/>
            <a:r>
              <a:rPr lang="sk-SK" altLang="sk-SK" sz="2000" smtClean="0"/>
              <a:t>Binomický rozvoj má           sčítancov.</a:t>
            </a:r>
          </a:p>
          <a:p>
            <a:pPr eaLnBrk="1" hangingPunct="1"/>
            <a:r>
              <a:rPr lang="sk-SK" altLang="sk-SK" sz="2000" smtClean="0"/>
              <a:t>Pre k-ty člen binomického rozvoja           platí: </a:t>
            </a:r>
            <a:endParaRPr lang="cs-CZ" altLang="sk-SK" sz="20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905000" y="2286000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Rovnice" r:id="rId4" imgW="482400" imgH="241200" progId="Equation.3">
                  <p:embed/>
                </p:oleObj>
              </mc:Choice>
              <mc:Fallback>
                <p:oleObj name="Rovnice" r:id="rId4" imgW="482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914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3429000" y="2686050"/>
          <a:ext cx="533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Rovnice" r:id="rId6" imgW="304560" imgH="177480" progId="Equation.3">
                  <p:embed/>
                </p:oleObj>
              </mc:Choice>
              <mc:Fallback>
                <p:oleObj name="Rovnice" r:id="rId6" imgW="3045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86050"/>
                        <a:ext cx="533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4648200" y="3048000"/>
          <a:ext cx="63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Rovnice" r:id="rId8" imgW="482400" imgH="241200" progId="Equation.3">
                  <p:embed/>
                </p:oleObj>
              </mc:Choice>
              <mc:Fallback>
                <p:oleObj name="Rovnice" r:id="rId8" imgW="4824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0"/>
                        <a:ext cx="63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5867400" y="2971800"/>
          <a:ext cx="1524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Rovnice" r:id="rId10" imgW="1409400" imgH="457200" progId="Equation.3">
                  <p:embed/>
                </p:oleObj>
              </mc:Choice>
              <mc:Fallback>
                <p:oleObj name="Rovnice" r:id="rId10" imgW="1409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71800"/>
                        <a:ext cx="1524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ph idx="1"/>
          </p:nvPr>
        </p:nvGraphicFramePr>
        <p:xfrm>
          <a:off x="1066800" y="1905000"/>
          <a:ext cx="70104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Rovnice" r:id="rId4" imgW="5117760" imgH="4622760" progId="Equation.3">
                  <p:embed/>
                </p:oleObj>
              </mc:Choice>
              <mc:Fallback>
                <p:oleObj name="Rovnice" r:id="rId4" imgW="5117760" imgH="4622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701040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VII. Definičné obory</a:t>
            </a:r>
            <a:endParaRPr lang="cs-CZ" altLang="sk-SK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Pre n-faktoriál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§"/>
            </a:pPr>
            <a:r>
              <a:rPr lang="sk-SK" altLang="sk-SK" sz="1600" smtClean="0"/>
              <a:t>Vyjadruje sa z najmenšieho n-faktoriálu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§"/>
            </a:pPr>
            <a:endParaRPr lang="sk-SK" altLang="sk-SK" sz="1600" smtClean="0"/>
          </a:p>
          <a:p>
            <a:pPr marL="2209800" lvl="4" indent="-381000" eaLnBrk="1" hangingPunct="1">
              <a:buFont typeface="Wingdings" panose="05000000000000000000" pitchFamily="2" charset="2"/>
              <a:buChar char="Ø"/>
            </a:pPr>
            <a:r>
              <a:rPr lang="sk-SK" altLang="sk-SK" sz="1400" smtClean="0"/>
              <a:t>n</a:t>
            </a:r>
            <a:r>
              <a:rPr lang="sk-SK" altLang="sk-SK" sz="140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≥</a:t>
            </a:r>
            <a:r>
              <a:rPr lang="cs-CZ" altLang="sk-SK" sz="1400" smtClean="0"/>
              <a:t> </a:t>
            </a:r>
            <a:r>
              <a:rPr lang="sk-SK" altLang="sk-SK" sz="1400" smtClean="0"/>
              <a:t>0</a:t>
            </a:r>
          </a:p>
          <a:p>
            <a:pPr marL="609600" indent="-609600" eaLnBrk="1" hangingPunct="1"/>
            <a:r>
              <a:rPr lang="sk-SK" altLang="sk-SK" sz="2000" smtClean="0"/>
              <a:t>Pre kombinačné čísla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§"/>
            </a:pPr>
            <a:r>
              <a:rPr lang="sk-SK" altLang="sk-SK" sz="1600" smtClean="0"/>
              <a:t>V kombinačnom čísle        musí byť n väčšie rovné k</a:t>
            </a:r>
          </a:p>
          <a:p>
            <a:pPr marL="2209800" lvl="4" indent="-381000" eaLnBrk="1" hangingPunct="1">
              <a:buFont typeface="Wingdings" panose="05000000000000000000" pitchFamily="2" charset="2"/>
              <a:buChar char="Ø"/>
            </a:pPr>
            <a:r>
              <a:rPr lang="sk-SK" altLang="sk-SK" sz="1400" smtClean="0"/>
              <a:t>n </a:t>
            </a:r>
            <a:r>
              <a:rPr lang="sk-SK" altLang="sk-SK" sz="140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≥</a:t>
            </a:r>
            <a:r>
              <a:rPr lang="sk-SK" altLang="sk-SK" sz="1400" smtClean="0">
                <a:latin typeface="Comic Sans MS" panose="030F0702030302020204" pitchFamily="66" charset="0"/>
              </a:rPr>
              <a:t>k</a:t>
            </a:r>
            <a:endParaRPr lang="cs-CZ" altLang="sk-SK" sz="140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4038600" y="35052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Rovnice" r:id="rId5" imgW="266400" imgH="457200" progId="Equation.3">
                  <p:embed/>
                </p:oleObj>
              </mc:Choice>
              <mc:Fallback>
                <p:oleObj name="Rovnice" r:id="rId5" imgW="26640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5200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VIII. Úvod do kombinatoriky</a:t>
            </a:r>
            <a:endParaRPr lang="cs-CZ" altLang="sk-SK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sk-SK" altLang="sk-SK" sz="2000" smtClean="0"/>
              <a:t>Kombinatorika:</a:t>
            </a:r>
          </a:p>
          <a:p>
            <a:pPr marL="609600" indent="-609600" eaLnBrk="1" hangingPunct="1"/>
            <a:r>
              <a:rPr lang="sk-SK" altLang="sk-SK" sz="2000" smtClean="0"/>
              <a:t>Je oblasť matematiky, ktorá sa zaoberá riešením úloh typu: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„</a:t>
            </a:r>
            <a:r>
              <a:rPr lang="sk-SK" altLang="sk-SK" sz="1600" smtClean="0"/>
              <a:t>Koľkými spôsobmi možno vybrať isté objekty? </a:t>
            </a:r>
            <a:r>
              <a:rPr lang="sk-SK" altLang="sk-SK" sz="1600" smtClean="0">
                <a:cs typeface="Times New Roman" panose="02020603050405020304" pitchFamily="18" charset="0"/>
              </a:rPr>
              <a:t>”</a:t>
            </a:r>
            <a:endParaRPr lang="sk-SK" altLang="sk-SK" sz="1600" smtClean="0"/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„</a:t>
            </a:r>
            <a:r>
              <a:rPr lang="sk-SK" altLang="sk-SK" sz="1600" smtClean="0"/>
              <a:t> Koľkými spôsobmi možno usporiadať isté objekty? </a:t>
            </a:r>
            <a:r>
              <a:rPr lang="sk-SK" altLang="sk-SK" sz="1600" smtClean="0">
                <a:cs typeface="Times New Roman" panose="02020603050405020304" pitchFamily="18" charset="0"/>
              </a:rPr>
              <a:t>”</a:t>
            </a:r>
            <a:endParaRPr lang="sk-SK" altLang="sk-SK" sz="1600" smtClean="0"/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„</a:t>
            </a:r>
            <a:r>
              <a:rPr lang="sk-SK" altLang="sk-SK" sz="1600" smtClean="0"/>
              <a:t> Koľkými spôsobmi zoradiť isté objekty? </a:t>
            </a:r>
            <a:r>
              <a:rPr lang="sk-SK" altLang="sk-SK" sz="1600" smtClean="0">
                <a:cs typeface="Times New Roman" panose="02020603050405020304" pitchFamily="18" charset="0"/>
              </a:rPr>
              <a:t>”</a:t>
            </a:r>
            <a:endParaRPr lang="sk-SK" altLang="sk-SK" sz="1600" smtClean="0"/>
          </a:p>
          <a:p>
            <a:pPr marL="609600" indent="-609600" eaLnBrk="1" hangingPunct="1"/>
            <a:r>
              <a:rPr lang="sk-SK" altLang="sk-SK" sz="2000" smtClean="0"/>
              <a:t>Ponúka niekoľko pravidiel na riešenie jednoduchých úloh: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Pravidlo súčtu.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Pravidlo súčinu.</a:t>
            </a:r>
          </a:p>
          <a:p>
            <a:pPr marL="609600" indent="-609600" eaLnBrk="1" hangingPunct="1"/>
            <a:r>
              <a:rPr lang="sk-SK" altLang="sk-SK" sz="2000" smtClean="0"/>
              <a:t>Ak sa vyskytnú zložitejšie, je treba si ich rozdeliť na jednoduché podúlohy.</a:t>
            </a:r>
          </a:p>
          <a:p>
            <a:pPr marL="609600" indent="-609600" eaLnBrk="1" hangingPunct="1">
              <a:buFontTx/>
              <a:buNone/>
            </a:pPr>
            <a:endParaRPr lang="sk-SK" altLang="sk-SK" sz="2000" smtClean="0"/>
          </a:p>
          <a:p>
            <a:pPr marL="609600" indent="-609600" eaLnBrk="1" hangingPunct="1">
              <a:buFontTx/>
              <a:buNone/>
            </a:pPr>
            <a:endParaRPr lang="cs-CZ" altLang="sk-SK" sz="2000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IX. Kombinačné úlohy</a:t>
            </a:r>
            <a:endParaRPr lang="cs-CZ" altLang="sk-SK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Delíme na 6 základných typov: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Permutácie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Kombinácie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Variácie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Permutácie s opakovaním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Kombinácie s opakovaním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Variácie s opakovaním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X. Variácie</a:t>
            </a:r>
            <a:endParaRPr lang="cs-CZ" altLang="sk-SK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Základný typ kombinačnej úlohy, ktorá rieši úlohy typu: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„Koľkými spôsobmi možno spomedzi n rôznych objektov vybrať k objektov, ak záleží na poradí vyberania?“</a:t>
            </a:r>
            <a:r>
              <a:rPr lang="cs-CZ" altLang="sk-SK" sz="1600" smtClean="0"/>
              <a:t> </a:t>
            </a:r>
            <a:endParaRPr lang="sk-SK" altLang="sk-SK" sz="1600" smtClean="0"/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„Koľko usporiadaných k-tic možno vytvoriť z n prvkov?“</a:t>
            </a:r>
          </a:p>
          <a:p>
            <a:pPr marL="609600" indent="-609600" eaLnBrk="1" hangingPunct="1"/>
            <a:r>
              <a:rPr lang="sk-SK" altLang="sk-SK" sz="2000" smtClean="0">
                <a:cs typeface="Times New Roman" panose="02020603050405020304" pitchFamily="18" charset="0"/>
              </a:rPr>
              <a:t>Každú usporiadanú k-ticu z daných n prvkov nazývame k-prvkovou variáciou z n prvkov.</a:t>
            </a:r>
            <a:endParaRPr lang="sk-SK" altLang="sk-SK" sz="2000" smtClean="0"/>
          </a:p>
          <a:p>
            <a:pPr marL="609600" indent="-609600" eaLnBrk="1" hangingPunct="1"/>
            <a:r>
              <a:rPr lang="sk-SK" altLang="sk-SK" sz="2000" smtClean="0">
                <a:cs typeface="Times New Roman" panose="02020603050405020304" pitchFamily="18" charset="0"/>
              </a:rPr>
              <a:t>Počet všetkých takýchto variácií označujeme </a:t>
            </a:r>
            <a:r>
              <a:rPr lang="sk-SK" altLang="sk-SK" sz="2000" smtClean="0"/>
              <a:t>V(k,n)</a:t>
            </a:r>
          </a:p>
          <a:p>
            <a:pPr marL="609600" indent="-609600" eaLnBrk="1" hangingPunct="1"/>
            <a:r>
              <a:rPr lang="sk-SK" altLang="sk-SK" sz="2000" smtClean="0"/>
              <a:t>Platí:</a:t>
            </a:r>
          </a:p>
          <a:p>
            <a:pPr marL="609600" indent="-609600" eaLnBrk="1" hangingPunct="1"/>
            <a:endParaRPr lang="sk-SK" altLang="sk-SK" sz="2000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057400" y="4191000"/>
          <a:ext cx="114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Rovnice" r:id="rId5" imgW="1054080" imgH="419040" progId="Equation.3">
                  <p:embed/>
                </p:oleObj>
              </mc:Choice>
              <mc:Fallback>
                <p:oleObj name="Rovnice" r:id="rId5" imgW="10540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114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>
            <p:ph idx="1"/>
          </p:nvPr>
        </p:nvGraphicFramePr>
        <p:xfrm>
          <a:off x="1143000" y="2032000"/>
          <a:ext cx="6858000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Rovnice" r:id="rId4" imgW="5067000" imgH="3352680" progId="Equation.3">
                  <p:embed/>
                </p:oleObj>
              </mc:Choice>
              <mc:Fallback>
                <p:oleObj name="Rovnice" r:id="rId4" imgW="5067000" imgH="3352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32000"/>
                        <a:ext cx="6858000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XI. Permutácie</a:t>
            </a:r>
            <a:endParaRPr lang="cs-CZ" altLang="sk-SK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Základný typ kombinačnej úlohy, ktorá rieši úlohy typu: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„</a:t>
            </a:r>
            <a:r>
              <a:rPr lang="sk-SK" altLang="sk-SK" sz="1600" smtClean="0"/>
              <a:t>Koľkými spôsobmi možno zoradiť do radu prvky neprázdnej    konečnej n-prvkovej množiny? </a:t>
            </a:r>
            <a:r>
              <a:rPr lang="sk-SK" altLang="sk-SK" sz="1600" smtClean="0">
                <a:cs typeface="Times New Roman" panose="02020603050405020304" pitchFamily="18" charset="0"/>
              </a:rPr>
              <a:t>”</a:t>
            </a:r>
            <a:endParaRPr lang="sk-SK" altLang="sk-SK" sz="1600" smtClean="0"/>
          </a:p>
          <a:p>
            <a:pPr marL="609600" indent="-609600" eaLnBrk="1" hangingPunct="1"/>
            <a:r>
              <a:rPr lang="sk-SK" altLang="sk-SK" sz="2000" smtClean="0"/>
              <a:t>Každé jedno zoradenie nazývame permutáciou (poradím) prvkov danej množiny. </a:t>
            </a:r>
          </a:p>
          <a:p>
            <a:pPr marL="609600" indent="-609600" eaLnBrk="1" hangingPunct="1"/>
            <a:r>
              <a:rPr lang="sk-SK" altLang="sk-SK" sz="2000" smtClean="0"/>
              <a:t>Permutácie možno reprezentovať usporiadanými n-ticami prvkov danej n-prvkovej množiny.</a:t>
            </a:r>
          </a:p>
          <a:p>
            <a:pPr marL="609600" indent="-609600" eaLnBrk="1" hangingPunct="1"/>
            <a:r>
              <a:rPr lang="sk-SK" altLang="sk-SK" sz="2000" smtClean="0"/>
              <a:t>Počet všetkých permutácií n prvkov označujeme P(n).</a:t>
            </a:r>
          </a:p>
          <a:p>
            <a:pPr marL="609600" indent="-609600" eaLnBrk="1" hangingPunct="1"/>
            <a:r>
              <a:rPr lang="sk-SK" altLang="sk-SK" sz="2000" smtClean="0"/>
              <a:t>Pre ich počet platí: </a:t>
            </a:r>
            <a:endParaRPr lang="cs-CZ" altLang="sk-SK" sz="2000" smtClean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352800" y="45720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Rovnice" r:id="rId5" imgW="571320" imgH="215640" progId="Equation.3">
                  <p:embed/>
                </p:oleObj>
              </mc:Choice>
              <mc:Fallback>
                <p:oleObj name="Rovnice" r:id="rId5" imgW="5713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0"/>
                        <a:ext cx="83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Obsah</a:t>
            </a:r>
            <a:endParaRPr lang="cs-CZ" alt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Dôkaz matematickou indukciou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N – faktoriál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Kombinačné čísla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Pascalov trojuholník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Binomická veta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K-ty člen binomického rozvoja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Definičné obory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Úvod do kombinatoriky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Kombinačné úlohy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Variácie 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Permutácie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Kombinácie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Variácie s opakovaním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Permutácie s opakovaním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Kombinácie s opakovaním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Pravidlo súčtu</a:t>
            </a:r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sk-SK" altLang="sk-SK" sz="1600" smtClean="0"/>
              <a:t>Pravidlo súčinu</a:t>
            </a:r>
            <a:endParaRPr lang="cs-CZ" altLang="sk-SK" sz="1600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63491" name="Object 2051"/>
          <p:cNvGraphicFramePr>
            <a:graphicFrameLocks noChangeAspect="1"/>
          </p:cNvGraphicFramePr>
          <p:nvPr>
            <p:ph idx="1"/>
          </p:nvPr>
        </p:nvGraphicFramePr>
        <p:xfrm>
          <a:off x="1143000" y="1981200"/>
          <a:ext cx="6858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Rovnice" r:id="rId4" imgW="4736880" imgH="3886200" progId="Equation.3">
                  <p:embed/>
                </p:oleObj>
              </mc:Choice>
              <mc:Fallback>
                <p:oleObj name="Rovnice" r:id="rId4" imgW="4736880" imgH="38862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8580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XII. Kombinácie</a:t>
            </a:r>
            <a:endParaRPr lang="cs-CZ" altLang="sk-SK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Základný typ kombinačnej úlohy, ktorá rieši úlohy typu: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800" smtClean="0">
                <a:cs typeface="Times New Roman" panose="02020603050405020304" pitchFamily="18" charset="0"/>
              </a:rPr>
              <a:t>„</a:t>
            </a:r>
            <a:r>
              <a:rPr lang="sk-SK" altLang="sk-SK" sz="1600" smtClean="0"/>
              <a:t> Koľkými spôsobmi možno spomedzi n rôznych objektov vybrať   objektov, ak nezáleží na poradí vyberania? </a:t>
            </a:r>
            <a:r>
              <a:rPr lang="sk-SK" altLang="sk-SK" sz="1800" smtClean="0">
                <a:cs typeface="Times New Roman" panose="02020603050405020304" pitchFamily="18" charset="0"/>
              </a:rPr>
              <a:t>”</a:t>
            </a:r>
            <a:r>
              <a:rPr lang="sk-SK" altLang="sk-SK" sz="1600" smtClean="0"/>
              <a:t>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800" smtClean="0">
                <a:cs typeface="Times New Roman" panose="02020603050405020304" pitchFamily="18" charset="0"/>
              </a:rPr>
              <a:t>„</a:t>
            </a:r>
            <a:r>
              <a:rPr lang="sk-SK" altLang="sk-SK" sz="1600" smtClean="0"/>
              <a:t> Koľko k-prvkových množín má n-prvková množina? </a:t>
            </a:r>
            <a:r>
              <a:rPr lang="sk-SK" altLang="sk-SK" sz="1800" smtClean="0">
                <a:cs typeface="Times New Roman" panose="02020603050405020304" pitchFamily="18" charset="0"/>
              </a:rPr>
              <a:t>”</a:t>
            </a:r>
            <a:endParaRPr lang="sk-SK" altLang="sk-SK" sz="1600" smtClean="0"/>
          </a:p>
          <a:p>
            <a:pPr marL="609600" indent="-609600" eaLnBrk="1" hangingPunct="1"/>
            <a:r>
              <a:rPr lang="sk-SK" altLang="sk-SK" sz="2000" smtClean="0"/>
              <a:t>Každý jeden výber k prvkov z daných n-prvkov nazývame k-prvkovou kombináciou z n-prvkov.</a:t>
            </a:r>
          </a:p>
          <a:p>
            <a:pPr marL="609600" indent="-609600" eaLnBrk="1" hangingPunct="1"/>
            <a:r>
              <a:rPr lang="sk-SK" altLang="sk-SK" sz="2000" smtClean="0">
                <a:cs typeface="Times New Roman" panose="02020603050405020304" pitchFamily="18" charset="0"/>
              </a:rPr>
              <a:t>Keďže nezáleží na poradí vyberania, možno kombinácie chápať ako neusporiadané k-tice, t.j. k-prvkové podmnožiny.</a:t>
            </a:r>
            <a:r>
              <a:rPr lang="cs-CZ" altLang="sk-SK" sz="2000" smtClean="0"/>
              <a:t> </a:t>
            </a:r>
            <a:endParaRPr lang="sk-SK" altLang="sk-SK" sz="2000" smtClean="0"/>
          </a:p>
          <a:p>
            <a:pPr marL="609600" indent="-609600" eaLnBrk="1" hangingPunct="1"/>
            <a:r>
              <a:rPr lang="sk-SK" altLang="sk-SK" sz="2000" smtClean="0">
                <a:cs typeface="Times New Roman" panose="02020603050405020304" pitchFamily="18" charset="0"/>
              </a:rPr>
              <a:t>Počet k-prvkových kombinácií z n prvkov označujeme</a:t>
            </a:r>
            <a:endParaRPr lang="sk-SK" altLang="sk-SK" sz="2000" smtClean="0"/>
          </a:p>
          <a:p>
            <a:pPr marL="609600" indent="-609600" eaLnBrk="1" hangingPunct="1"/>
            <a:r>
              <a:rPr lang="sk-SK" altLang="sk-SK" sz="2000" smtClean="0"/>
              <a:t>P</a:t>
            </a:r>
            <a:r>
              <a:rPr lang="sk-SK" altLang="sk-SK" sz="2000" smtClean="0">
                <a:cs typeface="Times New Roman" panose="02020603050405020304" pitchFamily="18" charset="0"/>
              </a:rPr>
              <a:t>re ich počet platí</a:t>
            </a:r>
            <a:r>
              <a:rPr lang="sk-SK" altLang="sk-SK" sz="2000" smtClean="0"/>
              <a:t>: </a:t>
            </a:r>
            <a:r>
              <a:rPr lang="cs-CZ" altLang="sk-SK" sz="2000" smtClean="0">
                <a:cs typeface="Times New Roman" panose="02020603050405020304" pitchFamily="18" charset="0"/>
              </a:rPr>
              <a:t> </a:t>
            </a:r>
            <a:r>
              <a:rPr lang="sk-SK" altLang="sk-SK" sz="2000" smtClean="0">
                <a:cs typeface="Times New Roman" panose="02020603050405020304" pitchFamily="18" charset="0"/>
              </a:rPr>
              <a:t> </a:t>
            </a:r>
            <a:endParaRPr lang="cs-CZ" altLang="sk-SK" sz="20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620000" y="2409825"/>
          <a:ext cx="5334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Rovnice" r:id="rId5" imgW="368280" imgH="164880" progId="Equation.3">
                  <p:embed/>
                </p:oleObj>
              </mc:Choice>
              <mc:Fallback>
                <p:oleObj name="Rovnice" r:id="rId5" imgW="3682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09825"/>
                        <a:ext cx="5334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6942138" y="4648200"/>
          <a:ext cx="593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Rovnice" r:id="rId7" imgW="457200" imgH="215640" progId="Equation.3">
                  <p:embed/>
                </p:oleObj>
              </mc:Choice>
              <mc:Fallback>
                <p:oleObj name="Rovnice" r:id="rId7" imgW="4572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4648200"/>
                        <a:ext cx="593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3352800" y="5029200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Rovnice" r:id="rId9" imgW="1218960" imgH="419040" progId="Equation.3">
                  <p:embed/>
                </p:oleObj>
              </mc:Choice>
              <mc:Fallback>
                <p:oleObj name="Rovnice" r:id="rId9" imgW="12189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58372" name="Object 1028"/>
          <p:cNvGraphicFramePr>
            <a:graphicFrameLocks noChangeAspect="1"/>
          </p:cNvGraphicFramePr>
          <p:nvPr>
            <p:ph idx="1"/>
          </p:nvPr>
        </p:nvGraphicFramePr>
        <p:xfrm>
          <a:off x="1066800" y="1981200"/>
          <a:ext cx="7010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Rovnice" r:id="rId4" imgW="3936960" imgH="3403440" progId="Equation.3">
                  <p:embed/>
                </p:oleObj>
              </mc:Choice>
              <mc:Fallback>
                <p:oleObj name="Rovnice" r:id="rId4" imgW="3936960" imgH="34034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7010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XIII. Variácie s opakovanám</a:t>
            </a:r>
            <a:endParaRPr lang="cs-CZ" altLang="sk-SK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Základný typ kombinačnej úloh, ktorá rieši úlohy typu: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“Koľkými spôsobmi možno z daných n objektov vybrať k objektov, ak záleží na poradí vyberania a pripúšťame, že objekty môžu byť vybraté viackrát?“</a:t>
            </a:r>
            <a:endParaRPr lang="sk-SK" altLang="sk-SK" sz="1600" smtClean="0"/>
          </a:p>
          <a:p>
            <a:pPr marL="609600" indent="-609600" eaLnBrk="1" hangingPunct="1"/>
            <a:r>
              <a:rPr lang="sk-SK" altLang="sk-SK" sz="2000" smtClean="0">
                <a:cs typeface="Times New Roman" panose="02020603050405020304" pitchFamily="18" charset="0"/>
              </a:rPr>
              <a:t>Každý taký výber nazývame k-prvkovou variáciou s opakovaním z n prvkov a ich celkový počet označujeme V</a:t>
            </a:r>
            <a:r>
              <a:rPr lang="en-US" altLang="sk-SK" sz="2000" smtClean="0">
                <a:cs typeface="Times New Roman" panose="02020603050405020304" pitchFamily="18" charset="0"/>
              </a:rPr>
              <a:t>’</a:t>
            </a:r>
            <a:r>
              <a:rPr lang="sk-SK" altLang="sk-SK" sz="2000" smtClean="0">
                <a:cs typeface="Times New Roman" panose="02020603050405020304" pitchFamily="18" charset="0"/>
              </a:rPr>
              <a:t>(k, n).</a:t>
            </a:r>
            <a:r>
              <a:rPr lang="cs-CZ" altLang="sk-SK" sz="2000" smtClean="0"/>
              <a:t> </a:t>
            </a:r>
            <a:endParaRPr lang="en-US" altLang="sk-SK" sz="2000" smtClean="0"/>
          </a:p>
          <a:p>
            <a:pPr marL="609600" indent="-609600" eaLnBrk="1" hangingPunct="1"/>
            <a:r>
              <a:rPr lang="en-US" altLang="sk-SK" sz="2000" smtClean="0"/>
              <a:t>Plat</a:t>
            </a:r>
            <a:r>
              <a:rPr lang="sk-SK" altLang="sk-SK" sz="2000" smtClean="0"/>
              <a:t>í:</a:t>
            </a:r>
          </a:p>
          <a:p>
            <a:pPr marL="1371600" lvl="2" indent="-457200" eaLnBrk="1" hangingPunct="1">
              <a:buFontTx/>
              <a:buNone/>
            </a:pPr>
            <a:r>
              <a:rPr lang="sk-SK" altLang="sk-SK" sz="1800" smtClean="0"/>
              <a:t>	</a:t>
            </a:r>
            <a:endParaRPr lang="sk-SK" altLang="sk-SK" sz="1600" smtClean="0"/>
          </a:p>
          <a:p>
            <a:pPr marL="990600" lvl="1" indent="-533400" eaLnBrk="1" hangingPunct="1">
              <a:buFontTx/>
              <a:buChar char="•"/>
            </a:pPr>
            <a:endParaRPr lang="sk-SK" altLang="sk-SK" sz="2000" smtClean="0"/>
          </a:p>
          <a:p>
            <a:pPr marL="990600" lvl="1" indent="-533400" eaLnBrk="1" hangingPunct="1">
              <a:buFontTx/>
              <a:buChar char="•"/>
            </a:pPr>
            <a:endParaRPr lang="cs-CZ" altLang="sk-SK" sz="1800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981200" y="3810000"/>
          <a:ext cx="1295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Rovnice" r:id="rId5" imgW="787320" imgH="228600" progId="Equation.3">
                  <p:embed/>
                </p:oleObj>
              </mc:Choice>
              <mc:Fallback>
                <p:oleObj name="Rovnice" r:id="rId5" imgW="7873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12954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>
            <p:ph idx="1"/>
          </p:nvPr>
        </p:nvGraphicFramePr>
        <p:xfrm>
          <a:off x="1143000" y="1981200"/>
          <a:ext cx="6858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Rovnice" r:id="rId4" imgW="4876560" imgH="3898800" progId="Equation.3">
                  <p:embed/>
                </p:oleObj>
              </mc:Choice>
              <mc:Fallback>
                <p:oleObj name="Rovnice" r:id="rId4" imgW="4876560" imgH="389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8580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XIV. Permutácie s opakovaním</a:t>
            </a:r>
            <a:endParaRPr lang="cs-CZ" altLang="sk-SK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Základný typ kombinačnej úlohy, ktorá rieši úlohy typu: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Majme n</a:t>
            </a:r>
            <a:r>
              <a:rPr lang="sk-SK" altLang="sk-SK" sz="1600" baseline="-30000" smtClean="0">
                <a:cs typeface="Times New Roman" panose="02020603050405020304" pitchFamily="18" charset="0"/>
              </a:rPr>
              <a:t>1</a:t>
            </a:r>
            <a:r>
              <a:rPr lang="sk-SK" altLang="sk-SK" sz="1600" smtClean="0">
                <a:cs typeface="Times New Roman" panose="02020603050405020304" pitchFamily="18" charset="0"/>
              </a:rPr>
              <a:t> objektov prvého druhu, n</a:t>
            </a:r>
            <a:r>
              <a:rPr lang="sk-SK" altLang="sk-SK" sz="1600" baseline="-30000" smtClean="0">
                <a:cs typeface="Times New Roman" panose="02020603050405020304" pitchFamily="18" charset="0"/>
              </a:rPr>
              <a:t>2</a:t>
            </a:r>
            <a:r>
              <a:rPr lang="sk-SK" altLang="sk-SK" sz="1600" smtClean="0">
                <a:cs typeface="Times New Roman" panose="02020603050405020304" pitchFamily="18" charset="0"/>
              </a:rPr>
              <a:t> objektov druhého druhu, ... atď. ak n</a:t>
            </a:r>
            <a:r>
              <a:rPr lang="sk-SK" altLang="sk-SK" sz="1600" baseline="-30000" smtClean="0">
                <a:cs typeface="Times New Roman" panose="02020603050405020304" pitchFamily="18" charset="0"/>
              </a:rPr>
              <a:t>k</a:t>
            </a:r>
            <a:r>
              <a:rPr lang="sk-SK" altLang="sk-SK" sz="1600" smtClean="0">
                <a:cs typeface="Times New Roman" panose="02020603050405020304" pitchFamily="18" charset="0"/>
              </a:rPr>
              <a:t> objektov k-teho druhu</a:t>
            </a:r>
            <a:r>
              <a:rPr lang="sk-SK" altLang="sk-SK" sz="1600" smtClean="0"/>
              <a:t> tak k</a:t>
            </a:r>
            <a:r>
              <a:rPr lang="sk-SK" altLang="sk-SK" sz="1600" smtClean="0">
                <a:cs typeface="Times New Roman" panose="02020603050405020304" pitchFamily="18" charset="0"/>
              </a:rPr>
              <a:t>oľkými spôsobmi možno týchto n</a:t>
            </a:r>
            <a:r>
              <a:rPr lang="sk-SK" altLang="sk-SK" sz="1600" baseline="-30000" smtClean="0">
                <a:cs typeface="Times New Roman" panose="02020603050405020304" pitchFamily="18" charset="0"/>
              </a:rPr>
              <a:t>1</a:t>
            </a:r>
            <a:r>
              <a:rPr lang="sk-SK" altLang="sk-SK" sz="1600" smtClean="0">
                <a:cs typeface="Times New Roman" panose="02020603050405020304" pitchFamily="18" charset="0"/>
              </a:rPr>
              <a:t> + n</a:t>
            </a:r>
            <a:r>
              <a:rPr lang="sk-SK" altLang="sk-SK" sz="1600" baseline="-30000" smtClean="0">
                <a:cs typeface="Times New Roman" panose="02020603050405020304" pitchFamily="18" charset="0"/>
              </a:rPr>
              <a:t>2</a:t>
            </a:r>
            <a:r>
              <a:rPr lang="sk-SK" altLang="sk-SK" sz="1600" smtClean="0">
                <a:cs typeface="Times New Roman" panose="02020603050405020304" pitchFamily="18" charset="0"/>
              </a:rPr>
              <a:t> + ... + n</a:t>
            </a:r>
            <a:r>
              <a:rPr lang="sk-SK" altLang="sk-SK" sz="1600" baseline="-30000" smtClean="0">
                <a:cs typeface="Times New Roman" panose="02020603050405020304" pitchFamily="18" charset="0"/>
              </a:rPr>
              <a:t>k</a:t>
            </a:r>
            <a:r>
              <a:rPr lang="sk-SK" altLang="sk-SK" sz="1600" smtClean="0">
                <a:cs typeface="Times New Roman" panose="02020603050405020304" pitchFamily="18" charset="0"/>
              </a:rPr>
              <a:t> objektov usporiadať do radu?“</a:t>
            </a:r>
            <a:r>
              <a:rPr lang="cs-CZ" altLang="sk-SK" sz="1600" smtClean="0"/>
              <a:t> </a:t>
            </a:r>
            <a:endParaRPr lang="sk-SK" altLang="sk-SK" sz="1600" smtClean="0"/>
          </a:p>
          <a:p>
            <a:pPr marL="609600" indent="-609600" eaLnBrk="1" hangingPunct="1"/>
            <a:r>
              <a:rPr lang="sk-SK" altLang="sk-SK" sz="2000" smtClean="0">
                <a:cs typeface="Times New Roman" panose="02020603050405020304" pitchFamily="18" charset="0"/>
              </a:rPr>
              <a:t>Každé také usporiadanie nazývame permutáciou s opakovaním, ich celkový počet označujeme</a:t>
            </a:r>
            <a:r>
              <a:rPr lang="sk-SK" altLang="sk-SK" sz="2000" smtClean="0"/>
              <a:t> </a:t>
            </a:r>
          </a:p>
          <a:p>
            <a:pPr marL="609600" indent="-609600" eaLnBrk="1" hangingPunct="1"/>
            <a:r>
              <a:rPr lang="sk-SK" altLang="sk-SK" sz="2000" smtClean="0"/>
              <a:t>P</a:t>
            </a:r>
            <a:r>
              <a:rPr lang="sk-SK" altLang="sk-SK" sz="2000" smtClean="0">
                <a:cs typeface="Times New Roman" panose="02020603050405020304" pitchFamily="18" charset="0"/>
              </a:rPr>
              <a:t>očítame ho zo vzorca:</a:t>
            </a:r>
            <a:r>
              <a:rPr lang="cs-CZ" altLang="sk-SK" sz="2000" smtClean="0"/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114800" y="3505200"/>
          <a:ext cx="1524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Rovnice" r:id="rId5" imgW="965160" imgH="228600" progId="Equation.3">
                  <p:embed/>
                </p:oleObj>
              </mc:Choice>
              <mc:Fallback>
                <p:oleObj name="Rovnice" r:id="rId5" imgW="965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1524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3810000" y="3810000"/>
          <a:ext cx="2286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Rovnice" r:id="rId7" imgW="2031840" imgH="431640" progId="Equation.3">
                  <p:embed/>
                </p:oleObj>
              </mc:Choice>
              <mc:Fallback>
                <p:oleObj name="Rovnice" r:id="rId7" imgW="2031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2286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ph idx="1"/>
          </p:nvPr>
        </p:nvGraphicFramePr>
        <p:xfrm>
          <a:off x="1143000" y="1943100"/>
          <a:ext cx="68580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Rovnice" r:id="rId4" imgW="3619440" imgH="3555720" progId="Equation.3">
                  <p:embed/>
                </p:oleObj>
              </mc:Choice>
              <mc:Fallback>
                <p:oleObj name="Rovnice" r:id="rId4" imgW="3619440" imgH="3555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43100"/>
                        <a:ext cx="685800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XV. Kombinácie s opakovaním</a:t>
            </a:r>
            <a:endParaRPr lang="cs-CZ" altLang="sk-SK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Základný typ kombinačnej úlohy ktorá rieši úlohy typu:</a:t>
            </a:r>
          </a:p>
          <a:p>
            <a:pPr marL="1371600" lvl="2" indent="-457200" algn="just" eaLnBrk="1" hangingPunct="1">
              <a:buFontTx/>
              <a:buAutoNum type="arabicPeriod"/>
            </a:pPr>
            <a:r>
              <a:rPr lang="sk-SK" altLang="sk-SK" sz="1600" smtClean="0">
                <a:cs typeface="Times New Roman" panose="02020603050405020304" pitchFamily="18" charset="0"/>
              </a:rPr>
              <a:t>Koľkými spôsobmi môžeme z daných n objektov vybrať k objektov, ak nezáleží na poradí vyberania a pripúšťame, že objekty môžu byť vybraté viackrát?“</a:t>
            </a:r>
            <a:endParaRPr lang="sk-SK" altLang="sk-SK" sz="1600" smtClean="0"/>
          </a:p>
          <a:p>
            <a:pPr marL="609600" indent="-609600" algn="just" eaLnBrk="1" hangingPunct="1"/>
            <a:r>
              <a:rPr lang="sk-SK" altLang="sk-SK" sz="2000" smtClean="0">
                <a:cs typeface="Times New Roman" panose="02020603050405020304" pitchFamily="18" charset="0"/>
              </a:rPr>
              <a:t>Každý z možných výberov nazývame k-prvkovou kombináciou s opakovaním z n prvkov</a:t>
            </a:r>
            <a:r>
              <a:rPr lang="sk-SK" altLang="sk-SK" sz="2000" smtClean="0"/>
              <a:t>.</a:t>
            </a:r>
          </a:p>
          <a:p>
            <a:pPr marL="609600" indent="-609600" algn="just" eaLnBrk="1" hangingPunct="1"/>
            <a:r>
              <a:rPr lang="sk-SK" altLang="sk-SK" sz="2000" smtClean="0">
                <a:cs typeface="Times New Roman" panose="02020603050405020304" pitchFamily="18" charset="0"/>
              </a:rPr>
              <a:t>Ich celkový počet označujeme K</a:t>
            </a:r>
            <a:r>
              <a:rPr lang="en-US" altLang="sk-SK" sz="2000" smtClean="0">
                <a:cs typeface="Times New Roman" panose="02020603050405020304" pitchFamily="18" charset="0"/>
              </a:rPr>
              <a:t>’</a:t>
            </a:r>
            <a:r>
              <a:rPr lang="sk-SK" altLang="sk-SK" sz="2000" smtClean="0">
                <a:cs typeface="Times New Roman" panose="02020603050405020304" pitchFamily="18" charset="0"/>
              </a:rPr>
              <a:t>(k, n)</a:t>
            </a:r>
            <a:endParaRPr lang="sk-SK" altLang="sk-SK" sz="2000" smtClean="0"/>
          </a:p>
          <a:p>
            <a:pPr marL="609600" indent="-609600" algn="just" eaLnBrk="1" hangingPunct="1"/>
            <a:r>
              <a:rPr lang="sk-SK" altLang="sk-SK" sz="2000" smtClean="0"/>
              <a:t>P</a:t>
            </a:r>
            <a:r>
              <a:rPr lang="sk-SK" altLang="sk-SK" sz="2000" smtClean="0">
                <a:cs typeface="Times New Roman" panose="02020603050405020304" pitchFamily="18" charset="0"/>
              </a:rPr>
              <a:t>očítame podľa vzorca:</a:t>
            </a:r>
            <a:r>
              <a:rPr lang="cs-CZ" altLang="sk-SK" sz="2000" smtClean="0"/>
              <a:t> </a:t>
            </a:r>
            <a:endParaRPr lang="sk-SK" altLang="sk-SK" sz="2000" smtClean="0"/>
          </a:p>
          <a:p>
            <a:pPr marL="1371600" lvl="2" indent="-457200" eaLnBrk="1" hangingPunct="1"/>
            <a:endParaRPr lang="cs-CZ" altLang="sk-SK" sz="1600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816350" y="411480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Rovnice" r:id="rId5" imgW="965160" imgH="431640" progId="Equation.3">
                  <p:embed/>
                </p:oleObj>
              </mc:Choice>
              <mc:Fallback>
                <p:oleObj name="Rovnice" r:id="rId5" imgW="9651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114800"/>
                        <a:ext cx="96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randomBa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>
            <p:ph idx="1"/>
          </p:nvPr>
        </p:nvGraphicFramePr>
        <p:xfrm>
          <a:off x="1143000" y="1981200"/>
          <a:ext cx="6858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Rovnice" r:id="rId4" imgW="4927320" imgH="3429000" progId="Equation.3">
                  <p:embed/>
                </p:oleObj>
              </mc:Choice>
              <mc:Fallback>
                <p:oleObj name="Rovnice" r:id="rId4" imgW="4927320" imgH="342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8580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XVI. Pravidlo súčtu</a:t>
            </a:r>
            <a:endParaRPr lang="cs-CZ" altLang="sk-SK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sk-SK" altLang="sk-SK" sz="2000" smtClean="0">
                <a:cs typeface="Times New Roman" panose="02020603050405020304" pitchFamily="18" charset="0"/>
              </a:rPr>
              <a:t>Ak  je úlohou zistiť počet prvkov nejakej množiny M</a:t>
            </a:r>
            <a:r>
              <a:rPr lang="sk-SK" altLang="sk-SK" sz="2000" smtClean="0"/>
              <a:t>, </a:t>
            </a:r>
            <a:r>
              <a:rPr lang="sk-SK" altLang="sk-SK" sz="2000" smtClean="0">
                <a:cs typeface="Times New Roman" panose="02020603050405020304" pitchFamily="18" charset="0"/>
              </a:rPr>
              <a:t>môžeme množinu M rozložiť na niekoľko disjunktných podmnožín </a:t>
            </a:r>
            <a:r>
              <a:rPr lang="sk-SK" altLang="sk-SK" sz="2000" smtClean="0"/>
              <a:t>                 </a:t>
            </a:r>
            <a:r>
              <a:rPr lang="sk-SK" altLang="sk-SK" sz="2000" smtClean="0">
                <a:cs typeface="Times New Roman" panose="02020603050405020304" pitchFamily="18" charset="0"/>
              </a:rPr>
              <a:t>M = M</a:t>
            </a:r>
            <a:r>
              <a:rPr lang="sk-SK" altLang="sk-SK" sz="2000" baseline="-30000" smtClean="0">
                <a:cs typeface="Times New Roman" panose="02020603050405020304" pitchFamily="18" charset="0"/>
              </a:rPr>
              <a:t>1</a:t>
            </a:r>
            <a:r>
              <a:rPr lang="sk-SK" altLang="sk-SK" sz="2000" smtClean="0">
                <a:cs typeface="Times New Roman" panose="02020603050405020304" pitchFamily="18" charset="0"/>
              </a:rPr>
              <a:t> </a:t>
            </a:r>
            <a:r>
              <a:rPr lang="sk-SK" altLang="sk-SK" sz="2000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sk-SK" altLang="sk-SK" sz="2000" smtClean="0">
                <a:cs typeface="Times New Roman" panose="02020603050405020304" pitchFamily="18" charset="0"/>
              </a:rPr>
              <a:t> M</a:t>
            </a:r>
            <a:r>
              <a:rPr lang="sk-SK" altLang="sk-SK" sz="2000" baseline="-30000" smtClean="0">
                <a:cs typeface="Times New Roman" panose="02020603050405020304" pitchFamily="18" charset="0"/>
              </a:rPr>
              <a:t>2</a:t>
            </a:r>
            <a:r>
              <a:rPr lang="sk-SK" altLang="sk-SK" sz="2000" smtClean="0">
                <a:cs typeface="Times New Roman" panose="02020603050405020304" pitchFamily="18" charset="0"/>
              </a:rPr>
              <a:t> </a:t>
            </a:r>
            <a:r>
              <a:rPr lang="sk-SK" altLang="sk-SK" sz="2000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sk-SK" altLang="sk-SK" sz="2000" smtClean="0">
                <a:cs typeface="Times New Roman" panose="02020603050405020304" pitchFamily="18" charset="0"/>
              </a:rPr>
              <a:t> … </a:t>
            </a:r>
            <a:r>
              <a:rPr lang="sk-SK" altLang="sk-SK" sz="2000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sk-SK" altLang="sk-SK" sz="2000" smtClean="0">
                <a:cs typeface="Times New Roman" panose="02020603050405020304" pitchFamily="18" charset="0"/>
              </a:rPr>
              <a:t> M</a:t>
            </a:r>
            <a:r>
              <a:rPr lang="sk-SK" altLang="sk-SK" sz="2000" baseline="-30000" smtClean="0">
                <a:cs typeface="Times New Roman" panose="02020603050405020304" pitchFamily="18" charset="0"/>
              </a:rPr>
              <a:t>k</a:t>
            </a:r>
            <a:r>
              <a:rPr lang="sk-SK" altLang="sk-SK" sz="2000" smtClean="0">
                <a:cs typeface="Times New Roman" panose="02020603050405020304" pitchFamily="18" charset="0"/>
              </a:rPr>
              <a:t> a určiť počty prvkov množín M</a:t>
            </a:r>
            <a:r>
              <a:rPr lang="sk-SK" altLang="sk-SK" sz="2000" baseline="-30000" smtClean="0">
                <a:cs typeface="Times New Roman" panose="02020603050405020304" pitchFamily="18" charset="0"/>
              </a:rPr>
              <a:t>i</a:t>
            </a:r>
            <a:r>
              <a:rPr lang="sk-SK" altLang="sk-SK" sz="2000" smtClean="0">
                <a:cs typeface="Times New Roman" panose="02020603050405020304" pitchFamily="18" charset="0"/>
              </a:rPr>
              <a:t>. </a:t>
            </a:r>
            <a:endParaRPr lang="sk-SK" altLang="sk-SK" sz="2000" smtClean="0"/>
          </a:p>
          <a:p>
            <a:pPr algn="just" eaLnBrk="1" hangingPunct="1"/>
            <a:r>
              <a:rPr lang="sk-SK" altLang="sk-SK" sz="2000" smtClean="0">
                <a:cs typeface="Times New Roman" panose="02020603050405020304" pitchFamily="18" charset="0"/>
              </a:rPr>
              <a:t>Potom platí:</a:t>
            </a:r>
            <a:r>
              <a:rPr lang="sk-SK" altLang="sk-SK" sz="2000" smtClean="0"/>
              <a:t> </a:t>
            </a:r>
            <a:r>
              <a:rPr lang="sk-SK" altLang="sk-SK" sz="2000" smtClean="0">
                <a:cs typeface="Times New Roman" panose="02020603050405020304" pitchFamily="18" charset="0"/>
              </a:rPr>
              <a:t>|M| = |M</a:t>
            </a:r>
            <a:r>
              <a:rPr lang="sk-SK" altLang="sk-SK" sz="2000" baseline="-30000" smtClean="0">
                <a:cs typeface="Times New Roman" panose="02020603050405020304" pitchFamily="18" charset="0"/>
              </a:rPr>
              <a:t>1</a:t>
            </a:r>
            <a:r>
              <a:rPr lang="sk-SK" altLang="sk-SK" sz="2000" smtClean="0">
                <a:cs typeface="Times New Roman" panose="02020603050405020304" pitchFamily="18" charset="0"/>
              </a:rPr>
              <a:t>| + |M</a:t>
            </a:r>
            <a:r>
              <a:rPr lang="sk-SK" altLang="sk-SK" sz="2000" baseline="-30000" smtClean="0">
                <a:cs typeface="Times New Roman" panose="02020603050405020304" pitchFamily="18" charset="0"/>
              </a:rPr>
              <a:t>2</a:t>
            </a:r>
            <a:r>
              <a:rPr lang="sk-SK" altLang="sk-SK" sz="2000" smtClean="0">
                <a:cs typeface="Times New Roman" panose="02020603050405020304" pitchFamily="18" charset="0"/>
              </a:rPr>
              <a:t>| + ... + |M</a:t>
            </a:r>
            <a:r>
              <a:rPr lang="sk-SK" altLang="sk-SK" sz="2000" baseline="-30000" smtClean="0">
                <a:cs typeface="Times New Roman" panose="02020603050405020304" pitchFamily="18" charset="0"/>
              </a:rPr>
              <a:t>k</a:t>
            </a:r>
            <a:r>
              <a:rPr lang="sk-SK" altLang="sk-SK" sz="2000" smtClean="0">
                <a:cs typeface="Times New Roman" panose="02020603050405020304" pitchFamily="18" charset="0"/>
              </a:rPr>
              <a:t>|</a:t>
            </a:r>
            <a:r>
              <a:rPr lang="cs-CZ" altLang="sk-SK" sz="2000" smtClean="0"/>
              <a:t> </a:t>
            </a:r>
            <a:endParaRPr lang="sk-SK" altLang="sk-SK" sz="2000" smtClean="0"/>
          </a:p>
          <a:p>
            <a:pPr eaLnBrk="1" hangingPunct="1"/>
            <a:endParaRPr lang="cs-CZ" altLang="sk-SK" sz="20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I. Dôkaz mat. indukciou</a:t>
            </a:r>
            <a:endParaRPr lang="cs-CZ" altLang="sk-SK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Využívame pre mat. vety, kt. treba dokázať                 alebo pre prir. čísla od nejakého    </a:t>
            </a:r>
          </a:p>
          <a:p>
            <a:pPr marL="609600" indent="-609600" eaLnBrk="1" hangingPunct="1"/>
            <a:r>
              <a:rPr lang="sk-SK" altLang="sk-SK" sz="2000" smtClean="0"/>
              <a:t>Dôkaz mat. indukciou pozostáva z 2 krokov: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Vetu dokážeme pre prvé prirodzené číslo           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Indukčný krok </a:t>
            </a:r>
          </a:p>
          <a:p>
            <a:pPr marL="1371600" lvl="2" indent="-457200" eaLnBrk="1" hangingPunct="1">
              <a:buFontTx/>
              <a:buNone/>
            </a:pPr>
            <a:r>
              <a:rPr lang="sk-SK" altLang="sk-SK" sz="1600" smtClean="0"/>
              <a:t>         Z predpokladu, že veta platí pre </a:t>
            </a:r>
            <a:r>
              <a:rPr lang="sk-SK" altLang="sk-SK" sz="1600" i="1" smtClean="0"/>
              <a:t>n=k</a:t>
            </a:r>
            <a:r>
              <a:rPr lang="sk-SK" altLang="sk-SK" sz="1600" smtClean="0"/>
              <a:t> dokážeme platnosť vety</a:t>
            </a:r>
            <a:endParaRPr lang="cs-CZ" altLang="sk-SK" sz="160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867400" y="2057400"/>
          <a:ext cx="10001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Rovnice" r:id="rId5" imgW="495000" imgH="177480" progId="Equation.3">
                  <p:embed/>
                </p:oleObj>
              </mc:Choice>
              <mc:Fallback>
                <p:oleObj name="Rovnice" r:id="rId5" imgW="49500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57400"/>
                        <a:ext cx="10001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3200400" y="2362200"/>
          <a:ext cx="838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Rovnice" r:id="rId7" imgW="457200" imgH="228600" progId="Equation.3">
                  <p:embed/>
                </p:oleObj>
              </mc:Choice>
              <mc:Fallback>
                <p:oleObj name="Rovnice" r:id="rId7" imgW="457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838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5562600" y="3048000"/>
          <a:ext cx="457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Rovnice" r:id="rId9" imgW="279360" imgH="241200" progId="Equation.3">
                  <p:embed/>
                </p:oleObj>
              </mc:Choice>
              <mc:Fallback>
                <p:oleObj name="Rovnice" r:id="rId9" imgW="2793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4572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8"/>
          <p:cNvGraphicFramePr>
            <a:graphicFrameLocks noChangeAspect="1"/>
          </p:cNvGraphicFramePr>
          <p:nvPr/>
        </p:nvGraphicFramePr>
        <p:xfrm>
          <a:off x="3429000" y="3352800"/>
          <a:ext cx="14478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Rovnice" r:id="rId11" imgW="990360" imgH="215640" progId="Equation.3">
                  <p:embed/>
                </p:oleObj>
              </mc:Choice>
              <mc:Fallback>
                <p:oleObj name="Rovnice" r:id="rId11" imgW="9903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4478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over dir="l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XVII. Pravidlo súčinu</a:t>
            </a:r>
            <a:endParaRPr lang="cs-CZ" altLang="sk-SK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sk-SK" altLang="sk-SK" sz="2000" smtClean="0">
                <a:cs typeface="Times New Roman" panose="02020603050405020304" pitchFamily="18" charset="0"/>
              </a:rPr>
              <a:t>Predpokladáme, že máme vybrať dva prvky a, b, pričom prvý vyberáme z konečnej  neprázdnej množiny A a druhý z konečnej neprázdnej množiny B. </a:t>
            </a:r>
            <a:endParaRPr lang="sk-SK" altLang="sk-SK" sz="2000" smtClean="0"/>
          </a:p>
          <a:p>
            <a:pPr algn="just" eaLnBrk="1" hangingPunct="1"/>
            <a:r>
              <a:rPr lang="sk-SK" altLang="sk-SK" sz="2000" smtClean="0">
                <a:cs typeface="Times New Roman" panose="02020603050405020304" pitchFamily="18" charset="0"/>
              </a:rPr>
              <a:t>V prípade, že výber prvku b nezávisí od výberu prvku a, je spolu |A|.|B| možností, ako vybrať tieto dva prvky.</a:t>
            </a:r>
          </a:p>
          <a:p>
            <a:pPr eaLnBrk="1" hangingPunct="1"/>
            <a:endParaRPr lang="cs-CZ" altLang="sk-SK" sz="2000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ph idx="1"/>
          </p:nvPr>
        </p:nvGraphicFramePr>
        <p:xfrm>
          <a:off x="1187450" y="1981200"/>
          <a:ext cx="67691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Rovnice" r:id="rId5" imgW="5829120" imgH="3543120" progId="Equation.3">
                  <p:embed/>
                </p:oleObj>
              </mc:Choice>
              <mc:Fallback>
                <p:oleObj name="Rovnice" r:id="rId5" imgW="5829120" imgH="3543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1200"/>
                        <a:ext cx="67691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II. N-faktoriál</a:t>
            </a:r>
            <a:endParaRPr lang="cs-CZ" altLang="sk-SK" smtClean="0"/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z="2000" smtClean="0"/>
              <a:t>Využíva sa pri výpočtoch v kombinatorických úlohách</a:t>
            </a:r>
          </a:p>
          <a:p>
            <a:pPr eaLnBrk="1" hangingPunct="1"/>
            <a:r>
              <a:rPr lang="sk-SK" altLang="sk-SK" sz="2000" smtClean="0"/>
              <a:t>Definujeme ho ako</a:t>
            </a:r>
          </a:p>
          <a:p>
            <a:pPr eaLnBrk="1" hangingPunct="1"/>
            <a:r>
              <a:rPr lang="sk-SK" altLang="sk-SK" sz="2000" smtClean="0"/>
              <a:t>Vyjadrenie niektorých n!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sk-SK" altLang="sk-SK" sz="1600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sk-SK" altLang="sk-SK" sz="1600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sk-SK" altLang="sk-SK" sz="1600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sk-SK" altLang="sk-SK" sz="1600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sk-SK" altLang="sk-SK" sz="1600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sk-SK" altLang="sk-SK" sz="1600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sk-SK" altLang="sk-SK" sz="1600" smtClean="0"/>
              <a:t> </a:t>
            </a:r>
            <a:endParaRPr lang="cs-CZ" altLang="sk-SK" sz="16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124200" y="2362200"/>
          <a:ext cx="23002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Rovnice" r:id="rId5" imgW="1828800" imgH="215640" progId="Equation.3">
                  <p:embed/>
                </p:oleObj>
              </mc:Choice>
              <mc:Fallback>
                <p:oleObj name="Rovnice" r:id="rId5" imgW="18288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23002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905000" y="3124200"/>
          <a:ext cx="2984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Rovnice" r:id="rId7" imgW="330120" imgH="177480" progId="Equation.3">
                  <p:embed/>
                </p:oleObj>
              </mc:Choice>
              <mc:Fallback>
                <p:oleObj name="Rovnice" r:id="rId7" imgW="3301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2984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905000" y="3429000"/>
          <a:ext cx="3921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Rovnice" r:id="rId9" imgW="304560" imgH="177480" progId="Equation.3">
                  <p:embed/>
                </p:oleObj>
              </mc:Choice>
              <mc:Fallback>
                <p:oleObj name="Rovnice" r:id="rId9" imgW="30456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3921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1936750" y="3733800"/>
          <a:ext cx="698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Rovnice" r:id="rId11" imgW="698400" imgH="177480" progId="Equation.3">
                  <p:embed/>
                </p:oleObj>
              </mc:Choice>
              <mc:Fallback>
                <p:oleObj name="Rovnice" r:id="rId11" imgW="6984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733800"/>
                        <a:ext cx="698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8"/>
          <p:cNvGraphicFramePr>
            <a:graphicFrameLocks noChangeAspect="1"/>
          </p:cNvGraphicFramePr>
          <p:nvPr/>
        </p:nvGraphicFramePr>
        <p:xfrm>
          <a:off x="1905000" y="4038600"/>
          <a:ext cx="787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Rovnice" r:id="rId13" imgW="787320" imgH="177480" progId="Equation.3">
                  <p:embed/>
                </p:oleObj>
              </mc:Choice>
              <mc:Fallback>
                <p:oleObj name="Rovnice" r:id="rId13" imgW="7873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7874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9"/>
          <p:cNvGraphicFramePr>
            <a:graphicFrameLocks noChangeAspect="1"/>
          </p:cNvGraphicFramePr>
          <p:nvPr/>
        </p:nvGraphicFramePr>
        <p:xfrm>
          <a:off x="1905000" y="4343400"/>
          <a:ext cx="1003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Rovnice" r:id="rId15" imgW="1002960" imgH="177480" progId="Equation.3">
                  <p:embed/>
                </p:oleObj>
              </mc:Choice>
              <mc:Fallback>
                <p:oleObj name="Rovnice" r:id="rId15" imgW="100296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003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0"/>
          <p:cNvGraphicFramePr>
            <a:graphicFrameLocks noChangeAspect="1"/>
          </p:cNvGraphicFramePr>
          <p:nvPr/>
        </p:nvGraphicFramePr>
        <p:xfrm>
          <a:off x="1905000" y="4648200"/>
          <a:ext cx="1054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Rovnice" r:id="rId17" imgW="1054080" imgH="177480" progId="Equation.3">
                  <p:embed/>
                </p:oleObj>
              </mc:Choice>
              <mc:Fallback>
                <p:oleObj name="Rovnice" r:id="rId17" imgW="10540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054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1"/>
          <p:cNvGraphicFramePr>
            <a:graphicFrameLocks noChangeAspect="1"/>
          </p:cNvGraphicFramePr>
          <p:nvPr/>
        </p:nvGraphicFramePr>
        <p:xfrm>
          <a:off x="1905000" y="4953000"/>
          <a:ext cx="2120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Rovnice" r:id="rId19" imgW="2120760" imgH="177480" progId="Equation.3">
                  <p:embed/>
                </p:oleObj>
              </mc:Choice>
              <mc:Fallback>
                <p:oleObj name="Rovnice" r:id="rId19" imgW="212076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1209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ph idx="1"/>
          </p:nvPr>
        </p:nvGraphicFramePr>
        <p:xfrm>
          <a:off x="1066800" y="1976438"/>
          <a:ext cx="7010400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Rovnice" r:id="rId4" imgW="7365960" imgH="4330440" progId="Equation.3">
                  <p:embed/>
                </p:oleObj>
              </mc:Choice>
              <mc:Fallback>
                <p:oleObj name="Rovnice" r:id="rId4" imgW="7365960" imgH="433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76438"/>
                        <a:ext cx="7010400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III. Kombinačné čísla</a:t>
            </a:r>
            <a:endParaRPr lang="cs-CZ" altLang="sk-SK" smtClean="0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z="2000" smtClean="0"/>
              <a:t>Kombinačné číslo</a:t>
            </a:r>
          </a:p>
          <a:p>
            <a:pPr marL="609600" indent="-609600" eaLnBrk="1" hangingPunct="1"/>
            <a:r>
              <a:rPr lang="sk-SK" altLang="sk-SK" sz="2000" smtClean="0"/>
              <a:t>Majú niekoľko základných vlastností: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sk-SK" altLang="sk-SK" sz="1600" smtClean="0"/>
              <a:t>Pre každé          platí: </a:t>
            </a:r>
          </a:p>
          <a:p>
            <a:pPr marL="2209800" lvl="4" indent="-381000" eaLnBrk="1" hangingPunct="1">
              <a:buFont typeface="Wingdings" panose="05000000000000000000" pitchFamily="2" charset="2"/>
              <a:buChar char="Ø"/>
            </a:pPr>
            <a:r>
              <a:rPr lang="sk-SK" altLang="sk-SK" sz="1400" smtClean="0"/>
              <a:t> </a:t>
            </a:r>
          </a:p>
          <a:p>
            <a:pPr marL="2209800" lvl="4" indent="-381000" eaLnBrk="1" hangingPunct="1">
              <a:buFont typeface="Wingdings" panose="05000000000000000000" pitchFamily="2" charset="2"/>
              <a:buChar char="Ø"/>
            </a:pPr>
            <a:r>
              <a:rPr lang="sk-SK" altLang="sk-SK" sz="1400" smtClean="0"/>
              <a:t>	</a:t>
            </a:r>
          </a:p>
          <a:p>
            <a:pPr marL="2209800" lvl="4" indent="-381000" eaLnBrk="1" hangingPunct="1">
              <a:buFont typeface="Wingdings" panose="05000000000000000000" pitchFamily="2" charset="2"/>
              <a:buChar char="Ø"/>
            </a:pPr>
            <a:r>
              <a:rPr lang="sk-SK" altLang="sk-SK" sz="1400" smtClean="0"/>
              <a:t> 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sk-SK" altLang="sk-SK" sz="1600" smtClean="0"/>
              <a:t>Pre každé          platí:</a:t>
            </a:r>
          </a:p>
          <a:p>
            <a:pPr marL="2209800" lvl="4" indent="-381000" eaLnBrk="1" hangingPunct="1">
              <a:buFont typeface="Wingdings" panose="05000000000000000000" pitchFamily="2" charset="2"/>
              <a:buChar char="Ø"/>
            </a:pPr>
            <a:r>
              <a:rPr lang="sk-SK" altLang="sk-SK" sz="1400" smtClean="0"/>
              <a:t> 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sk-SK" altLang="sk-SK" sz="1600" smtClean="0"/>
              <a:t>Pre každé          platí:</a:t>
            </a:r>
          </a:p>
          <a:p>
            <a:pPr marL="2209800" lvl="4" indent="-381000" eaLnBrk="1" hangingPunct="1">
              <a:buFont typeface="Wingdings" panose="05000000000000000000" pitchFamily="2" charset="2"/>
              <a:buChar char="Ø"/>
            </a:pPr>
            <a:r>
              <a:rPr lang="sk-SK" altLang="sk-SK" sz="1400" smtClean="0"/>
              <a:t> 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sk-SK" altLang="sk-SK" sz="1600" smtClean="0"/>
              <a:t>Určitá vlastnosť umožňuje vypočítať kombinačné čísla len za pomoci sčítavania,  bez vyčísľovania faktoriálov. </a:t>
            </a:r>
          </a:p>
          <a:p>
            <a:pPr marL="609600" indent="-609600" eaLnBrk="1" hangingPunct="1"/>
            <a:r>
              <a:rPr lang="sk-SK" altLang="sk-SK" sz="2000" smtClean="0"/>
              <a:t>Často sa vyskytujú v kombinatorike.</a:t>
            </a:r>
          </a:p>
          <a:p>
            <a:pPr marL="1371600" lvl="2" indent="-457200" eaLnBrk="1" hangingPunct="1">
              <a:buFontTx/>
              <a:buAutoNum type="arabicPeriod"/>
            </a:pPr>
            <a:endParaRPr lang="sk-SK" altLang="sk-SK" sz="1600" smtClean="0"/>
          </a:p>
          <a:p>
            <a:pPr marL="1371600" lvl="2" indent="-457200" eaLnBrk="1" hangingPunct="1">
              <a:buFontTx/>
              <a:buNone/>
            </a:pPr>
            <a:endParaRPr lang="cs-CZ" altLang="sk-SK" sz="160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263900" y="2057400"/>
          <a:ext cx="1016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Rovnice" r:id="rId5" imgW="1015920" imgH="457200" progId="Equation.3">
                  <p:embed/>
                </p:oleObj>
              </mc:Choice>
              <mc:Fallback>
                <p:oleObj name="Rovnice" r:id="rId5" imgW="1015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2057400"/>
                        <a:ext cx="1016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978150" y="2743200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Rovnice" r:id="rId7" imgW="393480" imgH="177480" progId="Equation.3">
                  <p:embed/>
                </p:oleObj>
              </mc:Choice>
              <mc:Fallback>
                <p:oleObj name="Rovnice" r:id="rId7" imgW="3934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743200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2819400" y="3048000"/>
          <a:ext cx="469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Rovnice" r:id="rId9" imgW="469800" imgH="457200" progId="Equation.3">
                  <p:embed/>
                </p:oleObj>
              </mc:Choice>
              <mc:Fallback>
                <p:oleObj name="Rovnice" r:id="rId9" imgW="469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469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2819400" y="3276600"/>
          <a:ext cx="508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Rovnice" r:id="rId11" imgW="507960" imgH="457200" progId="Equation.3">
                  <p:embed/>
                </p:oleObj>
              </mc:Choice>
              <mc:Fallback>
                <p:oleObj name="Rovnice" r:id="rId11" imgW="5079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508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9"/>
          <p:cNvGraphicFramePr>
            <a:graphicFrameLocks noChangeAspect="1"/>
          </p:cNvGraphicFramePr>
          <p:nvPr/>
        </p:nvGraphicFramePr>
        <p:xfrm>
          <a:off x="2819400" y="3505200"/>
          <a:ext cx="469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Rovnice" r:id="rId13" imgW="469800" imgH="457200" progId="Equation.3">
                  <p:embed/>
                </p:oleObj>
              </mc:Choice>
              <mc:Fallback>
                <p:oleObj name="Rovnice" r:id="rId13" imgW="469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469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0"/>
          <p:cNvGraphicFramePr>
            <a:graphicFrameLocks noChangeAspect="1"/>
          </p:cNvGraphicFramePr>
          <p:nvPr/>
        </p:nvGraphicFramePr>
        <p:xfrm>
          <a:off x="2819400" y="4114800"/>
          <a:ext cx="88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Rovnice" r:id="rId15" imgW="888840" imgH="457200" progId="Equation.3">
                  <p:embed/>
                </p:oleObj>
              </mc:Choice>
              <mc:Fallback>
                <p:oleObj name="Rovnice" r:id="rId15" imgW="8888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889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2819400" y="4648200"/>
          <a:ext cx="138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Rovnice" r:id="rId17" imgW="1384200" imgH="457200" progId="Equation.3">
                  <p:embed/>
                </p:oleObj>
              </mc:Choice>
              <mc:Fallback>
                <p:oleObj name="Rovnice" r:id="rId17" imgW="1384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1384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2"/>
          <p:cNvGraphicFramePr>
            <a:graphicFrameLocks noChangeAspect="1"/>
          </p:cNvGraphicFramePr>
          <p:nvPr/>
        </p:nvGraphicFramePr>
        <p:xfrm>
          <a:off x="2990850" y="3819525"/>
          <a:ext cx="3556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Rovnice" r:id="rId19" imgW="355320" imgH="164880" progId="Equation.3">
                  <p:embed/>
                </p:oleObj>
              </mc:Choice>
              <mc:Fallback>
                <p:oleObj name="Rovnice" r:id="rId19" imgW="35532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819525"/>
                        <a:ext cx="3556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3"/>
          <p:cNvGraphicFramePr>
            <a:graphicFrameLocks noChangeAspect="1"/>
          </p:cNvGraphicFramePr>
          <p:nvPr/>
        </p:nvGraphicFramePr>
        <p:xfrm>
          <a:off x="2971800" y="4343400"/>
          <a:ext cx="355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Rovnice" r:id="rId21" imgW="355320" imgH="177480" progId="Equation.3">
                  <p:embed/>
                </p:oleObj>
              </mc:Choice>
              <mc:Fallback>
                <p:oleObj name="Rovnice" r:id="rId21" imgW="3553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355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Príklad</a:t>
            </a:r>
            <a:endParaRPr lang="cs-CZ" altLang="sk-SK" smtClean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1066800" y="1981200"/>
          <a:ext cx="7010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Rovnice" r:id="rId4" imgW="7048440" imgH="4813200" progId="Equation.3">
                  <p:embed/>
                </p:oleObj>
              </mc:Choice>
              <mc:Fallback>
                <p:oleObj name="Rovnice" r:id="rId4" imgW="7048440" imgH="481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70104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smtClean="0"/>
              <a:t>IV. Pascalov trojuholník</a:t>
            </a:r>
            <a:endParaRPr lang="cs-CZ" altLang="sk-SK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0794557"/>
              </p:ext>
            </p:extLst>
          </p:nvPr>
        </p:nvGraphicFramePr>
        <p:xfrm>
          <a:off x="685800" y="2967038"/>
          <a:ext cx="38100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 Image" r:id="rId5" imgW="4571429" imgH="2572109" progId="Paint.Picture">
                  <p:link updateAutomatic="1"/>
                </p:oleObj>
              </mc:Choice>
              <mc:Fallback>
                <p:oleObj name="Bitmap Image" r:id="rId5" imgW="4571429" imgH="2572109" progId="Paint.Picture">
                  <p:link updateAutomatic="1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67038"/>
                        <a:ext cx="3810000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sk-SK" altLang="sk-SK" sz="1600" smtClean="0"/>
              <a:t>Je zostavený z kombinačných čísel. </a:t>
            </a:r>
          </a:p>
          <a:p>
            <a:pPr eaLnBrk="1" hangingPunct="1"/>
            <a:r>
              <a:rPr lang="sk-SK" altLang="sk-SK" sz="1600" smtClean="0"/>
              <a:t>V tejto schéme sa všetky krajné čísla rovnajú 1 a každé ďalšie číslo sa rovná súčtu </a:t>
            </a:r>
            <a:r>
              <a:rPr lang="sk-SK" altLang="sk-SK" sz="1600" smtClean="0">
                <a:cs typeface="Times New Roman" panose="02020603050405020304" pitchFamily="18" charset="0"/>
              </a:rPr>
              <a:t>dvoch čísel bezprostredne nad ním</a:t>
            </a:r>
            <a:r>
              <a:rPr lang="sk-SK" altLang="sk-SK" sz="1600" smtClean="0"/>
              <a:t>, využívame 3 základnú vlastnosť a to: </a:t>
            </a:r>
          </a:p>
          <a:p>
            <a:pPr eaLnBrk="1" hangingPunct="1"/>
            <a:r>
              <a:rPr lang="sk-SK" altLang="sk-SK" sz="1600" smtClean="0">
                <a:cs typeface="Times New Roman" panose="02020603050405020304" pitchFamily="18" charset="0"/>
              </a:rPr>
              <a:t>Pascalov trojuholník má zvislú os súmernosti</a:t>
            </a:r>
            <a:r>
              <a:rPr lang="sk-SK" altLang="sk-SK" sz="1600" smtClean="0"/>
              <a:t>.</a:t>
            </a:r>
          </a:p>
          <a:p>
            <a:pPr eaLnBrk="1" hangingPunct="1"/>
            <a:r>
              <a:rPr lang="sk-SK" altLang="sk-SK" sz="1600" smtClean="0"/>
              <a:t>Číslo na k-tom mieste v n-tom riadku má hodnotu </a:t>
            </a:r>
          </a:p>
          <a:p>
            <a:pPr eaLnBrk="1" hangingPunct="1"/>
            <a:endParaRPr lang="sk-SK" altLang="sk-SK" sz="1600" smtClean="0"/>
          </a:p>
          <a:p>
            <a:pPr eaLnBrk="1" hangingPunct="1"/>
            <a:endParaRPr lang="cs-CZ" altLang="sk-SK" sz="1600" smtClean="0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5410200" y="3276600"/>
          <a:ext cx="138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Rovnice" r:id="rId7" imgW="1384200" imgH="457200" progId="Equation.3">
                  <p:embed/>
                </p:oleObj>
              </mc:Choice>
              <mc:Fallback>
                <p:oleObj name="Rovnice" r:id="rId7" imgW="1384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1384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6096000" y="4343400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Rovnice" r:id="rId9" imgW="482400" imgH="431640" progId="Equation.3">
                  <p:embed/>
                </p:oleObj>
              </mc:Choice>
              <mc:Fallback>
                <p:oleObj name="Rovnice" r:id="rId9" imgW="4824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43400"/>
                        <a:ext cx="482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60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60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808080"/>
    </a:dk1>
    <a:lt1>
      <a:srgbClr val="CCFF99"/>
    </a:lt1>
    <a:dk2>
      <a:srgbClr val="CC00CC"/>
    </a:dk2>
    <a:lt2>
      <a:srgbClr val="FFFF00"/>
    </a:lt2>
    <a:accent1>
      <a:srgbClr val="00CC99"/>
    </a:accent1>
    <a:accent2>
      <a:srgbClr val="3333CC"/>
    </a:accent2>
    <a:accent3>
      <a:srgbClr val="E2AAE2"/>
    </a:accent3>
    <a:accent4>
      <a:srgbClr val="AEDA82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663300"/>
    </a:lt1>
    <a:dk2>
      <a:srgbClr val="FF5050"/>
    </a:dk2>
    <a:lt2>
      <a:srgbClr val="808080"/>
    </a:lt2>
    <a:accent1>
      <a:srgbClr val="00CC99"/>
    </a:accent1>
    <a:accent2>
      <a:srgbClr val="3333CC"/>
    </a:accent2>
    <a:accent3>
      <a:srgbClr val="B8ADAA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99"/>
    </a:dk1>
    <a:lt1>
      <a:srgbClr val="333300"/>
    </a:lt1>
    <a:dk2>
      <a:srgbClr val="FF9900"/>
    </a:dk2>
    <a:lt2>
      <a:srgbClr val="808080"/>
    </a:lt2>
    <a:accent1>
      <a:srgbClr val="00CC99"/>
    </a:accent1>
    <a:accent2>
      <a:srgbClr val="3333CC"/>
    </a:accent2>
    <a:accent3>
      <a:srgbClr val="ADADAA"/>
    </a:accent3>
    <a:accent4>
      <a:srgbClr val="000082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990099"/>
    </a:lt1>
    <a:dk2>
      <a:srgbClr val="666699"/>
    </a:dk2>
    <a:lt2>
      <a:srgbClr val="808080"/>
    </a:lt2>
    <a:accent1>
      <a:srgbClr val="00CC99"/>
    </a:accent1>
    <a:accent2>
      <a:srgbClr val="3333CC"/>
    </a:accent2>
    <a:accent3>
      <a:srgbClr val="CAAACA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808080"/>
    </a:dk1>
    <a:lt1>
      <a:srgbClr val="FFFFFF"/>
    </a:lt1>
    <a:dk2>
      <a:srgbClr val="990099"/>
    </a:dk2>
    <a:lt2>
      <a:srgbClr val="663300"/>
    </a:lt2>
    <a:accent1>
      <a:srgbClr val="00CC99"/>
    </a:accent1>
    <a:accent2>
      <a:srgbClr val="3333CC"/>
    </a:accent2>
    <a:accent3>
      <a:srgbClr val="CAAACA"/>
    </a:accent3>
    <a:accent4>
      <a:srgbClr val="DADAD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99CC00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82AE00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16.xml><?xml version="1.0" encoding="utf-8"?>
<a:themeOverride xmlns:a="http://schemas.openxmlformats.org/drawingml/2006/main">
  <a:clrScheme name="Default Design 4">
    <a:dk1>
      <a:srgbClr val="000000"/>
    </a:dk1>
    <a:lt1>
      <a:srgbClr val="FFFFCC"/>
    </a:lt1>
    <a:dk2>
      <a:srgbClr val="808000"/>
    </a:dk2>
    <a:lt2>
      <a:srgbClr val="666633"/>
    </a:lt2>
    <a:accent1>
      <a:srgbClr val="339933"/>
    </a:accent1>
    <a:accent2>
      <a:srgbClr val="800000"/>
    </a:accent2>
    <a:accent3>
      <a:srgbClr val="FFFFE2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808080"/>
    </a:dk1>
    <a:lt1>
      <a:srgbClr val="FFFF66"/>
    </a:lt1>
    <a:dk2>
      <a:srgbClr val="3366FF"/>
    </a:dk2>
    <a:lt2>
      <a:srgbClr val="990000"/>
    </a:lt2>
    <a:accent1>
      <a:srgbClr val="66FF33"/>
    </a:accent1>
    <a:accent2>
      <a:srgbClr val="3333CC"/>
    </a:accent2>
    <a:accent3>
      <a:srgbClr val="ADB8FF"/>
    </a:accent3>
    <a:accent4>
      <a:srgbClr val="DADA56"/>
    </a:accent4>
    <a:accent5>
      <a:srgbClr val="B8FFAD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808080"/>
    </a:dk1>
    <a:lt1>
      <a:srgbClr val="00FF00"/>
    </a:lt1>
    <a:dk2>
      <a:srgbClr val="FF00FF"/>
    </a:dk2>
    <a:lt2>
      <a:srgbClr val="FF9900"/>
    </a:lt2>
    <a:accent1>
      <a:srgbClr val="00CC99"/>
    </a:accent1>
    <a:accent2>
      <a:srgbClr val="3333CC"/>
    </a:accent2>
    <a:accent3>
      <a:srgbClr val="FFAAFF"/>
    </a:accent3>
    <a:accent4>
      <a:srgbClr val="00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99CC00"/>
    </a:dk2>
    <a:lt2>
      <a:srgbClr val="FF0000"/>
    </a:lt2>
    <a:accent1>
      <a:srgbClr val="FF9900"/>
    </a:accent1>
    <a:accent2>
      <a:srgbClr val="00FFFF"/>
    </a:accent2>
    <a:accent3>
      <a:srgbClr val="CAE2AA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3300"/>
    </a:dk2>
    <a:lt2>
      <a:srgbClr val="000066"/>
    </a:lt2>
    <a:accent1>
      <a:srgbClr val="FF9900"/>
    </a:accent1>
    <a:accent2>
      <a:srgbClr val="00FFFF"/>
    </a:accent2>
    <a:accent3>
      <a:srgbClr val="ADADAA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66CCFF"/>
    </a:lt1>
    <a:dk2>
      <a:srgbClr val="CC00CC"/>
    </a:dk2>
    <a:lt2>
      <a:srgbClr val="808080"/>
    </a:lt2>
    <a:accent1>
      <a:srgbClr val="00CC99"/>
    </a:accent1>
    <a:accent2>
      <a:srgbClr val="3333CC"/>
    </a:accent2>
    <a:accent3>
      <a:srgbClr val="B8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808080"/>
    </a:dk1>
    <a:lt1>
      <a:srgbClr val="33CC33"/>
    </a:lt1>
    <a:dk2>
      <a:srgbClr val="0033CC"/>
    </a:dk2>
    <a:lt2>
      <a:srgbClr val="FF5050"/>
    </a:lt2>
    <a:accent1>
      <a:srgbClr val="00CC99"/>
    </a:accent1>
    <a:accent2>
      <a:srgbClr val="3333CC"/>
    </a:accent2>
    <a:accent3>
      <a:srgbClr val="AAADE2"/>
    </a:accent3>
    <a:accent4>
      <a:srgbClr val="2AAE2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808080"/>
    </a:dk1>
    <a:lt1>
      <a:srgbClr val="666633"/>
    </a:lt1>
    <a:dk2>
      <a:srgbClr val="000066"/>
    </a:dk2>
    <a:lt2>
      <a:srgbClr val="990099"/>
    </a:lt2>
    <a:accent1>
      <a:srgbClr val="00CC99"/>
    </a:accent1>
    <a:accent2>
      <a:srgbClr val="3333CC"/>
    </a:accent2>
    <a:accent3>
      <a:srgbClr val="AAAAB8"/>
    </a:accent3>
    <a:accent4>
      <a:srgbClr val="56562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808080"/>
    </a:dk1>
    <a:lt1>
      <a:srgbClr val="66FF66"/>
    </a:lt1>
    <a:dk2>
      <a:srgbClr val="333300"/>
    </a:dk2>
    <a:lt2>
      <a:srgbClr val="003366"/>
    </a:lt2>
    <a:accent1>
      <a:srgbClr val="00CC99"/>
    </a:accent1>
    <a:accent2>
      <a:srgbClr val="3333CC"/>
    </a:accent2>
    <a:accent3>
      <a:srgbClr val="ADADAA"/>
    </a:accent3>
    <a:accent4>
      <a:srgbClr val="56D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666699"/>
    </a:dk1>
    <a:lt1>
      <a:srgbClr val="666699"/>
    </a:lt1>
    <a:dk2>
      <a:srgbClr val="33CC33"/>
    </a:dk2>
    <a:lt2>
      <a:srgbClr val="808080"/>
    </a:lt2>
    <a:accent1>
      <a:srgbClr val="00CC99"/>
    </a:accent1>
    <a:accent2>
      <a:srgbClr val="3333CC"/>
    </a:accent2>
    <a:accent3>
      <a:srgbClr val="B8B8CA"/>
    </a:accent3>
    <a:accent4>
      <a:srgbClr val="565682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808080"/>
    </a:dk1>
    <a:lt1>
      <a:srgbClr val="FFFFCC"/>
    </a:lt1>
    <a:dk2>
      <a:srgbClr val="A50021"/>
    </a:dk2>
    <a:lt2>
      <a:srgbClr val="CC9900"/>
    </a:lt2>
    <a:accent1>
      <a:srgbClr val="00CC99"/>
    </a:accent1>
    <a:accent2>
      <a:srgbClr val="3333CC"/>
    </a:accent2>
    <a:accent3>
      <a:srgbClr val="CFAAAB"/>
    </a:accent3>
    <a:accent4>
      <a:srgbClr val="DADAAE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6600CC"/>
    </a:lt1>
    <a:dk2>
      <a:srgbClr val="3366CC"/>
    </a:dk2>
    <a:lt2>
      <a:srgbClr val="808080"/>
    </a:lt2>
    <a:accent1>
      <a:srgbClr val="00CC99"/>
    </a:accent1>
    <a:accent2>
      <a:srgbClr val="3333CC"/>
    </a:accent2>
    <a:accent3>
      <a:srgbClr val="B8AA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808080"/>
    </a:dk1>
    <a:lt1>
      <a:srgbClr val="9933FF"/>
    </a:lt1>
    <a:dk2>
      <a:srgbClr val="003300"/>
    </a:dk2>
    <a:lt2>
      <a:srgbClr val="FFFF00"/>
    </a:lt2>
    <a:accent1>
      <a:srgbClr val="00CC99"/>
    </a:accent1>
    <a:accent2>
      <a:srgbClr val="3333CC"/>
    </a:accent2>
    <a:accent3>
      <a:srgbClr val="AAADAA"/>
    </a:accent3>
    <a:accent4>
      <a:srgbClr val="822AD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6666FF"/>
    </a:lt1>
    <a:dk2>
      <a:srgbClr val="FF0000"/>
    </a:dk2>
    <a:lt2>
      <a:srgbClr val="808080"/>
    </a:lt2>
    <a:accent1>
      <a:srgbClr val="00CC99"/>
    </a:accent1>
    <a:accent2>
      <a:srgbClr val="3333CC"/>
    </a:accent2>
    <a:accent3>
      <a:srgbClr val="B8B8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666699"/>
    </a:dk1>
    <a:lt1>
      <a:srgbClr val="339966"/>
    </a:lt1>
    <a:dk2>
      <a:srgbClr val="660033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565682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808080"/>
    </a:dk1>
    <a:lt1>
      <a:srgbClr val="993300"/>
    </a:lt1>
    <a:dk2>
      <a:srgbClr val="003399"/>
    </a:dk2>
    <a:lt2>
      <a:srgbClr val="660066"/>
    </a:lt2>
    <a:accent1>
      <a:srgbClr val="00CC99"/>
    </a:accent1>
    <a:accent2>
      <a:srgbClr val="3333CC"/>
    </a:accent2>
    <a:accent3>
      <a:srgbClr val="AAADCA"/>
    </a:accent3>
    <a:accent4>
      <a:srgbClr val="822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CC3300"/>
    </a:dk2>
    <a:lt2>
      <a:srgbClr val="00CC00"/>
    </a:lt2>
    <a:accent1>
      <a:srgbClr val="FF9900"/>
    </a:accent1>
    <a:accent2>
      <a:srgbClr val="00FFFF"/>
    </a:accent2>
    <a:accent3>
      <a:srgbClr val="E2ADAA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993366"/>
    </a:dk1>
    <a:lt1>
      <a:srgbClr val="99FF33"/>
    </a:lt1>
    <a:dk2>
      <a:srgbClr val="0099FF"/>
    </a:dk2>
    <a:lt2>
      <a:srgbClr val="808080"/>
    </a:lt2>
    <a:accent1>
      <a:srgbClr val="00CC99"/>
    </a:accent1>
    <a:accent2>
      <a:srgbClr val="3333CC"/>
    </a:accent2>
    <a:accent3>
      <a:srgbClr val="CAFFAD"/>
    </a:accent3>
    <a:accent4>
      <a:srgbClr val="82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660033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FF0000"/>
    </a:dk1>
    <a:lt1>
      <a:srgbClr val="FFFF00"/>
    </a:lt1>
    <a:dk2>
      <a:srgbClr val="000066"/>
    </a:dk2>
    <a:lt2>
      <a:srgbClr val="000000"/>
    </a:lt2>
    <a:accent1>
      <a:srgbClr val="FF9900"/>
    </a:accent1>
    <a:accent2>
      <a:srgbClr val="00FFFF"/>
    </a:accent2>
    <a:accent3>
      <a:srgbClr val="FFFFAA"/>
    </a:accent3>
    <a:accent4>
      <a:srgbClr val="DA0000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666633"/>
    </a:lt1>
    <a:dk2>
      <a:srgbClr val="FF33CC"/>
    </a:dk2>
    <a:lt2>
      <a:srgbClr val="808080"/>
    </a:lt2>
    <a:accent1>
      <a:srgbClr val="00CC99"/>
    </a:accent1>
    <a:accent2>
      <a:srgbClr val="3333CC"/>
    </a:accent2>
    <a:accent3>
      <a:srgbClr val="B8B8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CC3300"/>
    </a:dk1>
    <a:lt1>
      <a:srgbClr val="FFFFFF"/>
    </a:lt1>
    <a:dk2>
      <a:srgbClr val="00FF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AE2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752</Words>
  <Application>Microsoft Office PowerPoint</Application>
  <PresentationFormat>Prezentácia na obrazovke (4:3)</PresentationFormat>
  <Paragraphs>163</Paragraphs>
  <Slides>30</Slides>
  <Notes>16</Notes>
  <HiddenSlides>0</HiddenSlides>
  <MMClips>0</MMClips>
  <ScaleCrop>false</ScaleCrop>
  <HeadingPairs>
    <vt:vector size="10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Prepojenia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8" baseType="lpstr">
      <vt:lpstr>Times New Roman</vt:lpstr>
      <vt:lpstr>Arial</vt:lpstr>
      <vt:lpstr>Wingdings</vt:lpstr>
      <vt:lpstr>Comic Sans MS</vt:lpstr>
      <vt:lpstr>Symbol</vt:lpstr>
      <vt:lpstr>Default Design</vt:lpstr>
      <vt:lpstr>F:\2022_MAT_3A\36_Kombinacie\pascal.JPG</vt:lpstr>
      <vt:lpstr>Microsoft Equation 3.0</vt:lpstr>
      <vt:lpstr>Kombinatorika</vt:lpstr>
      <vt:lpstr>Obsah</vt:lpstr>
      <vt:lpstr>I. Dôkaz mat. indukciou</vt:lpstr>
      <vt:lpstr>Príklad</vt:lpstr>
      <vt:lpstr>II. N-faktoriál</vt:lpstr>
      <vt:lpstr>Príklad</vt:lpstr>
      <vt:lpstr>III. Kombinačné čísla</vt:lpstr>
      <vt:lpstr>Príklad</vt:lpstr>
      <vt:lpstr>IV. Pascalov trojuholník</vt:lpstr>
      <vt:lpstr>V. Binomická veta</vt:lpstr>
      <vt:lpstr>Príklad</vt:lpstr>
      <vt:lpstr>VI. K-ty člen bin. rozvoja</vt:lpstr>
      <vt:lpstr>Príklad</vt:lpstr>
      <vt:lpstr>VII. Definičné obory</vt:lpstr>
      <vt:lpstr>VIII. Úvod do kombinatoriky</vt:lpstr>
      <vt:lpstr>IX. Kombinačné úlohy</vt:lpstr>
      <vt:lpstr>X. Variácie</vt:lpstr>
      <vt:lpstr>Príklad</vt:lpstr>
      <vt:lpstr>XI. Permutácie</vt:lpstr>
      <vt:lpstr>Príklad</vt:lpstr>
      <vt:lpstr>XII. Kombinácie</vt:lpstr>
      <vt:lpstr>Príklad</vt:lpstr>
      <vt:lpstr>XIII. Variácie s opakovanám</vt:lpstr>
      <vt:lpstr>Príklad</vt:lpstr>
      <vt:lpstr>XIV. Permutácie s opakovaním</vt:lpstr>
      <vt:lpstr>Príklad</vt:lpstr>
      <vt:lpstr>XV. Kombinácie s opakovaním</vt:lpstr>
      <vt:lpstr>Príklad</vt:lpstr>
      <vt:lpstr>XVI. Pravidlo súčtu</vt:lpstr>
      <vt:lpstr>XVII. Pravidlo súčinu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Kombinatorika</dc:title>
  <dc:creator>EnITajm</dc:creator>
  <cp:lastModifiedBy>Dušan Andraško</cp:lastModifiedBy>
  <cp:revision>72</cp:revision>
  <dcterms:created xsi:type="dcterms:W3CDTF">2008-11-23T10:08:18Z</dcterms:created>
  <dcterms:modified xsi:type="dcterms:W3CDTF">2023-03-28T04:09:21Z</dcterms:modified>
</cp:coreProperties>
</file>