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76" r:id="rId12"/>
    <p:sldId id="277" r:id="rId13"/>
    <p:sldId id="282" r:id="rId14"/>
    <p:sldId id="267" r:id="rId15"/>
    <p:sldId id="266" r:id="rId16"/>
    <p:sldId id="268" r:id="rId17"/>
    <p:sldId id="269" r:id="rId18"/>
    <p:sldId id="271" r:id="rId19"/>
    <p:sldId id="257" r:id="rId20"/>
    <p:sldId id="270" r:id="rId21"/>
    <p:sldId id="273" r:id="rId22"/>
    <p:sldId id="272" r:id="rId23"/>
    <p:sldId id="274" r:id="rId24"/>
    <p:sldId id="278" r:id="rId25"/>
    <p:sldId id="280" r:id="rId26"/>
    <p:sldId id="281" r:id="rId27"/>
    <p:sldId id="283" r:id="rId28"/>
    <p:sldId id="287" r:id="rId29"/>
    <p:sldId id="286" r:id="rId30"/>
    <p:sldId id="288" r:id="rId31"/>
    <p:sldId id="285" r:id="rId32"/>
    <p:sldId id="284" r:id="rId33"/>
    <p:sldId id="292" r:id="rId34"/>
    <p:sldId id="293" r:id="rId35"/>
    <p:sldId id="290" r:id="rId36"/>
    <p:sldId id="279" r:id="rId37"/>
    <p:sldId id="291" r:id="rId38"/>
    <p:sldId id="289" r:id="rId39"/>
    <p:sldId id="294" r:id="rId4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4" r:id="rId6"/>
    <p:sldLayoutId id="2147483739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Bezproblémovej vzor farebného kosoštvorce">
            <a:extLst>
              <a:ext uri="{FF2B5EF4-FFF2-40B4-BE49-F238E27FC236}">
                <a16:creationId xmlns:a16="http://schemas.microsoft.com/office/drawing/2014/main" id="{731E69D3-7F53-4F61-9122-074DBFCC8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775" b="2422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7B3A564-9A84-4FB9-AE67-028E9AD8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sk-SK" sz="8000" dirty="0"/>
              <a:t>Kváder a kocka,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1D426FA-08D8-405C-BF99-504996B3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ich povrch a objem v desatinných číslach</a:t>
            </a:r>
          </a:p>
          <a:p>
            <a:pPr algn="l"/>
            <a:r>
              <a:rPr lang="sk-SK" dirty="0"/>
              <a:t>7. ročník</a:t>
            </a:r>
          </a:p>
        </p:txBody>
      </p:sp>
    </p:spTree>
    <p:extLst>
      <p:ext uri="{BB962C8B-B14F-4D97-AF65-F5344CB8AC3E}">
        <p14:creationId xmlns:p14="http://schemas.microsoft.com/office/powerpoint/2010/main" val="134596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E2E23B-85E3-48BF-82DD-30C3792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Sieť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DDB6B8-A02E-4E1C-B258-8307420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84174"/>
            <a:ext cx="10668000" cy="3511826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Čo je to sieť kocky? Čo je to sieť kvádra? </a:t>
            </a:r>
          </a:p>
          <a:p>
            <a:pPr marL="0" indent="0">
              <a:buNone/>
            </a:pPr>
            <a:r>
              <a:rPr lang="sk-SK" dirty="0"/>
              <a:t>Ako by ste ich opísali niekomu, kto v živote nevidel sieť kocky ani kvádra?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101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E2E23B-85E3-48BF-82DD-30C3792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Sieť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DDB6B8-A02E-4E1C-B258-8307420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8470"/>
            <a:ext cx="10668000" cy="55659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 ktorých obrázkoch je sieť kocky?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EFC67ED-2154-4363-970B-3FA4B9418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3837" b="2595"/>
          <a:stretch/>
        </p:blipFill>
        <p:spPr>
          <a:xfrm>
            <a:off x="1055380" y="2392017"/>
            <a:ext cx="9612620" cy="39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E2E23B-85E3-48BF-82DD-30C3792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Sieť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DDB6B8-A02E-4E1C-B258-8307420B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8470"/>
            <a:ext cx="10668000" cy="55659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 ktorých obrázkoch nie je sieť kvádra?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D51D5C0-871A-4417-B3B3-E00710EF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54" y="2178128"/>
            <a:ext cx="7940491" cy="38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2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5E7BE-3422-4289-9D00-A52EDA29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Zamyslite sa: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16B1DF-EB19-481F-8242-38F354FA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104" y="3097695"/>
            <a:ext cx="7109791" cy="66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/>
              <a:t>Koľko rôznych sietí má kocka? </a:t>
            </a:r>
          </a:p>
        </p:txBody>
      </p:sp>
    </p:spTree>
    <p:extLst>
      <p:ext uri="{BB962C8B-B14F-4D97-AF65-F5344CB8AC3E}">
        <p14:creationId xmlns:p14="http://schemas.microsoft.com/office/powerpoint/2010/main" val="404994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8F57C-EFFB-475E-9D3C-69E38D59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542104" cy="3352800"/>
          </a:xfrm>
        </p:spPr>
        <p:txBody>
          <a:bodyPr>
            <a:normAutofit/>
          </a:bodyPr>
          <a:lstStyle/>
          <a:p>
            <a:r>
              <a:rPr lang="sk-SK" dirty="0"/>
              <a:t>DU: vytlačte si kocku a poskladajte si ju (ak nemáte k dispozícií tlačiareň, môžete si kocku narysovať na výkres)</a:t>
            </a:r>
            <a:br>
              <a:rPr lang="sk-SK" dirty="0"/>
            </a:br>
            <a:r>
              <a:rPr lang="sk-SK" dirty="0"/>
              <a:t> - sieť kocky vám pošlem na EDU a na Bezkriedy.sk </a:t>
            </a:r>
          </a:p>
        </p:txBody>
      </p:sp>
    </p:spTree>
    <p:extLst>
      <p:ext uri="{BB962C8B-B14F-4D97-AF65-F5344CB8AC3E}">
        <p14:creationId xmlns:p14="http://schemas.microsoft.com/office/powerpoint/2010/main" val="381709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DCB8B-54FF-4967-8E6B-3B50A8D2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31" y="238539"/>
            <a:ext cx="7136295" cy="808383"/>
          </a:xfrm>
        </p:spPr>
        <p:txBody>
          <a:bodyPr/>
          <a:lstStyle/>
          <a:p>
            <a:r>
              <a:rPr lang="sk-SK" dirty="0"/>
              <a:t>Pozeráme sa na kocku: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B4667E-D367-484A-9A04-7070C170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1113182"/>
            <a:ext cx="10668000" cy="5274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Napíšte, ktoré vrcholy kocky ABCDEFGH vidíte:</a:t>
            </a:r>
          </a:p>
          <a:p>
            <a:pPr marL="514350" indent="-514350">
              <a:buAutoNum type="arabicPeriod"/>
            </a:pPr>
            <a:r>
              <a:rPr lang="sk-SK" dirty="0"/>
              <a:t>Pohľad spredu / nárys:</a:t>
            </a:r>
          </a:p>
          <a:p>
            <a:pPr marL="514350" indent="-514350">
              <a:buAutoNum type="arabicPeriod"/>
            </a:pPr>
            <a:r>
              <a:rPr lang="sk-SK" dirty="0"/>
              <a:t>Pohľad sprava / pravý </a:t>
            </a:r>
            <a:r>
              <a:rPr lang="sk-SK" dirty="0" err="1"/>
              <a:t>bokorys</a:t>
            </a:r>
            <a:r>
              <a:rPr lang="sk-SK" dirty="0"/>
              <a:t>:</a:t>
            </a:r>
          </a:p>
          <a:p>
            <a:pPr marL="514350" indent="-514350">
              <a:buAutoNum type="arabicPeriod"/>
            </a:pPr>
            <a:r>
              <a:rPr lang="sk-SK" dirty="0"/>
              <a:t>Pohľad zľava / ľavý </a:t>
            </a:r>
            <a:r>
              <a:rPr lang="sk-SK" dirty="0" err="1"/>
              <a:t>bokorys</a:t>
            </a:r>
            <a:r>
              <a:rPr lang="sk-SK" dirty="0"/>
              <a:t>:</a:t>
            </a:r>
          </a:p>
          <a:p>
            <a:pPr marL="514350" indent="-514350">
              <a:buAutoNum type="arabicPeriod"/>
            </a:pPr>
            <a:r>
              <a:rPr lang="sk-SK" dirty="0"/>
              <a:t>Pohľad zozadu:</a:t>
            </a:r>
          </a:p>
          <a:p>
            <a:pPr marL="514350" indent="-514350">
              <a:buAutoNum type="arabicPeriod"/>
            </a:pPr>
            <a:r>
              <a:rPr lang="sk-SK" dirty="0"/>
              <a:t>Pohľad zhora / pôdorys:</a:t>
            </a:r>
          </a:p>
          <a:p>
            <a:pPr marL="514350" indent="-514350">
              <a:buAutoNum type="arabicPeriod"/>
            </a:pPr>
            <a:r>
              <a:rPr lang="sk-SK" dirty="0"/>
              <a:t>Pohľad zospodu:</a:t>
            </a:r>
          </a:p>
          <a:p>
            <a:pPr marL="514350" indent="-514350">
              <a:buAutoNum type="arabicPeriod"/>
            </a:pPr>
            <a:r>
              <a:rPr lang="sk-SK" dirty="0"/>
              <a:t>Podhľad sprava:</a:t>
            </a:r>
          </a:p>
          <a:p>
            <a:pPr marL="514350" indent="-514350">
              <a:buAutoNum type="arabicPeriod"/>
            </a:pPr>
            <a:r>
              <a:rPr lang="sk-SK" dirty="0"/>
              <a:t>Podhľad zľava:</a:t>
            </a:r>
          </a:p>
          <a:p>
            <a:pPr marL="514350" indent="-514350">
              <a:buAutoNum type="arabicPeriod"/>
            </a:pPr>
            <a:r>
              <a:rPr lang="sk-SK" dirty="0"/>
              <a:t>Nadhľad zľava:</a:t>
            </a:r>
          </a:p>
          <a:p>
            <a:pPr marL="514350" indent="-514350">
              <a:buAutoNum type="arabicPeriod"/>
            </a:pPr>
            <a:r>
              <a:rPr lang="sk-SK" dirty="0"/>
              <a:t> Nadhľad sprava:  </a:t>
            </a:r>
          </a:p>
        </p:txBody>
      </p:sp>
    </p:spTree>
    <p:extLst>
      <p:ext uri="{BB962C8B-B14F-4D97-AF65-F5344CB8AC3E}">
        <p14:creationId xmlns:p14="http://schemas.microsoft.com/office/powerpoint/2010/main" val="424113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DCB8B-54FF-4967-8E6B-3B50A8D2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31" y="238539"/>
            <a:ext cx="7136295" cy="808383"/>
          </a:xfrm>
        </p:spPr>
        <p:txBody>
          <a:bodyPr/>
          <a:lstStyle/>
          <a:p>
            <a:r>
              <a:rPr lang="sk-SK" dirty="0"/>
              <a:t>Pozeráme sa na kocku: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B4667E-D367-484A-9A04-7070C170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1113182"/>
            <a:ext cx="10668000" cy="5274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Najčastejšie s kocka a kváder zobrazujú v pravom nadhľade.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91B5049-37AF-49A7-9BAE-14A83E21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82" y="2239617"/>
            <a:ext cx="3965589" cy="3916018"/>
          </a:xfrm>
          <a:prstGeom prst="rect">
            <a:avLst/>
          </a:prstGeom>
        </p:spPr>
      </p:pic>
      <p:pic>
        <p:nvPicPr>
          <p:cNvPr id="5126" name="Picture 6" descr="MATURITA 2007">
            <a:extLst>
              <a:ext uri="{FF2B5EF4-FFF2-40B4-BE49-F238E27FC236}">
                <a16:creationId xmlns:a16="http://schemas.microsoft.com/office/drawing/2014/main" id="{456F65C1-3F26-4359-A075-FDA0AF5E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73" y="1945402"/>
            <a:ext cx="3500645" cy="450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4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850A47-F69F-461A-8266-5CBAF611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7809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Rysujeme kocku a kváder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C1AC84-DABD-4907-9656-1F13B523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21459"/>
            <a:ext cx="10668000" cy="4289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Kocka a kváder sú trojrozmerné telesá (tiež nazývané trojdimenzionálne - 3D). Majú tri rozmery a to šírku, výšku a hĺbku resp. hrúbku. </a:t>
            </a:r>
          </a:p>
          <a:p>
            <a:pPr marL="0" indent="0">
              <a:buNone/>
            </a:pPr>
            <a:r>
              <a:rPr lang="sk-SK" dirty="0"/>
              <a:t>V mnohých zamestnaniach je potrebné vedieť správne narysovať trojrozmerné objekty na papier. </a:t>
            </a:r>
          </a:p>
          <a:p>
            <a:pPr marL="0" indent="0">
              <a:buNone/>
            </a:pPr>
            <a:r>
              <a:rPr lang="sk-SK" dirty="0"/>
              <a:t>(napr. dizajnér, architekt, technik, stavbár,...) </a:t>
            </a:r>
          </a:p>
          <a:p>
            <a:pPr marL="0" indent="0">
              <a:buNone/>
            </a:pPr>
            <a:r>
              <a:rPr lang="sk-SK" dirty="0"/>
              <a:t>Preto je potrebné naučiť sa narysovať kocku a kváder s čo najväčšou presnosťou. </a:t>
            </a:r>
          </a:p>
          <a:p>
            <a:pPr marL="0" indent="0">
              <a:buNone/>
            </a:pPr>
            <a:r>
              <a:rPr lang="sk-SK" dirty="0"/>
              <a:t>Spôsob, ktorým sa bežne rysuje kocka a kváder sa nazýva </a:t>
            </a:r>
            <a:r>
              <a:rPr lang="sk-SK" dirty="0">
                <a:solidFill>
                  <a:srgbClr val="FFFF00"/>
                </a:solidFill>
              </a:rPr>
              <a:t>Voľné rovnobežné premietanie.  </a:t>
            </a:r>
          </a:p>
        </p:txBody>
      </p:sp>
    </p:spTree>
    <p:extLst>
      <p:ext uri="{BB962C8B-B14F-4D97-AF65-F5344CB8AC3E}">
        <p14:creationId xmlns:p14="http://schemas.microsoft.com/office/powerpoint/2010/main" val="289378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408889-2210-43E5-86DD-FB03A271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2" y="1168525"/>
            <a:ext cx="6685722" cy="1263649"/>
          </a:xfrm>
        </p:spPr>
        <p:txBody>
          <a:bodyPr/>
          <a:lstStyle/>
          <a:p>
            <a:r>
              <a:rPr lang="sk-SK" dirty="0"/>
              <a:t>Pomôcky na rysovanie: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22F6D6-793A-4E2A-9DBB-219DC6D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3137"/>
            <a:ext cx="5718313" cy="3670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Budeme potrebovať:</a:t>
            </a:r>
          </a:p>
          <a:p>
            <a:pPr marL="0" indent="0">
              <a:buNone/>
            </a:pPr>
            <a:r>
              <a:rPr lang="sk-SK" dirty="0"/>
              <a:t>Ceruzku – musí byť zastrúhaná</a:t>
            </a:r>
          </a:p>
          <a:p>
            <a:pPr marL="0" indent="0">
              <a:buNone/>
            </a:pPr>
            <a:r>
              <a:rPr lang="sk-SK" dirty="0"/>
              <a:t>Uhlomer</a:t>
            </a:r>
          </a:p>
          <a:p>
            <a:pPr marL="0" indent="0">
              <a:buNone/>
            </a:pPr>
            <a:r>
              <a:rPr lang="sk-SK" dirty="0"/>
              <a:t>Kružidlo – so zastrúhanou tuhou</a:t>
            </a:r>
          </a:p>
          <a:p>
            <a:pPr marL="0" indent="0">
              <a:buNone/>
            </a:pPr>
            <a:r>
              <a:rPr lang="sk-SK" dirty="0"/>
              <a:t>Trojuholníkové pravítko s ryskou</a:t>
            </a:r>
          </a:p>
        </p:txBody>
      </p:sp>
      <p:pic>
        <p:nvPicPr>
          <p:cNvPr id="6146" name="Picture 2" descr="Grafitová ceruzka Toison d'or - HB - Jollity">
            <a:extLst>
              <a:ext uri="{FF2B5EF4-FFF2-40B4-BE49-F238E27FC236}">
                <a16:creationId xmlns:a16="http://schemas.microsoft.com/office/drawing/2014/main" id="{C14C1621-CAF0-415E-81D5-BC2A2A1C0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 b="45738"/>
          <a:stretch/>
        </p:blipFill>
        <p:spPr bwMode="auto">
          <a:xfrm rot="10800000">
            <a:off x="196854" y="121201"/>
            <a:ext cx="6096000" cy="6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A4FFD0A-47F0-4065-9FE5-A2544F25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56" y="237986"/>
            <a:ext cx="5131490" cy="51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223B38D-8B0C-4E8A-9AF9-00E6618C3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30" t="11092" r="27500" b="32358"/>
          <a:stretch/>
        </p:blipFill>
        <p:spPr>
          <a:xfrm>
            <a:off x="8173463" y="4143485"/>
            <a:ext cx="3821683" cy="2512005"/>
          </a:xfrm>
          <a:prstGeom prst="rect">
            <a:avLst/>
          </a:prstGeom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1D27D01-5D8F-484B-9868-0F0FC0AF4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28406" r="36409" b="15942"/>
          <a:stretch/>
        </p:blipFill>
        <p:spPr bwMode="auto">
          <a:xfrm>
            <a:off x="5161057" y="2271987"/>
            <a:ext cx="1846520" cy="381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C7D7BB5-3884-4189-8D60-697349A140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24" t="20276" r="51087" b="26172"/>
          <a:stretch/>
        </p:blipFill>
        <p:spPr>
          <a:xfrm rot="1116432">
            <a:off x="8591366" y="2020280"/>
            <a:ext cx="1998245" cy="3670852"/>
          </a:xfrm>
          <a:prstGeom prst="rect">
            <a:avLst/>
          </a:prstGeom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B48467CD-AF24-4009-92C1-83DBECE8D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29" y="518491"/>
            <a:ext cx="5821017" cy="58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7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16D8C9-F387-4BDF-A99E-84554B1B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sk-SK" sz="4800" dirty="0"/>
              <a:t>Voľné rovnobežné premietanie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D8A243-CBC6-42C1-BEFE-CEA27DC3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4243"/>
            <a:ext cx="10668000" cy="5002696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Úloha 1: Zostrojte kocku ABCDEFGH so stranou dĺžky 4 cm, vo voľnom rovnobežnom premietaní. </a:t>
            </a:r>
          </a:p>
          <a:p>
            <a:pPr marL="0" indent="0">
              <a:buNone/>
            </a:pPr>
            <a:r>
              <a:rPr lang="sk-SK" dirty="0"/>
              <a:t>Náčrt: načrtneme si najskôr hrany kocky, ktoré vidíme a potom pridáme čiarkovanou čiarou hrany, ktoré nevidíme.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AFDC068-0014-4CC2-81B8-4FFC8C08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70" y="3429000"/>
            <a:ext cx="3254237" cy="30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5D476-7A16-4C9D-9BB4-C73B9F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130175"/>
            <a:ext cx="9144000" cy="1263649"/>
          </a:xfrm>
        </p:spPr>
        <p:txBody>
          <a:bodyPr/>
          <a:lstStyle/>
          <a:p>
            <a:r>
              <a:rPr lang="sk-SK" dirty="0"/>
              <a:t>Kocka: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F1A118-3C67-4268-80ED-CDFE5676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461" y="1706216"/>
            <a:ext cx="6844748" cy="304800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Pozrite sa okolo seba, aké predmety majú tvar kocky? </a:t>
            </a:r>
          </a:p>
        </p:txBody>
      </p:sp>
      <p:pic>
        <p:nvPicPr>
          <p:cNvPr id="1026" name="Picture 2" descr="Hracia kocka">
            <a:extLst>
              <a:ext uri="{FF2B5EF4-FFF2-40B4-BE49-F238E27FC236}">
                <a16:creationId xmlns:a16="http://schemas.microsoft.com/office/drawing/2014/main" id="{AB2FCAE3-1BD8-45EC-AE59-A782AF12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4" y="1393823"/>
            <a:ext cx="4022035" cy="40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3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B85DA-6913-411B-A0B3-3193C110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0" y="602973"/>
            <a:ext cx="3306418" cy="1263649"/>
          </a:xfrm>
        </p:spPr>
        <p:txBody>
          <a:bodyPr/>
          <a:lstStyle/>
          <a:p>
            <a:r>
              <a:rPr lang="sk-SK" dirty="0"/>
              <a:t>Postup: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47328A6-7C34-48AA-9C8B-B12981A70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93087" y="1234797"/>
                <a:ext cx="2584174" cy="5433392"/>
              </a:xfrm>
            </p:spPr>
            <p:txBody>
              <a:bodyPr>
                <a:normAutofit fontScale="40000" lnSpcReduction="20000"/>
              </a:bodyPr>
              <a:lstStyle/>
              <a:p>
                <a:pPr marL="514350" indent="-514350">
                  <a:buAutoNum type="arabicParenR"/>
                </a:pPr>
                <a:r>
                  <a:rPr lang="sk-SK" dirty="0"/>
                  <a:t>AB; </a:t>
                </a:r>
                <a:r>
                  <a:rPr lang="sk-SK" dirty="0" err="1"/>
                  <a:t>lABl</a:t>
                </a:r>
                <a:r>
                  <a:rPr lang="sk-SK" dirty="0"/>
                  <a:t> = 4 cm</a:t>
                </a:r>
              </a:p>
              <a:p>
                <a:pPr marL="514350" indent="-514350">
                  <a:buAutoNum type="arabicParenR"/>
                </a:pPr>
                <a:r>
                  <a:rPr lang="sk-SK" dirty="0"/>
                  <a:t>&lt;)XBV; l &lt;)</a:t>
                </a:r>
                <a:r>
                  <a:rPr lang="sk-SK" dirty="0" err="1"/>
                  <a:t>XBVl</a:t>
                </a:r>
                <a:r>
                  <a:rPr lang="sk-SK" dirty="0"/>
                  <a:t>=45°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X; X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AB, X leží za B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sk-SK" baseline="-25000" dirty="0"/>
                  <a:t>1; </a:t>
                </a:r>
                <a:r>
                  <a:rPr lang="sk-SK" dirty="0"/>
                  <a:t>k</a:t>
                </a:r>
                <a:r>
                  <a:rPr lang="sk-SK" baseline="-25000" dirty="0"/>
                  <a:t>1 </a:t>
                </a:r>
                <a:r>
                  <a:rPr lang="sk-SK" dirty="0"/>
                  <a:t>(B;2 cm)</a:t>
                </a:r>
              </a:p>
              <a:p>
                <a:pPr marL="514350" indent="-514350">
                  <a:buAutoNum type="arabicParenR"/>
                </a:pPr>
                <a:r>
                  <a:rPr lang="sk-SK" dirty="0"/>
                  <a:t>C; C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BV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sk-SK" baseline="-25000" dirty="0"/>
                  <a:t>1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sk-SK" baseline="-25000" dirty="0"/>
                  <a:t>2; </a:t>
                </a:r>
                <a:r>
                  <a:rPr lang="sk-SK" dirty="0"/>
                  <a:t>k</a:t>
                </a:r>
                <a:r>
                  <a:rPr lang="sk-SK" baseline="-25000" dirty="0"/>
                  <a:t>2 </a:t>
                </a:r>
                <a:r>
                  <a:rPr lang="sk-SK" dirty="0"/>
                  <a:t>(A;2 cm)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sk-SK" baseline="-25000" dirty="0"/>
                  <a:t>3; </a:t>
                </a:r>
                <a:r>
                  <a:rPr lang="sk-SK" dirty="0"/>
                  <a:t>k</a:t>
                </a:r>
                <a:r>
                  <a:rPr lang="sk-SK" baseline="-25000" dirty="0"/>
                  <a:t>3 </a:t>
                </a:r>
                <a:r>
                  <a:rPr lang="sk-SK" dirty="0"/>
                  <a:t>(C;4 cm)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D; D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k</a:t>
                </a:r>
                <a:r>
                  <a:rPr lang="sk-SK" baseline="-25000" dirty="0"/>
                  <a:t>2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sk-SK" baseline="-25000" dirty="0"/>
                  <a:t>3</a:t>
                </a:r>
                <a:r>
                  <a:rPr lang="sk-SK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e; 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AB;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e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f; f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AB; B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f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 g; g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BC; C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g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 h; h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AD; D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h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4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4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A</a:t>
                </a:r>
                <a:r>
                  <a:rPr lang="sk-SK" dirty="0"/>
                  <a:t>;4 cm)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E</a:t>
                </a:r>
                <a:r>
                  <a:rPr lang="sk-SK" dirty="0"/>
                  <a:t>; </a:t>
                </a:r>
                <a:r>
                  <a:rPr lang="en-US" dirty="0"/>
                  <a:t>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4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5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5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B</a:t>
                </a:r>
                <a:r>
                  <a:rPr lang="sk-SK" dirty="0"/>
                  <a:t>;4 cm)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F</a:t>
                </a:r>
                <a:r>
                  <a:rPr lang="sk-SK" dirty="0"/>
                  <a:t>; </a:t>
                </a:r>
                <a:r>
                  <a:rPr lang="en-US" dirty="0"/>
                  <a:t>F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f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5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6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6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C</a:t>
                </a:r>
                <a:r>
                  <a:rPr lang="sk-SK" dirty="0"/>
                  <a:t>;4 cm)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G</a:t>
                </a:r>
                <a:r>
                  <a:rPr lang="sk-SK" dirty="0"/>
                  <a:t>; </a:t>
                </a:r>
                <a:r>
                  <a:rPr lang="en-US" dirty="0"/>
                  <a:t>G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g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6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7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7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D</a:t>
                </a:r>
                <a:r>
                  <a:rPr lang="sk-SK" dirty="0"/>
                  <a:t>;4 cm)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H</a:t>
                </a:r>
                <a:r>
                  <a:rPr lang="sk-SK" dirty="0"/>
                  <a:t>; </a:t>
                </a:r>
                <a:r>
                  <a:rPr lang="en-US" dirty="0"/>
                  <a:t>H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h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7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 err="1"/>
                  <a:t>Kocka</a:t>
                </a:r>
                <a:r>
                  <a:rPr lang="en-US" dirty="0"/>
                  <a:t> ABCDEFGH</a:t>
                </a:r>
                <a:r>
                  <a:rPr lang="sk-SK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sk-SK" dirty="0"/>
              </a:p>
              <a:p>
                <a:pPr marL="514350" indent="-514350">
                  <a:buAutoNum type="arabicParenR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47328A6-7C34-48AA-9C8B-B12981A70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93087" y="1234797"/>
                <a:ext cx="2584174" cy="5433392"/>
              </a:xfrm>
              <a:blipFill>
                <a:blip r:embed="rId2"/>
                <a:stretch>
                  <a:fillRect t="-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>
            <a:extLst>
              <a:ext uri="{FF2B5EF4-FFF2-40B4-BE49-F238E27FC236}">
                <a16:creationId xmlns:a16="http://schemas.microsoft.com/office/drawing/2014/main" id="{B5263A14-3B4B-4977-B2A7-249B134410B4}"/>
              </a:ext>
            </a:extLst>
          </p:cNvPr>
          <p:cNvSpPr txBox="1">
            <a:spLocks/>
          </p:cNvSpPr>
          <p:nvPr/>
        </p:nvSpPr>
        <p:spPr>
          <a:xfrm>
            <a:off x="821634" y="602974"/>
            <a:ext cx="3306418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Konštrukcia: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EEB382D-3271-4192-83B3-5D0B4D8DE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4" y="1411771"/>
            <a:ext cx="6568316" cy="49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2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16D8C9-F387-4BDF-A99E-84554B1B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1061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sk-SK" sz="4800" dirty="0"/>
              <a:t>Voľné rovnobežné premietanie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DD8A243-CBC6-42C1-BEFE-CEA27DC34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484243"/>
                <a:ext cx="10668000" cy="50026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dirty="0"/>
                  <a:t>Úloha 1: Zostrojte kváder ABCDEFGH so stranami dĺžky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sk-SK" dirty="0"/>
                  <a:t>, vo voľnom rovnobežnom premietaní. </a:t>
                </a:r>
              </a:p>
              <a:p>
                <a:pPr marL="0" indent="0">
                  <a:buNone/>
                </a:pPr>
                <a:r>
                  <a:rPr lang="sk-SK" dirty="0"/>
                  <a:t>Náčrt: načrtneme si najskôr hrany kvádra, ktoré vidíme a potom pridáme čiarkovanou čiarou hrany, ktoré nevidíme.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DD8A243-CBC6-42C1-BEFE-CEA27DC3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484243"/>
                <a:ext cx="10668000" cy="5002696"/>
              </a:xfrm>
              <a:blipFill>
                <a:blip r:embed="rId2"/>
                <a:stretch>
                  <a:fillRect l="-1143" t="-2071" r="-11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9B2D8D8C-E1CA-4C95-97C9-6B4D8F2D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3663190"/>
            <a:ext cx="2828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B85DA-6913-411B-A0B3-3193C110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0" y="602973"/>
            <a:ext cx="3306418" cy="1263649"/>
          </a:xfrm>
        </p:spPr>
        <p:txBody>
          <a:bodyPr/>
          <a:lstStyle/>
          <a:p>
            <a:r>
              <a:rPr lang="sk-SK" dirty="0"/>
              <a:t>Postup: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47328A6-7C34-48AA-9C8B-B12981A70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93087" y="1234797"/>
                <a:ext cx="2584174" cy="5433392"/>
              </a:xfrm>
            </p:spPr>
            <p:txBody>
              <a:bodyPr>
                <a:normAutofit fontScale="40000" lnSpcReduction="20000"/>
              </a:bodyPr>
              <a:lstStyle/>
              <a:p>
                <a:pPr marL="514350" indent="-514350">
                  <a:buAutoNum type="arabicParenR"/>
                </a:pPr>
                <a:r>
                  <a:rPr lang="sk-SK" dirty="0"/>
                  <a:t>AB; </a:t>
                </a:r>
                <a:r>
                  <a:rPr lang="sk-SK" dirty="0" err="1"/>
                  <a:t>lABl</a:t>
                </a:r>
                <a:r>
                  <a:rPr lang="sk-SK" dirty="0"/>
                  <a:t> = 3 cm</a:t>
                </a:r>
              </a:p>
              <a:p>
                <a:pPr marL="514350" indent="-514350">
                  <a:buAutoNum type="arabicParenR"/>
                </a:pPr>
                <a:r>
                  <a:rPr lang="sk-SK" dirty="0"/>
                  <a:t>X; X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AB, X leží za B</a:t>
                </a:r>
              </a:p>
              <a:p>
                <a:pPr marL="514350" indent="-514350">
                  <a:buAutoNum type="arabicParenR"/>
                </a:pPr>
                <a:r>
                  <a:rPr lang="sk-SK" dirty="0"/>
                  <a:t>&lt;)XBV; l &lt;)</a:t>
                </a:r>
                <a:r>
                  <a:rPr lang="sk-SK" dirty="0" err="1"/>
                  <a:t>XBVl</a:t>
                </a:r>
                <a:r>
                  <a:rPr lang="sk-SK" dirty="0"/>
                  <a:t>=45°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sk-SK" baseline="-25000" dirty="0"/>
                  <a:t>1; </a:t>
                </a:r>
                <a:r>
                  <a:rPr lang="sk-SK" dirty="0"/>
                  <a:t>k</a:t>
                </a:r>
                <a:r>
                  <a:rPr lang="sk-SK" baseline="-25000" dirty="0"/>
                  <a:t>1 </a:t>
                </a:r>
                <a:r>
                  <a:rPr lang="sk-SK" dirty="0"/>
                  <a:t>(B;2 cm)</a:t>
                </a:r>
              </a:p>
              <a:p>
                <a:pPr marL="514350" indent="-514350">
                  <a:buAutoNum type="arabicParenR"/>
                </a:pPr>
                <a:r>
                  <a:rPr lang="sk-SK" dirty="0"/>
                  <a:t>C; C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AV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sk-SK" baseline="-25000" dirty="0"/>
                  <a:t>1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sk-SK" baseline="-25000" dirty="0"/>
                  <a:t>2; </a:t>
                </a:r>
                <a:r>
                  <a:rPr lang="sk-SK" dirty="0"/>
                  <a:t>k</a:t>
                </a:r>
                <a:r>
                  <a:rPr lang="sk-SK" baseline="-25000" dirty="0"/>
                  <a:t>2 </a:t>
                </a:r>
                <a:r>
                  <a:rPr lang="sk-SK" dirty="0"/>
                  <a:t>(A;2 cm)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sk-SK" baseline="-25000" dirty="0"/>
                  <a:t>3; </a:t>
                </a:r>
                <a:r>
                  <a:rPr lang="sk-SK" dirty="0"/>
                  <a:t>k</a:t>
                </a:r>
                <a:r>
                  <a:rPr lang="sk-SK" baseline="-25000" dirty="0"/>
                  <a:t>3 </a:t>
                </a:r>
                <a:r>
                  <a:rPr lang="sk-SK" dirty="0"/>
                  <a:t>(C;3 cm)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D; D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k</a:t>
                </a:r>
                <a:r>
                  <a:rPr lang="sk-SK" baseline="-25000" dirty="0"/>
                  <a:t>2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sk-SK" baseline="-25000" dirty="0"/>
                  <a:t>3</a:t>
                </a:r>
                <a:r>
                  <a:rPr lang="sk-SK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e; 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AB;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e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f; f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AB; B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f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 g; g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BC; C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g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 h; h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sk-SK" dirty="0"/>
                  <a:t> AD; D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h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4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4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A</a:t>
                </a:r>
                <a:r>
                  <a:rPr lang="sk-SK" dirty="0"/>
                  <a:t>;5 cm)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E</a:t>
                </a:r>
                <a:r>
                  <a:rPr lang="sk-SK" dirty="0"/>
                  <a:t>; </a:t>
                </a:r>
                <a:r>
                  <a:rPr lang="en-US" dirty="0"/>
                  <a:t>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4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5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5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B</a:t>
                </a:r>
                <a:r>
                  <a:rPr lang="sk-SK" dirty="0"/>
                  <a:t>;5 cm)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F</a:t>
                </a:r>
                <a:r>
                  <a:rPr lang="sk-SK" dirty="0"/>
                  <a:t>; </a:t>
                </a:r>
                <a:r>
                  <a:rPr lang="en-US" dirty="0"/>
                  <a:t>F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f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5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6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6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C</a:t>
                </a:r>
                <a:r>
                  <a:rPr lang="sk-SK" dirty="0"/>
                  <a:t>;5 cm)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G</a:t>
                </a:r>
                <a:r>
                  <a:rPr lang="sk-SK" dirty="0"/>
                  <a:t>; </a:t>
                </a:r>
                <a:r>
                  <a:rPr lang="en-US" dirty="0"/>
                  <a:t>G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g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6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sk-SK" dirty="0"/>
                  <a:t>k</a:t>
                </a:r>
                <a:r>
                  <a:rPr lang="en-US" baseline="-25000" dirty="0"/>
                  <a:t>7</a:t>
                </a:r>
                <a:r>
                  <a:rPr lang="sk-SK" baseline="-25000" dirty="0"/>
                  <a:t>; </a:t>
                </a:r>
                <a:r>
                  <a:rPr lang="sk-SK" dirty="0"/>
                  <a:t>k</a:t>
                </a:r>
                <a:r>
                  <a:rPr lang="en-US" baseline="-25000" dirty="0"/>
                  <a:t>7</a:t>
                </a:r>
                <a:r>
                  <a:rPr lang="sk-SK" baseline="-25000" dirty="0"/>
                  <a:t> </a:t>
                </a:r>
                <a:r>
                  <a:rPr lang="sk-SK" dirty="0"/>
                  <a:t>(</a:t>
                </a:r>
                <a:r>
                  <a:rPr lang="en-US" dirty="0"/>
                  <a:t>D</a:t>
                </a:r>
                <a:r>
                  <a:rPr lang="sk-SK" dirty="0"/>
                  <a:t>;5 cm)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H</a:t>
                </a:r>
                <a:r>
                  <a:rPr lang="sk-SK" dirty="0"/>
                  <a:t>; </a:t>
                </a:r>
                <a:r>
                  <a:rPr lang="en-US" dirty="0"/>
                  <a:t>H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sk-SK" dirty="0"/>
                  <a:t> </a:t>
                </a:r>
                <a:r>
                  <a:rPr lang="en-US" dirty="0"/>
                  <a:t>h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dirty="0"/>
                  <a:t> k</a:t>
                </a:r>
                <a:r>
                  <a:rPr lang="en-US" baseline="-25000" dirty="0"/>
                  <a:t>7</a:t>
                </a:r>
                <a:r>
                  <a:rPr lang="sk-SK" dirty="0"/>
                  <a:t>  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dirty="0"/>
                  <a:t>K</a:t>
                </a:r>
                <a:r>
                  <a:rPr lang="sk-SK" dirty="0" err="1"/>
                  <a:t>váder</a:t>
                </a:r>
                <a:r>
                  <a:rPr lang="en-US" dirty="0"/>
                  <a:t> ABCDEFGH</a:t>
                </a:r>
                <a:r>
                  <a:rPr lang="sk-SK" dirty="0"/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sk-SK" dirty="0"/>
              </a:p>
              <a:p>
                <a:pPr marL="514350" indent="-514350">
                  <a:buAutoNum type="arabicParenR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47328A6-7C34-48AA-9C8B-B12981A70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93087" y="1234797"/>
                <a:ext cx="2584174" cy="5433392"/>
              </a:xfrm>
              <a:blipFill>
                <a:blip r:embed="rId2"/>
                <a:stretch>
                  <a:fillRect t="-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>
            <a:extLst>
              <a:ext uri="{FF2B5EF4-FFF2-40B4-BE49-F238E27FC236}">
                <a16:creationId xmlns:a16="http://schemas.microsoft.com/office/drawing/2014/main" id="{B5263A14-3B4B-4977-B2A7-249B134410B4}"/>
              </a:ext>
            </a:extLst>
          </p:cNvPr>
          <p:cNvSpPr txBox="1">
            <a:spLocks/>
          </p:cNvSpPr>
          <p:nvPr/>
        </p:nvSpPr>
        <p:spPr>
          <a:xfrm>
            <a:off x="821634" y="602974"/>
            <a:ext cx="3306418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Konštrukcia: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9B80511-5A0E-468E-8AB7-B0B506E13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32" y="1646121"/>
            <a:ext cx="6201640" cy="4610743"/>
          </a:xfrm>
          <a:prstGeom prst="rect">
            <a:avLst/>
          </a:prstGeom>
        </p:spPr>
      </p:pic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298C9B18-4F48-4982-BBFB-CA4C9B6788BF}"/>
              </a:ext>
            </a:extLst>
          </p:cNvPr>
          <p:cNvCxnSpPr/>
          <p:nvPr/>
        </p:nvCxnSpPr>
        <p:spPr>
          <a:xfrm>
            <a:off x="2756452" y="2875722"/>
            <a:ext cx="0" cy="22793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795FDAD2-9363-455B-91B8-F81DE198F64B}"/>
              </a:ext>
            </a:extLst>
          </p:cNvPr>
          <p:cNvCxnSpPr>
            <a:cxnSpLocks/>
          </p:cNvCxnSpPr>
          <p:nvPr/>
        </p:nvCxnSpPr>
        <p:spPr>
          <a:xfrm flipH="1">
            <a:off x="2756452" y="5155096"/>
            <a:ext cx="13716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BE076B2B-307C-4BB1-9385-0AB2BF8860B0}"/>
              </a:ext>
            </a:extLst>
          </p:cNvPr>
          <p:cNvCxnSpPr>
            <a:cxnSpLocks/>
          </p:cNvCxnSpPr>
          <p:nvPr/>
        </p:nvCxnSpPr>
        <p:spPr>
          <a:xfrm flipV="1">
            <a:off x="2107096" y="5155096"/>
            <a:ext cx="649356" cy="64935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5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8B9134-42B0-43AD-8452-E9C2E0B7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Precvičme si rysovanie: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052FBD-AB0D-4FF9-8099-C77A65BF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3825"/>
            <a:ext cx="10668000" cy="470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Narysuj kocku KLMNOPRS a = 5 cm vo voľnom rovnobežnom premietaní. </a:t>
            </a:r>
          </a:p>
          <a:p>
            <a:pPr marL="0" indent="0">
              <a:buNone/>
            </a:pPr>
            <a:r>
              <a:rPr lang="sk-SK" dirty="0"/>
              <a:t>Narysuj kváder ABCDEFGH a =5 cm, b = 4 cm, c = 3 cm vo voľnom rovnobežnom premietaní. </a:t>
            </a:r>
          </a:p>
          <a:p>
            <a:pPr marL="0" indent="0">
              <a:buNone/>
            </a:pPr>
            <a:r>
              <a:rPr lang="sk-SK" dirty="0"/>
              <a:t>Narysuj kváder KLMNOPRS vo voľnom rovnobežnom premietaní, ak dĺžky hrán sú |KL|=6cm, |KN|= 7 cm, |KO| =4cm. </a:t>
            </a:r>
          </a:p>
          <a:p>
            <a:pPr marL="0" indent="0">
              <a:buNone/>
            </a:pPr>
            <a:r>
              <a:rPr lang="sk-SK" dirty="0"/>
              <a:t>Narysuj kocku IJKLMNOP |IJ|= 44 mm vo voľnom rovnobežnom premietaní.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904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9DD27-64BC-46A0-A585-800A61BA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Stavby z kociek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80C589-D7FD-4127-B16A-E547E532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66191"/>
            <a:ext cx="10668000" cy="477079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Zakresli nárys, pôdorys a </a:t>
            </a:r>
            <a:r>
              <a:rPr lang="sk-SK" dirty="0" err="1"/>
              <a:t>bokorys</a:t>
            </a:r>
            <a:r>
              <a:rPr lang="sk-SK" dirty="0"/>
              <a:t> telies.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558BE64-B152-4ABE-890D-269E2027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12" y="2114959"/>
            <a:ext cx="9590787" cy="36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9DD27-64BC-46A0-A585-800A61BA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Stavby z kociek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80C589-D7FD-4127-B16A-E547E532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66191"/>
            <a:ext cx="10668000" cy="477079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Zakresli nárys, pôdorys a </a:t>
            </a:r>
            <a:r>
              <a:rPr lang="sk-SK" dirty="0" err="1"/>
              <a:t>bokorys</a:t>
            </a:r>
            <a:r>
              <a:rPr lang="sk-SK" dirty="0"/>
              <a:t> telies.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77ADF16-0EEB-465A-A22D-226BD6FB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2347761"/>
            <a:ext cx="1089812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1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F9DD27-64BC-46A0-A585-800A61BA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Stavby z kociek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80C589-D7FD-4127-B16A-E547E532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66191"/>
            <a:ext cx="10668000" cy="477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Zakóduj nasledujúce telesá a zisti, z koľkých kociek sa skladajú.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49F26D4-49E8-4158-8F37-A379B3CA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643270"/>
            <a:ext cx="1040275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98A943-2A65-4C0D-B3D3-BF9EE0C6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30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Povrch kocky a kvádra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9B4713-813E-4E1D-A7E6-57B8BD21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668000" cy="100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Predstavte si, že kocku, ktorú ste si vyrobili na DU chceme namaľovať. Ako zistíme, plochu siete tejto kocky?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EC90005-86EF-405B-A0A1-8F5A191075A3}"/>
              </a:ext>
            </a:extLst>
          </p:cNvPr>
          <p:cNvSpPr txBox="1"/>
          <p:nvPr/>
        </p:nvSpPr>
        <p:spPr>
          <a:xfrm>
            <a:off x="1331843" y="2928730"/>
            <a:ext cx="9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Vypočítame si obsah jednej steny a tento obsah vynásobíme počtom strán.  </a:t>
            </a: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428E84A5-AD97-44CB-8772-9CA614CDA444}"/>
              </a:ext>
            </a:extLst>
          </p:cNvPr>
          <p:cNvSpPr txBox="1">
            <a:spLocks/>
          </p:cNvSpPr>
          <p:nvPr/>
        </p:nvSpPr>
        <p:spPr>
          <a:xfrm>
            <a:off x="761999" y="3670852"/>
            <a:ext cx="10668000" cy="100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Predstavte si, že si chcete namaľovať dosky na zošity. Ako zistíme, plochu siete tohto kvádra? 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06DF47A-C46A-40EC-9633-820A6379019C}"/>
              </a:ext>
            </a:extLst>
          </p:cNvPr>
          <p:cNvSpPr txBox="1"/>
          <p:nvPr/>
        </p:nvSpPr>
        <p:spPr>
          <a:xfrm>
            <a:off x="1524000" y="4689832"/>
            <a:ext cx="95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Vypočítame si obsah prednej steny, bočnej steny a podstavy. Tieto obsahy sčítame a vynásobíme dvomi. </a:t>
            </a:r>
          </a:p>
        </p:txBody>
      </p:sp>
    </p:spTree>
    <p:extLst>
      <p:ext uri="{BB962C8B-B14F-4D97-AF65-F5344CB8AC3E}">
        <p14:creationId xmlns:p14="http://schemas.microsoft.com/office/powerpoint/2010/main" val="10496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8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97CE46-2632-45F6-932A-15B87CA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sk-SK" dirty="0"/>
              <a:t>Úloha: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F22F18-4CEA-47AD-B1E4-8DC5A1C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5649"/>
            <a:ext cx="10668000" cy="3048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Zo stavebnice sme postavili veľkú kocku. Použili sme 27 malých kociek. Jedna malá kocka má dĺžku hrany 1 cm. </a:t>
            </a:r>
          </a:p>
          <a:p>
            <a:pPr marL="0" indent="0">
              <a:buNone/>
            </a:pPr>
            <a:r>
              <a:rPr lang="sk-SK" dirty="0"/>
              <a:t>Aký je povrch jednej malej kocky?</a:t>
            </a:r>
          </a:p>
          <a:p>
            <a:pPr marL="0" indent="0">
              <a:buNone/>
            </a:pPr>
            <a:r>
              <a:rPr lang="sk-SK" dirty="0"/>
              <a:t>Aký je povrch všetkých malých kociek spolu? </a:t>
            </a:r>
          </a:p>
          <a:p>
            <a:pPr marL="0" indent="0">
              <a:buNone/>
            </a:pPr>
            <a:r>
              <a:rPr lang="sk-SK" dirty="0"/>
              <a:t>Ako sme uložili kocky? </a:t>
            </a:r>
          </a:p>
          <a:p>
            <a:pPr marL="0" indent="0">
              <a:buNone/>
            </a:pPr>
            <a:r>
              <a:rPr lang="sk-SK" dirty="0"/>
              <a:t>Aká je dĺžka hrany veľkej kocky?</a:t>
            </a:r>
          </a:p>
          <a:p>
            <a:pPr marL="0" indent="0">
              <a:buNone/>
            </a:pPr>
            <a:r>
              <a:rPr lang="sk-SK" dirty="0"/>
              <a:t>Aký je povrch veľkej kocky?</a:t>
            </a:r>
          </a:p>
        </p:txBody>
      </p:sp>
    </p:spTree>
    <p:extLst>
      <p:ext uri="{BB962C8B-B14F-4D97-AF65-F5344CB8AC3E}">
        <p14:creationId xmlns:p14="http://schemas.microsoft.com/office/powerpoint/2010/main" val="372145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97BBFF-D977-4D78-8721-EB4E1D8F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7809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Povrch kocky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5B097A-12EF-4F7D-9803-B25223C56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9583" y="2628626"/>
                <a:ext cx="5055704" cy="1263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=6∙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5B097A-12EF-4F7D-9803-B25223C56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9583" y="2628626"/>
                <a:ext cx="5055704" cy="1263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ocka: - on line výpočet, vzorec - FORMIAX">
            <a:extLst>
              <a:ext uri="{FF2B5EF4-FFF2-40B4-BE49-F238E27FC236}">
                <a16:creationId xmlns:a16="http://schemas.microsoft.com/office/drawing/2014/main" id="{EEBD63FE-C4A7-408A-8400-EB373581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7" y="1338471"/>
            <a:ext cx="6415976" cy="52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5D5B60D0-047D-45A5-AFA8-1249B38E5B1A}"/>
              </a:ext>
            </a:extLst>
          </p:cNvPr>
          <p:cNvCxnSpPr>
            <a:cxnSpLocks/>
          </p:cNvCxnSpPr>
          <p:nvPr/>
        </p:nvCxnSpPr>
        <p:spPr>
          <a:xfrm>
            <a:off x="8799443" y="1802296"/>
            <a:ext cx="106018" cy="826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BlokTextu 7">
            <a:extLst>
              <a:ext uri="{FF2B5EF4-FFF2-40B4-BE49-F238E27FC236}">
                <a16:creationId xmlns:a16="http://schemas.microsoft.com/office/drawing/2014/main" id="{C4C0BD52-AB25-4F12-AB7A-08B4D84DB208}"/>
              </a:ext>
            </a:extLst>
          </p:cNvPr>
          <p:cNvSpPr txBox="1"/>
          <p:nvPr/>
        </p:nvSpPr>
        <p:spPr>
          <a:xfrm>
            <a:off x="7908234" y="574134"/>
            <a:ext cx="18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Počet strán kocky</a:t>
            </a:r>
          </a:p>
        </p:txBody>
      </p:sp>
      <p:sp>
        <p:nvSpPr>
          <p:cNvPr id="9" name="Ľavá zložená zátvorka 8">
            <a:extLst>
              <a:ext uri="{FF2B5EF4-FFF2-40B4-BE49-F238E27FC236}">
                <a16:creationId xmlns:a16="http://schemas.microsoft.com/office/drawing/2014/main" id="{A90138D8-848A-4604-8B9E-4850CC2CCA58}"/>
              </a:ext>
            </a:extLst>
          </p:cNvPr>
          <p:cNvSpPr/>
          <p:nvPr/>
        </p:nvSpPr>
        <p:spPr>
          <a:xfrm rot="16200000">
            <a:off x="9687339" y="2918658"/>
            <a:ext cx="967409" cy="1563757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054BEF78-191A-4BC3-AAFC-E8BBB66D19AF}"/>
              </a:ext>
            </a:extLst>
          </p:cNvPr>
          <p:cNvSpPr txBox="1"/>
          <p:nvPr/>
        </p:nvSpPr>
        <p:spPr>
          <a:xfrm>
            <a:off x="7312118" y="440311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92D050"/>
                </a:solidFill>
              </a:rPr>
              <a:t>Obsah strany kocky = Obsah štvorca</a:t>
            </a:r>
          </a:p>
        </p:txBody>
      </p:sp>
    </p:spTree>
    <p:extLst>
      <p:ext uri="{BB962C8B-B14F-4D97-AF65-F5344CB8AC3E}">
        <p14:creationId xmlns:p14="http://schemas.microsoft.com/office/powerpoint/2010/main" val="11140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5D476-7A16-4C9D-9BB4-C73B9F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38" y="316671"/>
            <a:ext cx="9144000" cy="1263649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Kocka v matematike: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F1A118-3C67-4268-80ED-CDFE5676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0817"/>
            <a:ext cx="5844209" cy="613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Označ kocku písmenami ABCDEFGH a doplň údaje: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Vrcholy: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vidíme: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nevidíme: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Hrany: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vidíme: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nevidíme: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Steny: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vidíme: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nevidíme: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Počet vrcholov: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Počet hrán: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Počet stien: </a:t>
            </a:r>
          </a:p>
          <a:p>
            <a:pPr marL="0" indent="0">
              <a:buNone/>
            </a:pP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050" name="Picture 2" descr="Kocka: - on line výpočet, vzorec - FORMIAX">
            <a:extLst>
              <a:ext uri="{FF2B5EF4-FFF2-40B4-BE49-F238E27FC236}">
                <a16:creationId xmlns:a16="http://schemas.microsoft.com/office/drawing/2014/main" id="{A5FA949F-B075-4C0E-A68F-954960AC4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9" b="9276"/>
          <a:stretch/>
        </p:blipFill>
        <p:spPr bwMode="auto">
          <a:xfrm>
            <a:off x="788505" y="1818860"/>
            <a:ext cx="3929270" cy="34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794A809C-1FD3-4838-B7E3-6FFB2BBD09C5}"/>
              </a:ext>
            </a:extLst>
          </p:cNvPr>
          <p:cNvSpPr/>
          <p:nvPr/>
        </p:nvSpPr>
        <p:spPr>
          <a:xfrm>
            <a:off x="4002157" y="4691270"/>
            <a:ext cx="198782" cy="2915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950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97CE46-2632-45F6-932A-15B87CA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sk-SK" dirty="0"/>
              <a:t>Úloha: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F22F18-4CEA-47AD-B1E4-8DC5A1C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5649"/>
            <a:ext cx="10668000" cy="3048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Zo stavebnice sme postavili veľký kváder. Použili sme 24 malých kociek. Jedna malá kocka má dĺžku hrany 1 cm. </a:t>
            </a:r>
          </a:p>
          <a:p>
            <a:pPr marL="0" indent="0">
              <a:buNone/>
            </a:pPr>
            <a:r>
              <a:rPr lang="sk-SK" dirty="0"/>
              <a:t>Aký je povrch jednej malej kocky?</a:t>
            </a:r>
          </a:p>
          <a:p>
            <a:pPr marL="0" indent="0">
              <a:buNone/>
            </a:pPr>
            <a:r>
              <a:rPr lang="sk-SK" dirty="0"/>
              <a:t>Aký je povrch všetkých malých kociek spolu? </a:t>
            </a:r>
          </a:p>
          <a:p>
            <a:pPr marL="0" indent="0">
              <a:buNone/>
            </a:pPr>
            <a:r>
              <a:rPr lang="sk-SK" dirty="0"/>
              <a:t>Ako sme uložili kocky? </a:t>
            </a:r>
          </a:p>
          <a:p>
            <a:pPr marL="0" indent="0">
              <a:buNone/>
            </a:pPr>
            <a:r>
              <a:rPr lang="sk-SK" dirty="0"/>
              <a:t>Aká je dĺžka hrany veľkého kvádra?</a:t>
            </a:r>
          </a:p>
          <a:p>
            <a:pPr marL="0" indent="0">
              <a:buNone/>
            </a:pPr>
            <a:r>
              <a:rPr lang="sk-SK" dirty="0"/>
              <a:t>Aký je povrch veľkého kvádra?</a:t>
            </a:r>
          </a:p>
        </p:txBody>
      </p:sp>
    </p:spTree>
    <p:extLst>
      <p:ext uri="{BB962C8B-B14F-4D97-AF65-F5344CB8AC3E}">
        <p14:creationId xmlns:p14="http://schemas.microsoft.com/office/powerpoint/2010/main" val="413599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97BBFF-D977-4D78-8721-EB4E1D8F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7809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Povrch kvádra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5B097A-12EF-4F7D-9803-B25223C56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617" y="2377519"/>
                <a:ext cx="6851374" cy="87464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=2∙(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5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5B097A-12EF-4F7D-9803-B25223C56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617" y="2377519"/>
                <a:ext cx="6851374" cy="874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5D5B60D0-047D-45A5-AFA8-1249B38E5B1A}"/>
              </a:ext>
            </a:extLst>
          </p:cNvPr>
          <p:cNvCxnSpPr>
            <a:cxnSpLocks/>
          </p:cNvCxnSpPr>
          <p:nvPr/>
        </p:nvCxnSpPr>
        <p:spPr>
          <a:xfrm flipH="1">
            <a:off x="6626087" y="1621458"/>
            <a:ext cx="1497496" cy="80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BlokTextu 7">
            <a:extLst>
              <a:ext uri="{FF2B5EF4-FFF2-40B4-BE49-F238E27FC236}">
                <a16:creationId xmlns:a16="http://schemas.microsoft.com/office/drawing/2014/main" id="{C4C0BD52-AB25-4F12-AB7A-08B4D84DB208}"/>
              </a:ext>
            </a:extLst>
          </p:cNvPr>
          <p:cNvSpPr txBox="1"/>
          <p:nvPr/>
        </p:nvSpPr>
        <p:spPr>
          <a:xfrm>
            <a:off x="7974870" y="645801"/>
            <a:ext cx="1888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Počet zhodných strán kvádra</a:t>
            </a:r>
          </a:p>
        </p:txBody>
      </p:sp>
      <p:sp>
        <p:nvSpPr>
          <p:cNvPr id="9" name="Ľavá zložená zátvorka 8">
            <a:extLst>
              <a:ext uri="{FF2B5EF4-FFF2-40B4-BE49-F238E27FC236}">
                <a16:creationId xmlns:a16="http://schemas.microsoft.com/office/drawing/2014/main" id="{A90138D8-848A-4604-8B9E-4850CC2CCA58}"/>
              </a:ext>
            </a:extLst>
          </p:cNvPr>
          <p:cNvSpPr/>
          <p:nvPr/>
        </p:nvSpPr>
        <p:spPr>
          <a:xfrm rot="16200000">
            <a:off x="7434656" y="2838678"/>
            <a:ext cx="967409" cy="112606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054BEF78-191A-4BC3-AAFC-E8BBB66D19AF}"/>
              </a:ext>
            </a:extLst>
          </p:cNvPr>
          <p:cNvSpPr txBox="1"/>
          <p:nvPr/>
        </p:nvSpPr>
        <p:spPr>
          <a:xfrm>
            <a:off x="7120292" y="4036213"/>
            <a:ext cx="15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solidFill>
                  <a:srgbClr val="7030A0"/>
                </a:solidFill>
              </a:rPr>
              <a:t>Obsah spodnej steny kvádra</a:t>
            </a:r>
          </a:p>
        </p:txBody>
      </p:sp>
      <p:pic>
        <p:nvPicPr>
          <p:cNvPr id="2052" name="Picture 4" descr="Telesá - Vzorce">
            <a:extLst>
              <a:ext uri="{FF2B5EF4-FFF2-40B4-BE49-F238E27FC236}">
                <a16:creationId xmlns:a16="http://schemas.microsoft.com/office/drawing/2014/main" id="{CC261464-6E2C-48D7-9E66-7939F740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" y="1159793"/>
            <a:ext cx="5411817" cy="37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ástupný objekt pre obsah 2">
                <a:extLst>
                  <a:ext uri="{FF2B5EF4-FFF2-40B4-BE49-F238E27FC236}">
                    <a16:creationId xmlns:a16="http://schemas.microsoft.com/office/drawing/2014/main" id="{7E102BCD-5072-47D9-AF8D-3192787D4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711" y="5679683"/>
                <a:ext cx="7235688" cy="8746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3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sk-SK" sz="5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Zástupný objekt pre obsah 2">
                <a:extLst>
                  <a:ext uri="{FF2B5EF4-FFF2-40B4-BE49-F238E27FC236}">
                    <a16:creationId xmlns:a16="http://schemas.microsoft.com/office/drawing/2014/main" id="{7E102BCD-5072-47D9-AF8D-3192787D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11" y="5679683"/>
                <a:ext cx="7235688" cy="874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Ľavá zložená zátvorka 14">
            <a:extLst>
              <a:ext uri="{FF2B5EF4-FFF2-40B4-BE49-F238E27FC236}">
                <a16:creationId xmlns:a16="http://schemas.microsoft.com/office/drawing/2014/main" id="{F8AEE4BD-9FF5-404A-BBF5-7CFBF1237F87}"/>
              </a:ext>
            </a:extLst>
          </p:cNvPr>
          <p:cNvSpPr/>
          <p:nvPr/>
        </p:nvSpPr>
        <p:spPr>
          <a:xfrm rot="16200000">
            <a:off x="9104244" y="2800492"/>
            <a:ext cx="967409" cy="1126061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Ľavá zložená zátvorka 15">
            <a:extLst>
              <a:ext uri="{FF2B5EF4-FFF2-40B4-BE49-F238E27FC236}">
                <a16:creationId xmlns:a16="http://schemas.microsoft.com/office/drawing/2014/main" id="{DF4AE2D3-9573-496F-B2AE-601DDB0AD1F2}"/>
              </a:ext>
            </a:extLst>
          </p:cNvPr>
          <p:cNvSpPr/>
          <p:nvPr/>
        </p:nvSpPr>
        <p:spPr>
          <a:xfrm rot="16200000">
            <a:off x="10747326" y="2819584"/>
            <a:ext cx="967409" cy="112606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E25ADCFA-C638-4E0B-B951-7C1333113AEE}"/>
              </a:ext>
            </a:extLst>
          </p:cNvPr>
          <p:cNvSpPr txBox="1"/>
          <p:nvPr/>
        </p:nvSpPr>
        <p:spPr>
          <a:xfrm>
            <a:off x="8784034" y="4095275"/>
            <a:ext cx="15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solidFill>
                  <a:srgbClr val="92D050"/>
                </a:solidFill>
              </a:rPr>
              <a:t>Obsah bočnej steny kvádra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1FCF062C-DC03-4C93-8794-BC90B9172F95}"/>
              </a:ext>
            </a:extLst>
          </p:cNvPr>
          <p:cNvSpPr txBox="1"/>
          <p:nvPr/>
        </p:nvSpPr>
        <p:spPr>
          <a:xfrm>
            <a:off x="10447776" y="4074471"/>
            <a:ext cx="156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>
                <a:solidFill>
                  <a:srgbClr val="00B0F0"/>
                </a:solidFill>
              </a:rPr>
              <a:t>Obsah prednej steny kvádra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66C844C1-E714-42E6-B2E7-AF6D18F98A51}"/>
              </a:ext>
            </a:extLst>
          </p:cNvPr>
          <p:cNvSpPr txBox="1"/>
          <p:nvPr/>
        </p:nvSpPr>
        <p:spPr>
          <a:xfrm>
            <a:off x="1159946" y="4923183"/>
            <a:ext cx="493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Iný zápis toho istého vzorca</a:t>
            </a:r>
          </a:p>
        </p:txBody>
      </p:sp>
    </p:spTree>
    <p:extLst>
      <p:ext uri="{BB962C8B-B14F-4D97-AF65-F5344CB8AC3E}">
        <p14:creationId xmlns:p14="http://schemas.microsoft.com/office/powerpoint/2010/main" val="1100792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98A943-2A65-4C0D-B3D3-BF9EE0C6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305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Objem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9B4713-813E-4E1D-A7E6-57B8BD21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4954"/>
            <a:ext cx="10668000" cy="1007166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Čo je to objem? Ako by ste to, vlastnými slovami, vysvetlili mladšiemu súrodencovi?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89C5312-151A-46E2-B7B6-EB5983A21BA1}"/>
              </a:ext>
            </a:extLst>
          </p:cNvPr>
          <p:cNvSpPr txBox="1"/>
          <p:nvPr/>
        </p:nvSpPr>
        <p:spPr>
          <a:xfrm>
            <a:off x="569844" y="3154018"/>
            <a:ext cx="62360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Na krabici od mlieka je napísané:</a:t>
            </a:r>
          </a:p>
          <a:p>
            <a:endParaRPr lang="sk-SK" sz="2800" dirty="0"/>
          </a:p>
          <a:p>
            <a:endParaRPr lang="sk-SK" sz="2800" dirty="0"/>
          </a:p>
          <a:p>
            <a:r>
              <a:rPr lang="sk-SK" sz="2800" dirty="0"/>
              <a:t>Čo to znamená?</a:t>
            </a:r>
          </a:p>
        </p:txBody>
      </p:sp>
      <p:pic>
        <p:nvPicPr>
          <p:cNvPr id="1026" name="Picture 2" descr="Mlieko - AGRO TAMI, a.s.">
            <a:extLst>
              <a:ext uri="{FF2B5EF4-FFF2-40B4-BE49-F238E27FC236}">
                <a16:creationId xmlns:a16="http://schemas.microsoft.com/office/drawing/2014/main" id="{C7EDF7E6-8D4B-414D-B8E9-37C3B937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69" y="3649647"/>
            <a:ext cx="2058616" cy="308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lieko - AGRO TAMI, a.s.">
            <a:extLst>
              <a:ext uri="{FF2B5EF4-FFF2-40B4-BE49-F238E27FC236}">
                <a16:creationId xmlns:a16="http://schemas.microsoft.com/office/drawing/2014/main" id="{67D2D58A-1736-4E6C-B7F1-28AC349B3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4" t="86999" r="34479"/>
          <a:stretch/>
        </p:blipFill>
        <p:spPr bwMode="auto">
          <a:xfrm>
            <a:off x="6679095" y="2858603"/>
            <a:ext cx="2405571" cy="14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33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6BC37-20B0-4D63-B2C1-B23AA68C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3583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Jednotky objemu a och premena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2673054-D333-43E7-975E-A2A0A354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913" y="2027583"/>
                <a:ext cx="5599044" cy="17625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=1 000 000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1 </m:t>
                      </m:r>
                      <m:sSup>
                        <m:sSup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  <m:sup>
                          <m:r>
                            <a:rPr lang="sk-SK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1 000 000 000 </m:t>
                      </m:r>
                      <m:sSup>
                        <m:sSupPr>
                          <m:ctrlPr>
                            <a:rPr lang="sk-SK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2673054-D333-43E7-975E-A2A0A354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913" y="2027583"/>
                <a:ext cx="5599044" cy="17625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0792A8D7-A019-432C-BEB7-8B610FEE18E1}"/>
                  </a:ext>
                </a:extLst>
              </p:cNvPr>
              <p:cNvSpPr txBox="1"/>
              <p:nvPr/>
            </p:nvSpPr>
            <p:spPr>
              <a:xfrm>
                <a:off x="2072717" y="4045783"/>
                <a:ext cx="804656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 </m:t>
                      </m:r>
                      <m:sSup>
                        <m:sSup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=10 000 </m:t>
                      </m:r>
                      <m:sSup>
                        <m:sSup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=100 000 </m:t>
                      </m:r>
                      <m:sSup>
                        <m:sSup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=1 000 </m:t>
                      </m:r>
                      <m:sSup>
                        <m:sSup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=1 000 000 </m:t>
                      </m:r>
                      <m:sSup>
                        <m:sSup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=1 000 000 000 </m:t>
                      </m:r>
                      <m:sSup>
                        <m:sSupPr>
                          <m:ctrlPr>
                            <a:rPr lang="sk-SK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0792A8D7-A019-432C-BEB7-8B610FEE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17" y="4045783"/>
                <a:ext cx="8046565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34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6BC37-20B0-4D63-B2C1-B23AA68C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3583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Jednotky objemu a och premena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0792A8D7-A019-432C-BEB7-8B610FEE18E1}"/>
                  </a:ext>
                </a:extLst>
              </p:cNvPr>
              <p:cNvSpPr txBox="1"/>
              <p:nvPr/>
            </p:nvSpPr>
            <p:spPr>
              <a:xfrm>
                <a:off x="1115871" y="2067201"/>
                <a:ext cx="99602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sk-SK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sk-SK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sk-SK" sz="3200" dirty="0"/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0792A8D7-A019-432C-BEB7-8B610FEE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71" y="2067201"/>
                <a:ext cx="996025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Šípka: zakrivená nahor 6">
            <a:extLst>
              <a:ext uri="{FF2B5EF4-FFF2-40B4-BE49-F238E27FC236}">
                <a16:creationId xmlns:a16="http://schemas.microsoft.com/office/drawing/2014/main" id="{64B9D2AD-1F3D-4964-815A-97658D1DFDE3}"/>
              </a:ext>
            </a:extLst>
          </p:cNvPr>
          <p:cNvSpPr/>
          <p:nvPr/>
        </p:nvSpPr>
        <p:spPr>
          <a:xfrm>
            <a:off x="3260038" y="2775087"/>
            <a:ext cx="1775791" cy="901148"/>
          </a:xfrm>
          <a:prstGeom prst="curvedUp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zakrivená nahor 7">
            <a:extLst>
              <a:ext uri="{FF2B5EF4-FFF2-40B4-BE49-F238E27FC236}">
                <a16:creationId xmlns:a16="http://schemas.microsoft.com/office/drawing/2014/main" id="{EEDBD658-ED19-4E45-AB2B-AB594A2B7609}"/>
              </a:ext>
            </a:extLst>
          </p:cNvPr>
          <p:cNvSpPr/>
          <p:nvPr/>
        </p:nvSpPr>
        <p:spPr>
          <a:xfrm>
            <a:off x="5035829" y="2775087"/>
            <a:ext cx="1775791" cy="901148"/>
          </a:xfrm>
          <a:prstGeom prst="curvedUp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zakrivená nahor 8">
            <a:extLst>
              <a:ext uri="{FF2B5EF4-FFF2-40B4-BE49-F238E27FC236}">
                <a16:creationId xmlns:a16="http://schemas.microsoft.com/office/drawing/2014/main" id="{FC6934EB-0B8C-48FB-B1DB-D6D6600332A9}"/>
              </a:ext>
            </a:extLst>
          </p:cNvPr>
          <p:cNvSpPr/>
          <p:nvPr/>
        </p:nvSpPr>
        <p:spPr>
          <a:xfrm>
            <a:off x="6811620" y="2775087"/>
            <a:ext cx="1775791" cy="901148"/>
          </a:xfrm>
          <a:prstGeom prst="curvedUp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zakrivená nahor 10">
            <a:extLst>
              <a:ext uri="{FF2B5EF4-FFF2-40B4-BE49-F238E27FC236}">
                <a16:creationId xmlns:a16="http://schemas.microsoft.com/office/drawing/2014/main" id="{57A98CF2-9EC7-4EEF-BA7C-2D69787ABC8D}"/>
              </a:ext>
            </a:extLst>
          </p:cNvPr>
          <p:cNvSpPr/>
          <p:nvPr/>
        </p:nvSpPr>
        <p:spPr>
          <a:xfrm rot="10800000">
            <a:off x="3107638" y="1262684"/>
            <a:ext cx="1775791" cy="901148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Šípka: zakrivená nahor 11">
            <a:extLst>
              <a:ext uri="{FF2B5EF4-FFF2-40B4-BE49-F238E27FC236}">
                <a16:creationId xmlns:a16="http://schemas.microsoft.com/office/drawing/2014/main" id="{837AA6BB-75CA-442A-8094-C932E3BC0A99}"/>
              </a:ext>
            </a:extLst>
          </p:cNvPr>
          <p:cNvSpPr/>
          <p:nvPr/>
        </p:nvSpPr>
        <p:spPr>
          <a:xfrm rot="10800000">
            <a:off x="4883429" y="1266412"/>
            <a:ext cx="1775791" cy="901148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Šípka: zakrivená nahor 12">
            <a:extLst>
              <a:ext uri="{FF2B5EF4-FFF2-40B4-BE49-F238E27FC236}">
                <a16:creationId xmlns:a16="http://schemas.microsoft.com/office/drawing/2014/main" id="{65D595D4-6827-451E-BE5A-C4DAD9579E00}"/>
              </a:ext>
            </a:extLst>
          </p:cNvPr>
          <p:cNvSpPr/>
          <p:nvPr/>
        </p:nvSpPr>
        <p:spPr>
          <a:xfrm rot="10800000">
            <a:off x="6659220" y="1280629"/>
            <a:ext cx="1775791" cy="901148"/>
          </a:xfrm>
          <a:prstGeom prst="curved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21101EDD-7788-4329-BCF7-E29AE5728862}"/>
                  </a:ext>
                </a:extLst>
              </p:cNvPr>
              <p:cNvSpPr txBox="1"/>
              <p:nvPr/>
            </p:nvSpPr>
            <p:spPr>
              <a:xfrm>
                <a:off x="1115871" y="4883703"/>
                <a:ext cx="99602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h𝑙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𝑐𝑙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400" b="0" i="1" smtClean="0">
                          <a:latin typeface="Cambria Math" panose="02040503050406030204" pitchFamily="18" charset="0"/>
                        </a:rPr>
                        <m:t>𝑚𝑙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21101EDD-7788-4329-BCF7-E29AE5728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71" y="4883703"/>
                <a:ext cx="996025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Šípka: zakrivená nahor 14">
            <a:extLst>
              <a:ext uri="{FF2B5EF4-FFF2-40B4-BE49-F238E27FC236}">
                <a16:creationId xmlns:a16="http://schemas.microsoft.com/office/drawing/2014/main" id="{9D43C2EC-EB3F-4E48-A6A0-4A8DEACA4DF4}"/>
              </a:ext>
            </a:extLst>
          </p:cNvPr>
          <p:cNvSpPr/>
          <p:nvPr/>
        </p:nvSpPr>
        <p:spPr>
          <a:xfrm rot="10800000">
            <a:off x="7129669" y="4082914"/>
            <a:ext cx="1457741" cy="901148"/>
          </a:xfrm>
          <a:prstGeom prst="curvedUpArrow">
            <a:avLst>
              <a:gd name="adj1" fmla="val 13419"/>
              <a:gd name="adj2" fmla="val 21835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6" name="Šípka: zakrivená nahor 15">
            <a:extLst>
              <a:ext uri="{FF2B5EF4-FFF2-40B4-BE49-F238E27FC236}">
                <a16:creationId xmlns:a16="http://schemas.microsoft.com/office/drawing/2014/main" id="{5AF1D1BB-F1F1-420E-A8D4-0FFBD88C3790}"/>
              </a:ext>
            </a:extLst>
          </p:cNvPr>
          <p:cNvSpPr/>
          <p:nvPr/>
        </p:nvSpPr>
        <p:spPr>
          <a:xfrm rot="10800000">
            <a:off x="5910468" y="4082915"/>
            <a:ext cx="1219200" cy="901148"/>
          </a:xfrm>
          <a:prstGeom prst="curvedUpArrow">
            <a:avLst>
              <a:gd name="adj1" fmla="val 13419"/>
              <a:gd name="adj2" fmla="val 21835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7" name="Šípka: zakrivená nahor 16">
            <a:extLst>
              <a:ext uri="{FF2B5EF4-FFF2-40B4-BE49-F238E27FC236}">
                <a16:creationId xmlns:a16="http://schemas.microsoft.com/office/drawing/2014/main" id="{18AA6796-F6A9-4062-8E96-AF4448FBCAF2}"/>
              </a:ext>
            </a:extLst>
          </p:cNvPr>
          <p:cNvSpPr/>
          <p:nvPr/>
        </p:nvSpPr>
        <p:spPr>
          <a:xfrm rot="10800000">
            <a:off x="4640950" y="4082915"/>
            <a:ext cx="1269519" cy="901148"/>
          </a:xfrm>
          <a:prstGeom prst="curvedUpArrow">
            <a:avLst>
              <a:gd name="adj1" fmla="val 13419"/>
              <a:gd name="adj2" fmla="val 21835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8" name="Šípka: zakrivená nahor 17">
            <a:extLst>
              <a:ext uri="{FF2B5EF4-FFF2-40B4-BE49-F238E27FC236}">
                <a16:creationId xmlns:a16="http://schemas.microsoft.com/office/drawing/2014/main" id="{6949EC55-2DA6-4FEE-B080-1256FB4FBD3D}"/>
              </a:ext>
            </a:extLst>
          </p:cNvPr>
          <p:cNvSpPr/>
          <p:nvPr/>
        </p:nvSpPr>
        <p:spPr>
          <a:xfrm rot="10800000">
            <a:off x="3525077" y="4082914"/>
            <a:ext cx="1046919" cy="901148"/>
          </a:xfrm>
          <a:prstGeom prst="curvedUpArrow">
            <a:avLst>
              <a:gd name="adj1" fmla="val 13419"/>
              <a:gd name="adj2" fmla="val 21835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9" name="Šípka: zakrivená nahor 18">
            <a:extLst>
              <a:ext uri="{FF2B5EF4-FFF2-40B4-BE49-F238E27FC236}">
                <a16:creationId xmlns:a16="http://schemas.microsoft.com/office/drawing/2014/main" id="{6BA0A27B-414A-47C9-93B6-1D31B1E9A8A7}"/>
              </a:ext>
            </a:extLst>
          </p:cNvPr>
          <p:cNvSpPr/>
          <p:nvPr/>
        </p:nvSpPr>
        <p:spPr>
          <a:xfrm>
            <a:off x="3613909" y="5551540"/>
            <a:ext cx="1269520" cy="901148"/>
          </a:xfrm>
          <a:prstGeom prst="curvedUpArrow">
            <a:avLst>
              <a:gd name="adj1" fmla="val 10715"/>
              <a:gd name="adj2" fmla="val 35176"/>
              <a:gd name="adj3" fmla="val 27942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0" name="Šípka: zakrivená nahor 19">
            <a:extLst>
              <a:ext uri="{FF2B5EF4-FFF2-40B4-BE49-F238E27FC236}">
                <a16:creationId xmlns:a16="http://schemas.microsoft.com/office/drawing/2014/main" id="{1A844B2B-197F-4F27-99BB-5A5C4DE70B5C}"/>
              </a:ext>
            </a:extLst>
          </p:cNvPr>
          <p:cNvSpPr/>
          <p:nvPr/>
        </p:nvSpPr>
        <p:spPr>
          <a:xfrm>
            <a:off x="4870173" y="5551540"/>
            <a:ext cx="1269520" cy="901148"/>
          </a:xfrm>
          <a:prstGeom prst="curvedUpArrow">
            <a:avLst>
              <a:gd name="adj1" fmla="val 10715"/>
              <a:gd name="adj2" fmla="val 35176"/>
              <a:gd name="adj3" fmla="val 27942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1" name="Šípka: zakrivená nahor 20">
            <a:extLst>
              <a:ext uri="{FF2B5EF4-FFF2-40B4-BE49-F238E27FC236}">
                <a16:creationId xmlns:a16="http://schemas.microsoft.com/office/drawing/2014/main" id="{678C8868-4298-4C23-B272-992538A31615}"/>
              </a:ext>
            </a:extLst>
          </p:cNvPr>
          <p:cNvSpPr/>
          <p:nvPr/>
        </p:nvSpPr>
        <p:spPr>
          <a:xfrm>
            <a:off x="6082126" y="5602342"/>
            <a:ext cx="1269520" cy="901148"/>
          </a:xfrm>
          <a:prstGeom prst="curvedUpArrow">
            <a:avLst>
              <a:gd name="adj1" fmla="val 10715"/>
              <a:gd name="adj2" fmla="val 35176"/>
              <a:gd name="adj3" fmla="val 27942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2" name="Šípka: zakrivená nahor 21">
            <a:extLst>
              <a:ext uri="{FF2B5EF4-FFF2-40B4-BE49-F238E27FC236}">
                <a16:creationId xmlns:a16="http://schemas.microsoft.com/office/drawing/2014/main" id="{EB5ED50B-B31E-4209-BDF8-88E858625CA5}"/>
              </a:ext>
            </a:extLst>
          </p:cNvPr>
          <p:cNvSpPr/>
          <p:nvPr/>
        </p:nvSpPr>
        <p:spPr>
          <a:xfrm>
            <a:off x="7327826" y="5656319"/>
            <a:ext cx="1269520" cy="901148"/>
          </a:xfrm>
          <a:prstGeom prst="curvedUpArrow">
            <a:avLst>
              <a:gd name="adj1" fmla="val 10715"/>
              <a:gd name="adj2" fmla="val 35176"/>
              <a:gd name="adj3" fmla="val 27942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Šípka: zakrivená doprava 22">
            <a:extLst>
              <a:ext uri="{FF2B5EF4-FFF2-40B4-BE49-F238E27FC236}">
                <a16:creationId xmlns:a16="http://schemas.microsoft.com/office/drawing/2014/main" id="{6872AB7F-555E-48AA-A57E-394B2D321B63}"/>
              </a:ext>
            </a:extLst>
          </p:cNvPr>
          <p:cNvSpPr/>
          <p:nvPr/>
        </p:nvSpPr>
        <p:spPr>
          <a:xfrm>
            <a:off x="1620796" y="2337342"/>
            <a:ext cx="1269520" cy="3396560"/>
          </a:xfrm>
          <a:prstGeom prst="curvedRightArrow">
            <a:avLst>
              <a:gd name="adj1" fmla="val 18513"/>
              <a:gd name="adj2" fmla="val 41582"/>
              <a:gd name="adj3" fmla="val 36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4" name="Šípka: zakrivená doľava 23">
            <a:extLst>
              <a:ext uri="{FF2B5EF4-FFF2-40B4-BE49-F238E27FC236}">
                <a16:creationId xmlns:a16="http://schemas.microsoft.com/office/drawing/2014/main" id="{87657BBD-FB17-4192-8D26-509A5AE47617}"/>
              </a:ext>
            </a:extLst>
          </p:cNvPr>
          <p:cNvSpPr/>
          <p:nvPr/>
        </p:nvSpPr>
        <p:spPr>
          <a:xfrm rot="10800000">
            <a:off x="212034" y="1767232"/>
            <a:ext cx="2590805" cy="4355272"/>
          </a:xfrm>
          <a:prstGeom prst="curvedLeftArrow">
            <a:avLst>
              <a:gd name="adj1" fmla="val 9992"/>
              <a:gd name="adj2" fmla="val 23490"/>
              <a:gd name="adj3" fmla="val 3104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02A18586-7F6E-4CB5-BA8C-4D7A99EE8AD9}"/>
                  </a:ext>
                </a:extLst>
              </p:cNvPr>
              <p:cNvSpPr txBox="1"/>
              <p:nvPr/>
            </p:nvSpPr>
            <p:spPr>
              <a:xfrm>
                <a:off x="3384589" y="2890390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02A18586-7F6E-4CB5-BA8C-4D7A99EE8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89" y="2890390"/>
                <a:ext cx="13252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855F2941-2E45-4CD5-802B-A39A30F849A8}"/>
                  </a:ext>
                </a:extLst>
              </p:cNvPr>
              <p:cNvSpPr txBox="1"/>
              <p:nvPr/>
            </p:nvSpPr>
            <p:spPr>
              <a:xfrm>
                <a:off x="5108714" y="2899560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855F2941-2E45-4CD5-802B-A39A30F8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4" y="2899560"/>
                <a:ext cx="13252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BD5CCB1F-05EC-498A-AEF9-35C108C90B2C}"/>
                  </a:ext>
                </a:extLst>
              </p:cNvPr>
              <p:cNvSpPr txBox="1"/>
              <p:nvPr/>
            </p:nvSpPr>
            <p:spPr>
              <a:xfrm>
                <a:off x="6989180" y="2907535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1 000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BD5CCB1F-05EC-498A-AEF9-35C108C9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180" y="2907535"/>
                <a:ext cx="13252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28">
                <a:extLst>
                  <a:ext uri="{FF2B5EF4-FFF2-40B4-BE49-F238E27FC236}">
                    <a16:creationId xmlns:a16="http://schemas.microsoft.com/office/drawing/2014/main" id="{B7299350-1BFA-4BDE-8522-A26C24E982D7}"/>
                  </a:ext>
                </a:extLst>
              </p:cNvPr>
              <p:cNvSpPr txBox="1"/>
              <p:nvPr/>
            </p:nvSpPr>
            <p:spPr>
              <a:xfrm>
                <a:off x="3405810" y="1577289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1 000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BlokTextu 28">
                <a:extLst>
                  <a:ext uri="{FF2B5EF4-FFF2-40B4-BE49-F238E27FC236}">
                    <a16:creationId xmlns:a16="http://schemas.microsoft.com/office/drawing/2014/main" id="{B7299350-1BFA-4BDE-8522-A26C24E9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10" y="1577289"/>
                <a:ext cx="13252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C61FE239-DD7A-42E6-B78D-DCC1F1962BE8}"/>
                  </a:ext>
                </a:extLst>
              </p:cNvPr>
              <p:cNvSpPr txBox="1"/>
              <p:nvPr/>
            </p:nvSpPr>
            <p:spPr>
              <a:xfrm>
                <a:off x="5141848" y="1589537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1 000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C61FE239-DD7A-42E6-B78D-DCC1F196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48" y="1589537"/>
                <a:ext cx="13252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lokTextu 30">
                <a:extLst>
                  <a:ext uri="{FF2B5EF4-FFF2-40B4-BE49-F238E27FC236}">
                    <a16:creationId xmlns:a16="http://schemas.microsoft.com/office/drawing/2014/main" id="{DF654F4E-7FEF-47D2-830C-F017B8220B5E}"/>
                  </a:ext>
                </a:extLst>
              </p:cNvPr>
              <p:cNvSpPr txBox="1"/>
              <p:nvPr/>
            </p:nvSpPr>
            <p:spPr>
              <a:xfrm>
                <a:off x="6937514" y="1577289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1 000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BlokTextu 30">
                <a:extLst>
                  <a:ext uri="{FF2B5EF4-FFF2-40B4-BE49-F238E27FC236}">
                    <a16:creationId xmlns:a16="http://schemas.microsoft.com/office/drawing/2014/main" id="{DF654F4E-7FEF-47D2-830C-F017B822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4" y="1577289"/>
                <a:ext cx="13252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lokTextu 31">
                <a:extLst>
                  <a:ext uri="{FF2B5EF4-FFF2-40B4-BE49-F238E27FC236}">
                    <a16:creationId xmlns:a16="http://schemas.microsoft.com/office/drawing/2014/main" id="{085EC57B-7C0F-4E80-BB89-557B00596FAC}"/>
                  </a:ext>
                </a:extLst>
              </p:cNvPr>
              <p:cNvSpPr txBox="1"/>
              <p:nvPr/>
            </p:nvSpPr>
            <p:spPr>
              <a:xfrm>
                <a:off x="3438272" y="4437035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2" name="BlokTextu 31">
                <a:extLst>
                  <a:ext uri="{FF2B5EF4-FFF2-40B4-BE49-F238E27FC236}">
                    <a16:creationId xmlns:a16="http://schemas.microsoft.com/office/drawing/2014/main" id="{085EC57B-7C0F-4E80-BB89-557B00596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72" y="4437035"/>
                <a:ext cx="1325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BlokTextu 32">
                <a:extLst>
                  <a:ext uri="{FF2B5EF4-FFF2-40B4-BE49-F238E27FC236}">
                    <a16:creationId xmlns:a16="http://schemas.microsoft.com/office/drawing/2014/main" id="{D692B7FF-2FFC-4A40-B93C-3B8BD19ABC20}"/>
                  </a:ext>
                </a:extLst>
              </p:cNvPr>
              <p:cNvSpPr txBox="1"/>
              <p:nvPr/>
            </p:nvSpPr>
            <p:spPr>
              <a:xfrm>
                <a:off x="3518451" y="5622033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3" name="BlokTextu 32">
                <a:extLst>
                  <a:ext uri="{FF2B5EF4-FFF2-40B4-BE49-F238E27FC236}">
                    <a16:creationId xmlns:a16="http://schemas.microsoft.com/office/drawing/2014/main" id="{D692B7FF-2FFC-4A40-B93C-3B8BD19A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51" y="5622033"/>
                <a:ext cx="13252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lokTextu 33">
                <a:extLst>
                  <a:ext uri="{FF2B5EF4-FFF2-40B4-BE49-F238E27FC236}">
                    <a16:creationId xmlns:a16="http://schemas.microsoft.com/office/drawing/2014/main" id="{C37F9016-5F7C-4FD0-91C5-94825B9CE312}"/>
                  </a:ext>
                </a:extLst>
              </p:cNvPr>
              <p:cNvSpPr txBox="1"/>
              <p:nvPr/>
            </p:nvSpPr>
            <p:spPr>
              <a:xfrm>
                <a:off x="4550771" y="4427976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4" name="BlokTextu 33">
                <a:extLst>
                  <a:ext uri="{FF2B5EF4-FFF2-40B4-BE49-F238E27FC236}">
                    <a16:creationId xmlns:a16="http://schemas.microsoft.com/office/drawing/2014/main" id="{C37F9016-5F7C-4FD0-91C5-94825B9C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771" y="4427976"/>
                <a:ext cx="13252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lokTextu 34">
                <a:extLst>
                  <a:ext uri="{FF2B5EF4-FFF2-40B4-BE49-F238E27FC236}">
                    <a16:creationId xmlns:a16="http://schemas.microsoft.com/office/drawing/2014/main" id="{69C252A9-4D27-4AAC-A695-74C2D69CA2B1}"/>
                  </a:ext>
                </a:extLst>
              </p:cNvPr>
              <p:cNvSpPr txBox="1"/>
              <p:nvPr/>
            </p:nvSpPr>
            <p:spPr>
              <a:xfrm>
                <a:off x="5875990" y="4427976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5" name="BlokTextu 34">
                <a:extLst>
                  <a:ext uri="{FF2B5EF4-FFF2-40B4-BE49-F238E27FC236}">
                    <a16:creationId xmlns:a16="http://schemas.microsoft.com/office/drawing/2014/main" id="{69C252A9-4D27-4AAC-A695-74C2D69C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90" y="4427976"/>
                <a:ext cx="13252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BlokTextu 35">
                <a:extLst>
                  <a:ext uri="{FF2B5EF4-FFF2-40B4-BE49-F238E27FC236}">
                    <a16:creationId xmlns:a16="http://schemas.microsoft.com/office/drawing/2014/main" id="{B130932B-D205-4A2F-AAA0-E9201B7B87CF}"/>
                  </a:ext>
                </a:extLst>
              </p:cNvPr>
              <p:cNvSpPr txBox="1"/>
              <p:nvPr/>
            </p:nvSpPr>
            <p:spPr>
              <a:xfrm>
                <a:off x="7179987" y="4441729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6" name="BlokTextu 35">
                <a:extLst>
                  <a:ext uri="{FF2B5EF4-FFF2-40B4-BE49-F238E27FC236}">
                    <a16:creationId xmlns:a16="http://schemas.microsoft.com/office/drawing/2014/main" id="{B130932B-D205-4A2F-AAA0-E9201B7B8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987" y="4441729"/>
                <a:ext cx="13252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BlokTextu 36">
                <a:extLst>
                  <a:ext uri="{FF2B5EF4-FFF2-40B4-BE49-F238E27FC236}">
                    <a16:creationId xmlns:a16="http://schemas.microsoft.com/office/drawing/2014/main" id="{7E4E6D60-9C98-438B-AF2C-5F1E84406527}"/>
                  </a:ext>
                </a:extLst>
              </p:cNvPr>
              <p:cNvSpPr txBox="1"/>
              <p:nvPr/>
            </p:nvSpPr>
            <p:spPr>
              <a:xfrm>
                <a:off x="-32462" y="3760202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7" name="BlokTextu 36">
                <a:extLst>
                  <a:ext uri="{FF2B5EF4-FFF2-40B4-BE49-F238E27FC236}">
                    <a16:creationId xmlns:a16="http://schemas.microsoft.com/office/drawing/2014/main" id="{7E4E6D60-9C98-438B-AF2C-5F1E844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62" y="3760202"/>
                <a:ext cx="13252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BlokTextu 37">
                <a:extLst>
                  <a:ext uri="{FF2B5EF4-FFF2-40B4-BE49-F238E27FC236}">
                    <a16:creationId xmlns:a16="http://schemas.microsoft.com/office/drawing/2014/main" id="{44226A8E-A6F4-4E5C-8935-FA214C8161D5}"/>
                  </a:ext>
                </a:extLst>
              </p:cNvPr>
              <p:cNvSpPr txBox="1"/>
              <p:nvPr/>
            </p:nvSpPr>
            <p:spPr>
              <a:xfrm>
                <a:off x="4732373" y="5619945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8" name="BlokTextu 37">
                <a:extLst>
                  <a:ext uri="{FF2B5EF4-FFF2-40B4-BE49-F238E27FC236}">
                    <a16:creationId xmlns:a16="http://schemas.microsoft.com/office/drawing/2014/main" id="{44226A8E-A6F4-4E5C-8935-FA214C816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73" y="5619945"/>
                <a:ext cx="132521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BlokTextu 38">
                <a:extLst>
                  <a:ext uri="{FF2B5EF4-FFF2-40B4-BE49-F238E27FC236}">
                    <a16:creationId xmlns:a16="http://schemas.microsoft.com/office/drawing/2014/main" id="{3A6B0BD4-17CD-47A5-A5F8-888BE82AF155}"/>
                  </a:ext>
                </a:extLst>
              </p:cNvPr>
              <p:cNvSpPr txBox="1"/>
              <p:nvPr/>
            </p:nvSpPr>
            <p:spPr>
              <a:xfrm>
                <a:off x="5920506" y="5633698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9" name="BlokTextu 38">
                <a:extLst>
                  <a:ext uri="{FF2B5EF4-FFF2-40B4-BE49-F238E27FC236}">
                    <a16:creationId xmlns:a16="http://schemas.microsoft.com/office/drawing/2014/main" id="{3A6B0BD4-17CD-47A5-A5F8-888BE82AF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06" y="5633698"/>
                <a:ext cx="13252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BlokTextu 39">
                <a:extLst>
                  <a:ext uri="{FF2B5EF4-FFF2-40B4-BE49-F238E27FC236}">
                    <a16:creationId xmlns:a16="http://schemas.microsoft.com/office/drawing/2014/main" id="{C1B406E2-A645-46F4-9BB5-0CC8D445FA4F}"/>
                  </a:ext>
                </a:extLst>
              </p:cNvPr>
              <p:cNvSpPr txBox="1"/>
              <p:nvPr/>
            </p:nvSpPr>
            <p:spPr>
              <a:xfrm>
                <a:off x="7176056" y="5619945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0" name="BlokTextu 39">
                <a:extLst>
                  <a:ext uri="{FF2B5EF4-FFF2-40B4-BE49-F238E27FC236}">
                    <a16:creationId xmlns:a16="http://schemas.microsoft.com/office/drawing/2014/main" id="{C1B406E2-A645-46F4-9BB5-0CC8D445F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56" y="5619945"/>
                <a:ext cx="132521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BlokTextu 40">
                <a:extLst>
                  <a:ext uri="{FF2B5EF4-FFF2-40B4-BE49-F238E27FC236}">
                    <a16:creationId xmlns:a16="http://schemas.microsoft.com/office/drawing/2014/main" id="{BDF0051F-0DFE-4544-9279-B8CA0B864A75}"/>
                  </a:ext>
                </a:extLst>
              </p:cNvPr>
              <p:cNvSpPr txBox="1"/>
              <p:nvPr/>
            </p:nvSpPr>
            <p:spPr>
              <a:xfrm>
                <a:off x="1374284" y="3760202"/>
                <a:ext cx="1325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10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1" name="BlokTextu 40">
                <a:extLst>
                  <a:ext uri="{FF2B5EF4-FFF2-40B4-BE49-F238E27FC236}">
                    <a16:creationId xmlns:a16="http://schemas.microsoft.com/office/drawing/2014/main" id="{BDF0051F-0DFE-4544-9279-B8CA0B8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284" y="3760202"/>
                <a:ext cx="132521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97CE46-2632-45F6-932A-15B87CA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sk-SK" dirty="0"/>
              <a:t>Úloha: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F22F18-4CEA-47AD-B1E4-8DC5A1C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5649"/>
            <a:ext cx="10668000" cy="3048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Zo stavebnice sme postavili veľkú kocku. Použili sme 27 malých kociek. Jedna malá kocka má dĺžku hrany 1 cm. </a:t>
            </a:r>
          </a:p>
          <a:p>
            <a:pPr marL="0" indent="0">
              <a:buNone/>
            </a:pPr>
            <a:r>
              <a:rPr lang="sk-SK" dirty="0"/>
              <a:t>Aký je objem jednej malej kocky?</a:t>
            </a:r>
          </a:p>
          <a:p>
            <a:pPr marL="0" indent="0">
              <a:buNone/>
            </a:pPr>
            <a:r>
              <a:rPr lang="sk-SK" dirty="0"/>
              <a:t>Aký je objem všetkých malých kociek spolu? </a:t>
            </a:r>
          </a:p>
          <a:p>
            <a:pPr marL="0" indent="0">
              <a:buNone/>
            </a:pPr>
            <a:r>
              <a:rPr lang="sk-SK" dirty="0"/>
              <a:t>Ako sme uložili kocky? </a:t>
            </a:r>
          </a:p>
          <a:p>
            <a:pPr marL="0" indent="0">
              <a:buNone/>
            </a:pPr>
            <a:r>
              <a:rPr lang="sk-SK" dirty="0"/>
              <a:t>Aká je dĺžka hrany veľkej kocky?</a:t>
            </a:r>
          </a:p>
          <a:p>
            <a:pPr marL="0" indent="0">
              <a:buNone/>
            </a:pPr>
            <a:r>
              <a:rPr lang="sk-SK" dirty="0"/>
              <a:t>Aký je objem veľkej kocky?</a:t>
            </a:r>
          </a:p>
        </p:txBody>
      </p:sp>
    </p:spTree>
    <p:extLst>
      <p:ext uri="{BB962C8B-B14F-4D97-AF65-F5344CB8AC3E}">
        <p14:creationId xmlns:p14="http://schemas.microsoft.com/office/powerpoint/2010/main" val="2398313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FC610-34F4-471F-BFEE-1B153A65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5043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Objem kocky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88A87CD-B0D2-4190-8FC6-A1E46C6A9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75" y="2641258"/>
                <a:ext cx="5121965" cy="12636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sz="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88A87CD-B0D2-4190-8FC6-A1E46C6A9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75" y="2641258"/>
                <a:ext cx="5121965" cy="12636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Kocka: - on line výpočet, vzorec - FORMIAX">
            <a:extLst>
              <a:ext uri="{FF2B5EF4-FFF2-40B4-BE49-F238E27FC236}">
                <a16:creationId xmlns:a16="http://schemas.microsoft.com/office/drawing/2014/main" id="{1FC6C34D-7176-49AC-BA6B-9F074A338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89" b="9276"/>
          <a:stretch/>
        </p:blipFill>
        <p:spPr bwMode="auto">
          <a:xfrm>
            <a:off x="974036" y="1926257"/>
            <a:ext cx="3929270" cy="340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5BF313EC-6A99-4245-A225-1DBB770C34F5}"/>
              </a:ext>
            </a:extLst>
          </p:cNvPr>
          <p:cNvSpPr txBox="1"/>
          <p:nvPr/>
        </p:nvSpPr>
        <p:spPr>
          <a:xfrm>
            <a:off x="1951382" y="5356987"/>
            <a:ext cx="2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D6C463C1-5B21-4B11-B7FD-4B710B4D8A71}"/>
              </a:ext>
            </a:extLst>
          </p:cNvPr>
          <p:cNvSpPr txBox="1"/>
          <p:nvPr/>
        </p:nvSpPr>
        <p:spPr>
          <a:xfrm>
            <a:off x="4759188" y="3088417"/>
            <a:ext cx="2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093D7E07-5DAA-4495-9407-854FB5FF4F32}"/>
              </a:ext>
            </a:extLst>
          </p:cNvPr>
          <p:cNvCxnSpPr>
            <a:cxnSpLocks/>
          </p:cNvCxnSpPr>
          <p:nvPr/>
        </p:nvCxnSpPr>
        <p:spPr>
          <a:xfrm flipH="1" flipV="1">
            <a:off x="8468140" y="3627505"/>
            <a:ext cx="742121" cy="1010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E16520A0-9D98-4039-A1AE-E216C0A5A6B9}"/>
              </a:ext>
            </a:extLst>
          </p:cNvPr>
          <p:cNvCxnSpPr>
            <a:cxnSpLocks/>
          </p:cNvCxnSpPr>
          <p:nvPr/>
        </p:nvCxnSpPr>
        <p:spPr>
          <a:xfrm flipV="1">
            <a:off x="9487729" y="3627505"/>
            <a:ext cx="1" cy="1010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FFA8755E-E7DA-455A-B9F6-1B0670320E82}"/>
              </a:ext>
            </a:extLst>
          </p:cNvPr>
          <p:cNvCxnSpPr>
            <a:cxnSpLocks/>
          </p:cNvCxnSpPr>
          <p:nvPr/>
        </p:nvCxnSpPr>
        <p:spPr>
          <a:xfrm flipV="1">
            <a:off x="9765198" y="3627505"/>
            <a:ext cx="742122" cy="1010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id="{D10ECB13-149B-45BD-B1A0-1AD5EBDD77C3}"/>
              </a:ext>
            </a:extLst>
          </p:cNvPr>
          <p:cNvSpPr txBox="1"/>
          <p:nvPr/>
        </p:nvSpPr>
        <p:spPr>
          <a:xfrm>
            <a:off x="8543511" y="4891154"/>
            <a:ext cx="1888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Dĺžka hrany kocky</a:t>
            </a:r>
          </a:p>
        </p:txBody>
      </p:sp>
    </p:spTree>
    <p:extLst>
      <p:ext uri="{BB962C8B-B14F-4D97-AF65-F5344CB8AC3E}">
        <p14:creationId xmlns:p14="http://schemas.microsoft.com/office/powerpoint/2010/main" val="267581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97CE46-2632-45F6-932A-15B87CA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sk-SK" dirty="0"/>
              <a:t>Úloha: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F22F18-4CEA-47AD-B1E4-8DC5A1C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25649"/>
            <a:ext cx="10668000" cy="3048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Zo stavebnice sme postavili veľký kváder. Použili sme 24 malých kociek. Jedna malá kocka má dĺžku hrany 1 cm. </a:t>
            </a:r>
          </a:p>
          <a:p>
            <a:pPr marL="0" indent="0">
              <a:buNone/>
            </a:pPr>
            <a:r>
              <a:rPr lang="sk-SK" dirty="0"/>
              <a:t>Aký je objem jednej malej kocky?</a:t>
            </a:r>
          </a:p>
          <a:p>
            <a:pPr marL="0" indent="0">
              <a:buNone/>
            </a:pPr>
            <a:r>
              <a:rPr lang="sk-SK" dirty="0"/>
              <a:t>Aký je objem všetkých malých kociek spolu? </a:t>
            </a:r>
          </a:p>
          <a:p>
            <a:pPr marL="0" indent="0">
              <a:buNone/>
            </a:pPr>
            <a:r>
              <a:rPr lang="sk-SK" dirty="0"/>
              <a:t>Ako sme uložili kocky? </a:t>
            </a:r>
          </a:p>
          <a:p>
            <a:pPr marL="0" indent="0">
              <a:buNone/>
            </a:pPr>
            <a:r>
              <a:rPr lang="sk-SK" dirty="0"/>
              <a:t>Aká je dĺžka hrany veľkého kvádra?</a:t>
            </a:r>
          </a:p>
          <a:p>
            <a:pPr marL="0" indent="0">
              <a:buNone/>
            </a:pPr>
            <a:r>
              <a:rPr lang="sk-SK" dirty="0"/>
              <a:t>Aký je objem veľkého kvádra?</a:t>
            </a:r>
          </a:p>
        </p:txBody>
      </p:sp>
    </p:spTree>
    <p:extLst>
      <p:ext uri="{BB962C8B-B14F-4D97-AF65-F5344CB8AC3E}">
        <p14:creationId xmlns:p14="http://schemas.microsoft.com/office/powerpoint/2010/main" val="750890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97BBFF-D977-4D78-8721-EB4E1D8F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7809"/>
            <a:ext cx="9144000" cy="1263649"/>
          </a:xfrm>
        </p:spPr>
        <p:txBody>
          <a:bodyPr/>
          <a:lstStyle/>
          <a:p>
            <a:pPr algn="ctr"/>
            <a:r>
              <a:rPr lang="sk-SK" dirty="0"/>
              <a:t>Objem kvádra</a:t>
            </a:r>
          </a:p>
        </p:txBody>
      </p:sp>
      <p:pic>
        <p:nvPicPr>
          <p:cNvPr id="2052" name="Picture 4" descr="Telesá - Vzorce">
            <a:extLst>
              <a:ext uri="{FF2B5EF4-FFF2-40B4-BE49-F238E27FC236}">
                <a16:creationId xmlns:a16="http://schemas.microsoft.com/office/drawing/2014/main" id="{CC261464-6E2C-48D7-9E66-7939F740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2" y="1621458"/>
            <a:ext cx="5411817" cy="37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ástupný objekt pre obsah 2">
                <a:extLst>
                  <a:ext uri="{FF2B5EF4-FFF2-40B4-BE49-F238E27FC236}">
                    <a16:creationId xmlns:a16="http://schemas.microsoft.com/office/drawing/2014/main" id="{F2FBD7C6-B0FE-4A84-9A9C-96F2E835C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7475" y="2641258"/>
                <a:ext cx="5121965" cy="12636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6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k-SK" sz="6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sk-SK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sk-SK" sz="66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sk-SK" sz="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ástupný objekt pre obsah 2">
                <a:extLst>
                  <a:ext uri="{FF2B5EF4-FFF2-40B4-BE49-F238E27FC236}">
                    <a16:creationId xmlns:a16="http://schemas.microsoft.com/office/drawing/2014/main" id="{F2FBD7C6-B0FE-4A84-9A9C-96F2E835C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75" y="2641258"/>
                <a:ext cx="5121965" cy="12636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lokTextu 20">
            <a:extLst>
              <a:ext uri="{FF2B5EF4-FFF2-40B4-BE49-F238E27FC236}">
                <a16:creationId xmlns:a16="http://schemas.microsoft.com/office/drawing/2014/main" id="{3684A2E2-DEC4-4408-A21C-FED771F997D3}"/>
              </a:ext>
            </a:extLst>
          </p:cNvPr>
          <p:cNvSpPr txBox="1"/>
          <p:nvPr/>
        </p:nvSpPr>
        <p:spPr>
          <a:xfrm>
            <a:off x="8543511" y="4930531"/>
            <a:ext cx="18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1" dirty="0">
                <a:solidFill>
                  <a:srgbClr val="FF0000"/>
                </a:solidFill>
              </a:rPr>
              <a:t>Dĺžky hrán kvádra</a:t>
            </a:r>
          </a:p>
        </p:txBody>
      </p: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32850621-6E86-4FB0-A40F-A08CDF85830D}"/>
              </a:ext>
            </a:extLst>
          </p:cNvPr>
          <p:cNvCxnSpPr>
            <a:cxnSpLocks/>
          </p:cNvCxnSpPr>
          <p:nvPr/>
        </p:nvCxnSpPr>
        <p:spPr>
          <a:xfrm flipH="1" flipV="1">
            <a:off x="8468140" y="3627505"/>
            <a:ext cx="742121" cy="10107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91A8BD34-5BE2-4072-B1CA-65AF9C14D29A}"/>
              </a:ext>
            </a:extLst>
          </p:cNvPr>
          <p:cNvCxnSpPr>
            <a:cxnSpLocks/>
          </p:cNvCxnSpPr>
          <p:nvPr/>
        </p:nvCxnSpPr>
        <p:spPr>
          <a:xfrm flipV="1">
            <a:off x="9487729" y="3627505"/>
            <a:ext cx="1" cy="10107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C7807BD-D28E-47EA-A92A-F033C9C44B0B}"/>
              </a:ext>
            </a:extLst>
          </p:cNvPr>
          <p:cNvCxnSpPr>
            <a:cxnSpLocks/>
          </p:cNvCxnSpPr>
          <p:nvPr/>
        </p:nvCxnSpPr>
        <p:spPr>
          <a:xfrm flipV="1">
            <a:off x="9765198" y="3627505"/>
            <a:ext cx="742122" cy="10107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3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D5BE42E8-2EAD-43BE-A296-55B6619D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3D78A53-B8E4-48A7-9A95-7775939B1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Mgr. Simona Szabová</a:t>
            </a:r>
          </a:p>
        </p:txBody>
      </p:sp>
    </p:spTree>
    <p:extLst>
      <p:ext uri="{BB962C8B-B14F-4D97-AF65-F5344CB8AC3E}">
        <p14:creationId xmlns:p14="http://schemas.microsoft.com/office/powerpoint/2010/main" val="23482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5D476-7A16-4C9D-9BB4-C73B9F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254829"/>
            <a:ext cx="9144000" cy="1263649"/>
          </a:xfrm>
        </p:spPr>
        <p:txBody>
          <a:bodyPr/>
          <a:lstStyle/>
          <a:p>
            <a:r>
              <a:rPr lang="sk-SK" dirty="0"/>
              <a:t>Kváder: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F1A118-3C67-4268-80ED-CDFE5676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461" y="1706216"/>
            <a:ext cx="6844748" cy="304800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Pozrite sa okolo seba, aké predmety majú tvar kvádra? </a:t>
            </a:r>
          </a:p>
        </p:txBody>
      </p:sp>
      <p:pic>
        <p:nvPicPr>
          <p:cNvPr id="3074" name="Picture 2" descr="BRILIANT KVÁDER 50/150 metal MODRÁ od 2,34 € - Heureka.sk">
            <a:extLst>
              <a:ext uri="{FF2B5EF4-FFF2-40B4-BE49-F238E27FC236}">
                <a16:creationId xmlns:a16="http://schemas.microsoft.com/office/drawing/2014/main" id="{FEEECA65-EEA2-489A-858B-5E950BD6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4" y="1706216"/>
            <a:ext cx="4265130" cy="426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5D476-7A16-4C9D-9BB4-C73B9F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38" y="316671"/>
            <a:ext cx="9144000" cy="1263649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Kváder v matematike: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F1A118-3C67-4268-80ED-CDFE5676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6671"/>
            <a:ext cx="5963478" cy="6362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Označ kváder písmenami KLMNOPRS a doplň údaje: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Vrcholy: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vidíme: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nevidíme: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Hrany: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vidíme: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nevidíme: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Steny: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vidíme:</a:t>
            </a:r>
          </a:p>
          <a:p>
            <a:pPr marL="514350" indent="-514350">
              <a:buAutoNum type="alphaLcParenR"/>
            </a:pPr>
            <a:r>
              <a:rPr lang="sk-SK" dirty="0">
                <a:solidFill>
                  <a:schemeClr val="bg1"/>
                </a:solidFill>
              </a:rPr>
              <a:t>ktoré nevidíme: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Počet vrcholov: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Počet hrán: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Počet stien: 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794A809C-1FD3-4838-B7E3-6FFB2BBD09C5}"/>
              </a:ext>
            </a:extLst>
          </p:cNvPr>
          <p:cNvSpPr/>
          <p:nvPr/>
        </p:nvSpPr>
        <p:spPr>
          <a:xfrm>
            <a:off x="4386470" y="4081670"/>
            <a:ext cx="344556" cy="357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098" name="Picture 2" descr="Telesá - Vzorce">
            <a:extLst>
              <a:ext uri="{FF2B5EF4-FFF2-40B4-BE49-F238E27FC236}">
                <a16:creationId xmlns:a16="http://schemas.microsoft.com/office/drawing/2014/main" id="{43AE5E21-54F8-4AAE-A1E3-77A8D7344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5" b="12678"/>
          <a:stretch/>
        </p:blipFill>
        <p:spPr bwMode="auto">
          <a:xfrm>
            <a:off x="275780" y="1737937"/>
            <a:ext cx="4455246" cy="29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EB0F417B-55C1-4CED-BF25-1B88921D0245}"/>
              </a:ext>
            </a:extLst>
          </p:cNvPr>
          <p:cNvSpPr/>
          <p:nvPr/>
        </p:nvSpPr>
        <p:spPr>
          <a:xfrm>
            <a:off x="4346714" y="3988906"/>
            <a:ext cx="344556" cy="503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674237A5-4711-4C8F-BF0F-EC43A1D5FD82}"/>
              </a:ext>
            </a:extLst>
          </p:cNvPr>
          <p:cNvCxnSpPr/>
          <p:nvPr/>
        </p:nvCxnSpPr>
        <p:spPr>
          <a:xfrm flipV="1">
            <a:off x="636104" y="2027583"/>
            <a:ext cx="715618" cy="70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EF679BC6-C09A-40F6-9361-A2D32859AFB0}"/>
              </a:ext>
            </a:extLst>
          </p:cNvPr>
          <p:cNvCxnSpPr/>
          <p:nvPr/>
        </p:nvCxnSpPr>
        <p:spPr>
          <a:xfrm flipV="1">
            <a:off x="3843130" y="2042491"/>
            <a:ext cx="715618" cy="70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0">
            <a:extLst>
              <a:ext uri="{FF2B5EF4-FFF2-40B4-BE49-F238E27FC236}">
                <a16:creationId xmlns:a16="http://schemas.microsoft.com/office/drawing/2014/main" id="{831232B1-C3F5-426B-8056-63807B56FC13}"/>
              </a:ext>
            </a:extLst>
          </p:cNvPr>
          <p:cNvCxnSpPr/>
          <p:nvPr/>
        </p:nvCxnSpPr>
        <p:spPr>
          <a:xfrm flipV="1">
            <a:off x="3856383" y="3699014"/>
            <a:ext cx="715618" cy="70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8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lak 7">
            <a:extLst>
              <a:ext uri="{FF2B5EF4-FFF2-40B4-BE49-F238E27FC236}">
                <a16:creationId xmlns:a16="http://schemas.microsoft.com/office/drawing/2014/main" id="{E6933C30-9A00-41E5-8B1E-9D0374BCCDA3}"/>
              </a:ext>
            </a:extLst>
          </p:cNvPr>
          <p:cNvSpPr/>
          <p:nvPr/>
        </p:nvSpPr>
        <p:spPr>
          <a:xfrm>
            <a:off x="5771321" y="3905112"/>
            <a:ext cx="967409" cy="6407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lak 8">
            <a:extLst>
              <a:ext uri="{FF2B5EF4-FFF2-40B4-BE49-F238E27FC236}">
                <a16:creationId xmlns:a16="http://schemas.microsoft.com/office/drawing/2014/main" id="{9966610D-D591-4148-A922-0C0F4DAF39AF}"/>
              </a:ext>
            </a:extLst>
          </p:cNvPr>
          <p:cNvSpPr/>
          <p:nvPr/>
        </p:nvSpPr>
        <p:spPr>
          <a:xfrm>
            <a:off x="7984435" y="3905112"/>
            <a:ext cx="967409" cy="6407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lak 11">
            <a:extLst>
              <a:ext uri="{FF2B5EF4-FFF2-40B4-BE49-F238E27FC236}">
                <a16:creationId xmlns:a16="http://schemas.microsoft.com/office/drawing/2014/main" id="{D8C5B0F8-593C-408C-9DB8-A92BC536AE61}"/>
              </a:ext>
            </a:extLst>
          </p:cNvPr>
          <p:cNvSpPr/>
          <p:nvPr/>
        </p:nvSpPr>
        <p:spPr>
          <a:xfrm>
            <a:off x="6732105" y="4669806"/>
            <a:ext cx="3392557" cy="81542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lak 12">
            <a:extLst>
              <a:ext uri="{FF2B5EF4-FFF2-40B4-BE49-F238E27FC236}">
                <a16:creationId xmlns:a16="http://schemas.microsoft.com/office/drawing/2014/main" id="{D3770A4C-71C3-4931-9975-A72B5B6BB5B9}"/>
              </a:ext>
            </a:extLst>
          </p:cNvPr>
          <p:cNvSpPr/>
          <p:nvPr/>
        </p:nvSpPr>
        <p:spPr>
          <a:xfrm>
            <a:off x="3193773" y="5222978"/>
            <a:ext cx="2796210" cy="12265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lak 6">
            <a:extLst>
              <a:ext uri="{FF2B5EF4-FFF2-40B4-BE49-F238E27FC236}">
                <a16:creationId xmlns:a16="http://schemas.microsoft.com/office/drawing/2014/main" id="{352CE015-DBB7-4BA7-A918-3C4D1ECF3289}"/>
              </a:ext>
            </a:extLst>
          </p:cNvPr>
          <p:cNvSpPr/>
          <p:nvPr/>
        </p:nvSpPr>
        <p:spPr>
          <a:xfrm>
            <a:off x="3293164" y="3889513"/>
            <a:ext cx="967409" cy="6407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lak 5">
            <a:extLst>
              <a:ext uri="{FF2B5EF4-FFF2-40B4-BE49-F238E27FC236}">
                <a16:creationId xmlns:a16="http://schemas.microsoft.com/office/drawing/2014/main" id="{D52F7903-976F-4A58-B147-2DCF8799CBBF}"/>
              </a:ext>
            </a:extLst>
          </p:cNvPr>
          <p:cNvSpPr/>
          <p:nvPr/>
        </p:nvSpPr>
        <p:spPr>
          <a:xfrm>
            <a:off x="7944680" y="1022764"/>
            <a:ext cx="967409" cy="6407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lak 10">
            <a:extLst>
              <a:ext uri="{FF2B5EF4-FFF2-40B4-BE49-F238E27FC236}">
                <a16:creationId xmlns:a16="http://schemas.microsoft.com/office/drawing/2014/main" id="{3DD1B4A1-7D57-4C7F-9B1A-F78D5CBD7B1B}"/>
              </a:ext>
            </a:extLst>
          </p:cNvPr>
          <p:cNvSpPr/>
          <p:nvPr/>
        </p:nvSpPr>
        <p:spPr>
          <a:xfrm>
            <a:off x="5257799" y="2494169"/>
            <a:ext cx="1964636" cy="10574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lak 9">
            <a:extLst>
              <a:ext uri="{FF2B5EF4-FFF2-40B4-BE49-F238E27FC236}">
                <a16:creationId xmlns:a16="http://schemas.microsoft.com/office/drawing/2014/main" id="{9572A6EB-7A0E-4B3D-9B01-F27F89F1F030}"/>
              </a:ext>
            </a:extLst>
          </p:cNvPr>
          <p:cNvSpPr/>
          <p:nvPr/>
        </p:nvSpPr>
        <p:spPr>
          <a:xfrm>
            <a:off x="6513443" y="1798429"/>
            <a:ext cx="3392557" cy="81542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lak 4">
            <a:extLst>
              <a:ext uri="{FF2B5EF4-FFF2-40B4-BE49-F238E27FC236}">
                <a16:creationId xmlns:a16="http://schemas.microsoft.com/office/drawing/2014/main" id="{A93C4FEC-A207-4504-B6E1-0663DB204CB7}"/>
              </a:ext>
            </a:extLst>
          </p:cNvPr>
          <p:cNvSpPr/>
          <p:nvPr/>
        </p:nvSpPr>
        <p:spPr>
          <a:xfrm>
            <a:off x="5771321" y="1022764"/>
            <a:ext cx="967409" cy="6407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blak 3">
            <a:extLst>
              <a:ext uri="{FF2B5EF4-FFF2-40B4-BE49-F238E27FC236}">
                <a16:creationId xmlns:a16="http://schemas.microsoft.com/office/drawing/2014/main" id="{7DC0027F-9347-4E5D-91C2-85642A3E1EB0}"/>
              </a:ext>
            </a:extLst>
          </p:cNvPr>
          <p:cNvSpPr/>
          <p:nvPr/>
        </p:nvSpPr>
        <p:spPr>
          <a:xfrm>
            <a:off x="3193773" y="1033670"/>
            <a:ext cx="967409" cy="6407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8891FA-F681-4BE9-B169-7FA05568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6835"/>
            <a:ext cx="9144000" cy="1263649"/>
          </a:xfrm>
        </p:spPr>
        <p:txBody>
          <a:bodyPr/>
          <a:lstStyle/>
          <a:p>
            <a:r>
              <a:rPr lang="sk-SK" dirty="0"/>
              <a:t>Doplň: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3F796A-8B6C-418A-8F74-7219448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45705"/>
            <a:ext cx="10091530" cy="4850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Kocka má          vrcholov,         hrán a          stien.</a:t>
            </a:r>
          </a:p>
          <a:p>
            <a:pPr marL="0" indent="0">
              <a:buNone/>
            </a:pPr>
            <a:endParaRPr lang="sk-SK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Všetky steny kocky majú tvar                                </a:t>
            </a:r>
          </a:p>
          <a:p>
            <a:pPr marL="0" indent="0">
              <a:buNone/>
            </a:pPr>
            <a:endParaRPr lang="sk-SK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</a:rPr>
              <a:t>Všetky steny kocky sú                   štvorce.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>
                <a:solidFill>
                  <a:srgbClr val="FFC000"/>
                </a:solidFill>
              </a:rPr>
              <a:t>Kváder má         vrcholov,         hrán a           stien. </a:t>
            </a:r>
          </a:p>
          <a:p>
            <a:pPr marL="0" indent="0">
              <a:buNone/>
            </a:pPr>
            <a:endParaRPr lang="sk-SK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FFC000"/>
                </a:solidFill>
              </a:rPr>
              <a:t>Všetky steny kvádra majú tvar                               </a:t>
            </a:r>
          </a:p>
          <a:p>
            <a:pPr marL="0" indent="0">
              <a:buNone/>
            </a:pPr>
            <a:endParaRPr lang="sk-SK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FFC000"/>
                </a:solidFill>
              </a:rPr>
              <a:t>Každé dve                          steny sú zhodné obdĺžniky. </a:t>
            </a:r>
          </a:p>
        </p:txBody>
      </p:sp>
    </p:spTree>
    <p:extLst>
      <p:ext uri="{BB962C8B-B14F-4D97-AF65-F5344CB8AC3E}">
        <p14:creationId xmlns:p14="http://schemas.microsoft.com/office/powerpoint/2010/main" val="313018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E12D1-6651-4332-8889-6A60E2A8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5288"/>
            <a:ext cx="9144000" cy="755374"/>
          </a:xfrm>
        </p:spPr>
        <p:txBody>
          <a:bodyPr/>
          <a:lstStyle/>
          <a:p>
            <a:pPr algn="ctr"/>
            <a:r>
              <a:rPr lang="sk-SK" dirty="0"/>
              <a:t>Načrtni si telesá a doplň údaje.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E4E61B-D854-490C-8F92-252776FA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32453"/>
            <a:ext cx="10992678" cy="4863548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sk-SK" dirty="0"/>
              <a:t>kocka IJKLMNOP </a:t>
            </a:r>
          </a:p>
          <a:p>
            <a:pPr marL="0" indent="0">
              <a:buNone/>
            </a:pPr>
            <a:r>
              <a:rPr lang="sk-SK" dirty="0"/>
              <a:t>počet hrán – </a:t>
            </a:r>
          </a:p>
          <a:p>
            <a:pPr marL="0" indent="0">
              <a:buNone/>
            </a:pPr>
            <a:r>
              <a:rPr lang="sk-SK" dirty="0"/>
              <a:t>počet stien – </a:t>
            </a:r>
          </a:p>
          <a:p>
            <a:pPr marL="0" indent="0">
              <a:buNone/>
            </a:pPr>
            <a:r>
              <a:rPr lang="sk-SK" dirty="0"/>
              <a:t>počet vrcholov</a:t>
            </a:r>
          </a:p>
          <a:p>
            <a:pPr marL="0" indent="0">
              <a:buNone/>
            </a:pPr>
            <a:r>
              <a:rPr lang="sk-SK" dirty="0"/>
              <a:t>Vypíš: </a:t>
            </a:r>
          </a:p>
          <a:p>
            <a:pPr marL="0" indent="0">
              <a:buNone/>
            </a:pPr>
            <a:r>
              <a:rPr lang="sk-SK" dirty="0"/>
              <a:t>dve dvojice rovnobežných hrán - _____________________ dve dvojice rovnobežných stien - _____________________ dve dvojice na seba kolmých hrán - __________________ dve dvojice na seba kolmých stien - __________________ Steny kocky tvoria _____________, ktoré sú ___________ </a:t>
            </a:r>
          </a:p>
        </p:txBody>
      </p:sp>
    </p:spTree>
    <p:extLst>
      <p:ext uri="{BB962C8B-B14F-4D97-AF65-F5344CB8AC3E}">
        <p14:creationId xmlns:p14="http://schemas.microsoft.com/office/powerpoint/2010/main" val="321240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E12D1-6651-4332-8889-6A60E2A8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5288"/>
            <a:ext cx="9144000" cy="755374"/>
          </a:xfrm>
        </p:spPr>
        <p:txBody>
          <a:bodyPr/>
          <a:lstStyle/>
          <a:p>
            <a:pPr algn="ctr"/>
            <a:r>
              <a:rPr lang="sk-SK" dirty="0"/>
              <a:t>Načrtni si telesá a doplň údaje.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E4E61B-D854-490C-8F92-252776FA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32453"/>
            <a:ext cx="10992678" cy="506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b) kváder EFGHIJKL </a:t>
            </a:r>
          </a:p>
          <a:p>
            <a:pPr marL="0" indent="0">
              <a:buNone/>
            </a:pPr>
            <a:r>
              <a:rPr lang="sk-SK" dirty="0"/>
              <a:t>počet hrán – </a:t>
            </a:r>
          </a:p>
          <a:p>
            <a:pPr marL="0" indent="0">
              <a:buNone/>
            </a:pPr>
            <a:r>
              <a:rPr lang="sk-SK" dirty="0"/>
              <a:t>počet stien – </a:t>
            </a:r>
          </a:p>
          <a:p>
            <a:pPr marL="0" indent="0">
              <a:buNone/>
            </a:pPr>
            <a:r>
              <a:rPr lang="sk-SK" dirty="0"/>
              <a:t>počet vrcholov</a:t>
            </a:r>
          </a:p>
          <a:p>
            <a:pPr marL="0" indent="0">
              <a:buNone/>
            </a:pPr>
            <a:r>
              <a:rPr lang="sk-SK" dirty="0"/>
              <a:t>Vypíš: </a:t>
            </a:r>
          </a:p>
          <a:p>
            <a:pPr marL="0" indent="0">
              <a:buNone/>
            </a:pPr>
            <a:r>
              <a:rPr lang="sk-SK" dirty="0"/>
              <a:t>dve dvojice rovnobežných hrán - _____________________ dve dvojice rovnobežných stien - _____________________ dve dvojice na seba kolmých hrán - __________________ dve dvojice na seba kolmých stien - __________________ Steny kvádra tvoria ________________, pričom protiľahlé steny tvoria 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0952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5C2D8-10F4-4C14-A769-79FE59DC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1061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sk-SK" dirty="0"/>
              <a:t>Zapíš všetky vrcholy kocky ABCDEFGH, ktoré ležia: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0A3110-858A-499C-9F58-22CD9526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34711"/>
            <a:ext cx="5453270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a) na prednej stene: _______________ </a:t>
            </a:r>
          </a:p>
          <a:p>
            <a:pPr marL="0" indent="0">
              <a:buNone/>
            </a:pPr>
            <a:r>
              <a:rPr lang="sk-SK" sz="2000" dirty="0"/>
              <a:t>b) na zadnej stene: ________________ </a:t>
            </a:r>
          </a:p>
          <a:p>
            <a:pPr marL="0" indent="0">
              <a:buNone/>
            </a:pPr>
            <a:r>
              <a:rPr lang="sk-SK" sz="2000" dirty="0"/>
              <a:t>c) na pravej bočnej stene: __________ 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/>
              <a:t>Vypíš: </a:t>
            </a:r>
          </a:p>
          <a:p>
            <a:pPr marL="0" indent="0">
              <a:buNone/>
            </a:pPr>
            <a:r>
              <a:rPr lang="sk-SK" sz="2000" dirty="0"/>
              <a:t>a) hrany rovnobežné s hranou BC: ___________________________ </a:t>
            </a:r>
          </a:p>
          <a:p>
            <a:pPr marL="0" indent="0">
              <a:buNone/>
            </a:pPr>
            <a:r>
              <a:rPr lang="sk-SK" sz="2000" dirty="0"/>
              <a:t>b) hrany kolmé na hranu EH: ___________________________ </a:t>
            </a:r>
          </a:p>
          <a:p>
            <a:pPr marL="0" indent="0">
              <a:buNone/>
            </a:pPr>
            <a:r>
              <a:rPr lang="sk-SK" sz="2000" dirty="0"/>
              <a:t>c) navzájom rovnobežné steny: ___________________________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6BFA701-A1B8-4FD5-9E77-4F6D7BA5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64" y="1282505"/>
            <a:ext cx="4619447" cy="45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4564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42D"/>
      </a:dk2>
      <a:lt2>
        <a:srgbClr val="E2E8E6"/>
      </a:lt2>
      <a:accent1>
        <a:srgbClr val="D06989"/>
      </a:accent1>
      <a:accent2>
        <a:srgbClr val="D884C2"/>
      </a:accent2>
      <a:accent3>
        <a:srgbClr val="D88C84"/>
      </a:accent3>
      <a:accent4>
        <a:srgbClr val="5BB576"/>
      </a:accent4>
      <a:accent5>
        <a:srgbClr val="6AB19D"/>
      </a:accent5>
      <a:accent6>
        <a:srgbClr val="5DAEBA"/>
      </a:accent6>
      <a:hlink>
        <a:srgbClr val="568F7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1768</Words>
  <Application>Microsoft Office PowerPoint</Application>
  <PresentationFormat>Širokouhlá</PresentationFormat>
  <Paragraphs>259</Paragraphs>
  <Slides>39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Verdana Pro</vt:lpstr>
      <vt:lpstr>Verdana Pro Cond SemiBold</vt:lpstr>
      <vt:lpstr>TornVTI</vt:lpstr>
      <vt:lpstr>Kváder a kocka,</vt:lpstr>
      <vt:lpstr>Kocka:</vt:lpstr>
      <vt:lpstr>Kocka v matematike:</vt:lpstr>
      <vt:lpstr>Kváder:</vt:lpstr>
      <vt:lpstr>Kváder v matematike:</vt:lpstr>
      <vt:lpstr>Doplň:</vt:lpstr>
      <vt:lpstr>Načrtni si telesá a doplň údaje. </vt:lpstr>
      <vt:lpstr>Načrtni si telesá a doplň údaje. </vt:lpstr>
      <vt:lpstr>Zapíš všetky vrcholy kocky ABCDEFGH, ktoré ležia:</vt:lpstr>
      <vt:lpstr>Sieť kocky a kvádra</vt:lpstr>
      <vt:lpstr>Sieť kocky a kvádra</vt:lpstr>
      <vt:lpstr>Sieť kocky a kvádra</vt:lpstr>
      <vt:lpstr>Zamyslite sa:</vt:lpstr>
      <vt:lpstr>DU: vytlačte si kocku a poskladajte si ju (ak nemáte k dispozícií tlačiareň, môžete si kocku narysovať na výkres)  - sieť kocky vám pošlem na EDU a na Bezkriedy.sk </vt:lpstr>
      <vt:lpstr>Pozeráme sa na kocku:</vt:lpstr>
      <vt:lpstr>Pozeráme sa na kocku:</vt:lpstr>
      <vt:lpstr>Rysujeme kocku a kváder</vt:lpstr>
      <vt:lpstr>Pomôcky na rysovanie:</vt:lpstr>
      <vt:lpstr>Voľné rovnobežné premietanie</vt:lpstr>
      <vt:lpstr>Postup:</vt:lpstr>
      <vt:lpstr>Voľné rovnobežné premietanie</vt:lpstr>
      <vt:lpstr>Postup:</vt:lpstr>
      <vt:lpstr>Precvičme si rysovanie:</vt:lpstr>
      <vt:lpstr>Stavby z kociek</vt:lpstr>
      <vt:lpstr>Stavby z kociek</vt:lpstr>
      <vt:lpstr>Stavby z kociek</vt:lpstr>
      <vt:lpstr>Povrch kocky a kvádra</vt:lpstr>
      <vt:lpstr>Úloha: </vt:lpstr>
      <vt:lpstr>Povrch kocky</vt:lpstr>
      <vt:lpstr>Úloha: </vt:lpstr>
      <vt:lpstr>Povrch kvádra</vt:lpstr>
      <vt:lpstr>Objem</vt:lpstr>
      <vt:lpstr>Jednotky objemu a och premena</vt:lpstr>
      <vt:lpstr>Jednotky objemu a och premena</vt:lpstr>
      <vt:lpstr>Úloha: </vt:lpstr>
      <vt:lpstr>Objem kocky</vt:lpstr>
      <vt:lpstr>Úloha: </vt:lpstr>
      <vt:lpstr>Objem kvádra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Kváder a kocka,</dc:title>
  <dc:creator>Dell</dc:creator>
  <cp:lastModifiedBy>Dell</cp:lastModifiedBy>
  <cp:revision>39</cp:revision>
  <dcterms:created xsi:type="dcterms:W3CDTF">2021-03-05T09:19:57Z</dcterms:created>
  <dcterms:modified xsi:type="dcterms:W3CDTF">2021-03-10T14:50:35Z</dcterms:modified>
</cp:coreProperties>
</file>