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29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AC749D2-C1DE-4280-8B0D-534F24A5EB26}" type="datetimeFigureOut">
              <a:rPr lang="sk-SK" smtClean="0"/>
              <a:t>6. 6. 2023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51686C0-631E-49FE-89FA-2C05552D6984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 advClick="0" advTm="80000">
        <p:diamond/>
      </p:transition>
    </mc:Choice>
    <mc:Fallback xmlns="">
      <p:transition spd="slow" advClick="0" advTm="80000">
        <p:diamond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Riešime úlohy so šiestakmi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Kombinatorika 02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07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diamond/>
      </p:transition>
    </mc:Choice>
    <mc:Fallback xmlns="">
      <p:transition spd="slow" advClick="0" advTm="10000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418682" y="332656"/>
            <a:ext cx="8100900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C000"/>
                </a:solidFill>
              </a:rPr>
              <a:t>V poli sa stretli dva zajace a podali si labky. Koľko podaní to bolo?</a:t>
            </a:r>
          </a:p>
          <a:p>
            <a:pPr marL="0" indent="0">
              <a:buNone/>
            </a:pP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65" name="BlokTextu 164"/>
          <p:cNvSpPr txBox="1"/>
          <p:nvPr/>
        </p:nvSpPr>
        <p:spPr>
          <a:xfrm>
            <a:off x="5148064" y="1488905"/>
            <a:ext cx="232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Bolo to </a:t>
            </a:r>
            <a:r>
              <a:rPr lang="sk-SK" u="sng" dirty="0" smtClean="0"/>
              <a:t>jedno</a:t>
            </a:r>
            <a:r>
              <a:rPr lang="sk-SK" dirty="0" smtClean="0"/>
              <a:t> podanie.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600075" cy="809625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68759"/>
            <a:ext cx="600075" cy="809625"/>
          </a:xfrm>
          <a:prstGeom prst="rect">
            <a:avLst/>
          </a:prstGeom>
        </p:spPr>
      </p:pic>
      <p:cxnSp>
        <p:nvCxnSpPr>
          <p:cNvPr id="14" name="Rovná spojovacia šípka 13"/>
          <p:cNvCxnSpPr/>
          <p:nvPr/>
        </p:nvCxnSpPr>
        <p:spPr>
          <a:xfrm flipV="1">
            <a:off x="2723803" y="1772815"/>
            <a:ext cx="408037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Zástupný symbol obsahu 4"/>
          <p:cNvSpPr>
            <a:spLocks noGrp="1"/>
          </p:cNvSpPr>
          <p:nvPr>
            <p:ph sz="quarter" idx="13"/>
          </p:nvPr>
        </p:nvSpPr>
        <p:spPr>
          <a:xfrm>
            <a:off x="395536" y="2835400"/>
            <a:ext cx="8100900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C000"/>
                </a:solidFill>
              </a:rPr>
              <a:t>V poli sa stretli tri zajace a podali si labky. Koľko podaní to bolo?</a:t>
            </a:r>
          </a:p>
          <a:p>
            <a:pPr marL="0" indent="0">
              <a:buNone/>
            </a:pP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228" name="BlokTextu 227"/>
          <p:cNvSpPr txBox="1"/>
          <p:nvPr/>
        </p:nvSpPr>
        <p:spPr>
          <a:xfrm>
            <a:off x="5124918" y="3991649"/>
            <a:ext cx="232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Boli to </a:t>
            </a:r>
            <a:r>
              <a:rPr lang="sk-SK" u="sng" dirty="0" smtClean="0"/>
              <a:t>tri</a:t>
            </a:r>
            <a:r>
              <a:rPr lang="sk-SK" dirty="0" smtClean="0"/>
              <a:t> podania.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229" name="Obrázok 2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82" y="4059535"/>
            <a:ext cx="600075" cy="809625"/>
          </a:xfrm>
          <a:prstGeom prst="rect">
            <a:avLst/>
          </a:prstGeom>
        </p:spPr>
      </p:pic>
      <p:pic>
        <p:nvPicPr>
          <p:cNvPr id="230" name="Obrázok 2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94" y="4059535"/>
            <a:ext cx="600075" cy="809625"/>
          </a:xfrm>
          <a:prstGeom prst="rect">
            <a:avLst/>
          </a:prstGeom>
        </p:spPr>
      </p:pic>
      <p:cxnSp>
        <p:nvCxnSpPr>
          <p:cNvPr id="231" name="Rovná spojovacia šípka 230"/>
          <p:cNvCxnSpPr/>
          <p:nvPr/>
        </p:nvCxnSpPr>
        <p:spPr>
          <a:xfrm flipV="1">
            <a:off x="2647684" y="4653136"/>
            <a:ext cx="556164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3356993"/>
            <a:ext cx="600075" cy="809625"/>
          </a:xfrm>
          <a:prstGeom prst="rect">
            <a:avLst/>
          </a:prstGeom>
        </p:spPr>
      </p:pic>
      <p:cxnSp>
        <p:nvCxnSpPr>
          <p:cNvPr id="232" name="Rovná spojovacia šípka 231"/>
          <p:cNvCxnSpPr/>
          <p:nvPr/>
        </p:nvCxnSpPr>
        <p:spPr>
          <a:xfrm>
            <a:off x="2935684" y="4293128"/>
            <a:ext cx="288000" cy="288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Rovná spojovacia šípka 232"/>
          <p:cNvCxnSpPr/>
          <p:nvPr/>
        </p:nvCxnSpPr>
        <p:spPr>
          <a:xfrm flipH="1">
            <a:off x="2647684" y="4293128"/>
            <a:ext cx="288000" cy="288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0">
        <p:diamond/>
      </p:transition>
    </mc:Choice>
    <mc:Fallback xmlns="">
      <p:transition spd="slow" advClick="0" advTm="120000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0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000"/>
                            </p:stCondLst>
                            <p:childTnLst>
                              <p:par>
                                <p:cTn id="4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6000"/>
                            </p:stCondLst>
                            <p:childTnLst>
                              <p:par>
                                <p:cTn id="4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227" grpId="0" build="p"/>
      <p:bldP spid="2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418682" y="332656"/>
            <a:ext cx="8100900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C000"/>
                </a:solidFill>
              </a:rPr>
              <a:t>V poli sa stretli štyri zajace a podali si labky. Koľko podaní to bolo?</a:t>
            </a:r>
          </a:p>
          <a:p>
            <a:pPr marL="0" indent="0">
              <a:buNone/>
            </a:pP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65" name="BlokTextu 164"/>
          <p:cNvSpPr txBox="1"/>
          <p:nvPr/>
        </p:nvSpPr>
        <p:spPr>
          <a:xfrm>
            <a:off x="5080468" y="1015083"/>
            <a:ext cx="38840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Biely zajac si podal labku so sivým zajacom po svojej ľavici, s hnedým zajacom a so sivým zajacom po svojej pravici. Dohromady </a:t>
            </a:r>
            <a:r>
              <a:rPr lang="sk-SK" sz="2400" b="1" dirty="0" smtClean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sk-SK" dirty="0" smtClean="0"/>
              <a:t> podania. 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600075" cy="809625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16831"/>
            <a:ext cx="600075" cy="809625"/>
          </a:xfrm>
          <a:prstGeom prst="rect">
            <a:avLst/>
          </a:prstGeom>
        </p:spPr>
      </p:pic>
      <p:cxnSp>
        <p:nvCxnSpPr>
          <p:cNvPr id="14" name="Rovná spojovacia šípka 13"/>
          <p:cNvCxnSpPr/>
          <p:nvPr/>
        </p:nvCxnSpPr>
        <p:spPr>
          <a:xfrm flipV="1">
            <a:off x="2321300" y="1916832"/>
            <a:ext cx="522508" cy="5441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o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15083"/>
            <a:ext cx="600075" cy="80962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29" y="3052554"/>
            <a:ext cx="600075" cy="809625"/>
          </a:xfrm>
          <a:prstGeom prst="rect">
            <a:avLst/>
          </a:prstGeom>
        </p:spPr>
      </p:pic>
      <p:cxnSp>
        <p:nvCxnSpPr>
          <p:cNvPr id="19" name="Rovná spojovacia šípka 18"/>
          <p:cNvCxnSpPr/>
          <p:nvPr/>
        </p:nvCxnSpPr>
        <p:spPr>
          <a:xfrm>
            <a:off x="2321300" y="2460958"/>
            <a:ext cx="1530620" cy="1039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>
            <a:off x="2321300" y="2460958"/>
            <a:ext cx="678529" cy="8240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endCxn id="3" idx="2"/>
          </p:cNvCxnSpPr>
          <p:nvPr/>
        </p:nvCxnSpPr>
        <p:spPr>
          <a:xfrm flipH="1" flipV="1">
            <a:off x="2999830" y="1824708"/>
            <a:ext cx="852090" cy="68822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 flipH="1" flipV="1">
            <a:off x="2999830" y="1876682"/>
            <a:ext cx="300036" cy="12642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lokTextu 29"/>
          <p:cNvSpPr txBox="1"/>
          <p:nvPr/>
        </p:nvSpPr>
        <p:spPr>
          <a:xfrm>
            <a:off x="5080468" y="2457465"/>
            <a:ext cx="3884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Horný sivý zajac si už nepodával s bielym zajacom po svojej pravici labku.</a:t>
            </a:r>
          </a:p>
          <a:p>
            <a:r>
              <a:rPr lang="sk-SK" dirty="0" smtClean="0"/>
              <a:t>Už si podal labku len s hnedým zajacom a sivým zajacom dolu. Dohromady to boli </a:t>
            </a:r>
            <a:r>
              <a:rPr lang="sk-SK" sz="2400" b="1" dirty="0" smtClean="0">
                <a:solidFill>
                  <a:srgbClr val="FF0000"/>
                </a:solidFill>
              </a:rPr>
              <a:t>2</a:t>
            </a:r>
            <a:r>
              <a:rPr lang="sk-SK" dirty="0" smtClean="0"/>
              <a:t> podania. </a:t>
            </a:r>
            <a:endParaRPr lang="sk-SK" dirty="0"/>
          </a:p>
        </p:txBody>
      </p:sp>
      <p:cxnSp>
        <p:nvCxnSpPr>
          <p:cNvPr id="31" name="Rovná spojovacia šípka 30"/>
          <p:cNvCxnSpPr/>
          <p:nvPr/>
        </p:nvCxnSpPr>
        <p:spPr>
          <a:xfrm flipH="1">
            <a:off x="3299867" y="2564905"/>
            <a:ext cx="552053" cy="631224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lokTextu 33"/>
          <p:cNvSpPr txBox="1"/>
          <p:nvPr/>
        </p:nvSpPr>
        <p:spPr>
          <a:xfrm>
            <a:off x="683568" y="4087193"/>
            <a:ext cx="773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Hnedý zajac si podal labku už len so sivým zajacom po svojej ľavici. Bolo to </a:t>
            </a:r>
            <a:r>
              <a:rPr lang="sk-SK" sz="2400" b="1" dirty="0" smtClean="0">
                <a:solidFill>
                  <a:srgbClr val="00B0F0"/>
                </a:solidFill>
              </a:rPr>
              <a:t>1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dirty="0" smtClean="0"/>
              <a:t>podanie.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lokTextu 34"/>
              <p:cNvSpPr txBox="1"/>
              <p:nvPr/>
            </p:nvSpPr>
            <p:spPr>
              <a:xfrm>
                <a:off x="1952326" y="4869160"/>
                <a:ext cx="499593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Dohromady je to  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sk-SK" dirty="0" smtClean="0"/>
                  <a:t>  podaní labiek. </a:t>
                </a:r>
                <a:endParaRPr lang="sk-SK" dirty="0"/>
              </a:p>
            </p:txBody>
          </p:sp>
        </mc:Choice>
        <mc:Fallback xmlns="">
          <p:sp>
            <p:nvSpPr>
              <p:cNvPr id="35" name="BlokText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26" y="4869160"/>
                <a:ext cx="499593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976" b="-189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3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0">
        <p:diamond/>
      </p:transition>
    </mc:Choice>
    <mc:Fallback xmlns="">
      <p:transition spd="slow" advClick="0" advTm="150000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0"/>
                            </p:stCondLst>
                            <p:childTnLst>
                              <p:par>
                                <p:cTn id="40" presetID="6" presetClass="entr" presetSubtype="3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0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52" presetID="6" presetClass="entr" presetSubtype="32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30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418682" y="332656"/>
            <a:ext cx="8100900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C000"/>
                </a:solidFill>
              </a:rPr>
              <a:t>V poli sa stretlo 6 zajacov a podali si labky. Koľko podaní to bolo?</a:t>
            </a:r>
          </a:p>
          <a:p>
            <a:pPr marL="0" indent="0">
              <a:buNone/>
            </a:pPr>
            <a:endParaRPr lang="sk-SK" sz="2400" dirty="0">
              <a:solidFill>
                <a:srgbClr val="FFC000"/>
              </a:solidFill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6" y="3284984"/>
            <a:ext cx="600075" cy="809625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1" y="977558"/>
            <a:ext cx="600075" cy="809625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33" y="953084"/>
            <a:ext cx="600075" cy="80962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1" y="3284983"/>
            <a:ext cx="600075" cy="809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lokTextu 34"/>
              <p:cNvSpPr txBox="1"/>
              <p:nvPr/>
            </p:nvSpPr>
            <p:spPr>
              <a:xfrm>
                <a:off x="755576" y="4869160"/>
                <a:ext cx="727280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Dohromady je to   </a:t>
                </a:r>
                <a14:m>
                  <m:oMath xmlns:m="http://schemas.openxmlformats.org/officeDocument/2006/math">
                    <m:r>
                      <a:rPr lang="sk-SK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5</m:t>
                    </m:r>
                    <m:r>
                      <a:rPr lang="sk-SK" sz="2400" b="0" i="0" smtClean="0">
                        <a:solidFill>
                          <a:srgbClr val="FFC000"/>
                        </a:solidFill>
                        <a:latin typeface="Cambria Math"/>
                      </a:rPr>
                      <m:t>+</m:t>
                    </m:r>
                    <m:r>
                      <a:rPr lang="sk-SK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4</m:t>
                    </m:r>
                    <m:r>
                      <a:rPr lang="sk-SK" sz="2400" b="0" i="0" smtClean="0">
                        <a:solidFill>
                          <a:srgbClr val="FFC00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FFFF00"/>
                        </a:solidFill>
                        <a:latin typeface="Cambria Math"/>
                      </a:rPr>
                      <m:t>𝟐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𝟏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𝟏𝟓</m:t>
                    </m:r>
                  </m:oMath>
                </a14:m>
                <a:r>
                  <a:rPr lang="sk-SK" dirty="0" smtClean="0"/>
                  <a:t>  podaní labiek. </a:t>
                </a:r>
                <a:endParaRPr lang="sk-SK" dirty="0"/>
              </a:p>
            </p:txBody>
          </p:sp>
        </mc:Choice>
        <mc:Fallback xmlns="">
          <p:sp>
            <p:nvSpPr>
              <p:cNvPr id="35" name="BlokText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69160"/>
                <a:ext cx="727280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754" b="-189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o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17" y="1916832"/>
            <a:ext cx="600075" cy="80962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1"/>
            <a:ext cx="600075" cy="809625"/>
          </a:xfrm>
          <a:prstGeom prst="rect">
            <a:avLst/>
          </a:prstGeom>
        </p:spPr>
      </p:pic>
      <p:cxnSp>
        <p:nvCxnSpPr>
          <p:cNvPr id="8" name="Rovná spojovacia šípka 7"/>
          <p:cNvCxnSpPr>
            <a:stCxn id="10" idx="0"/>
          </p:cNvCxnSpPr>
          <p:nvPr/>
        </p:nvCxnSpPr>
        <p:spPr>
          <a:xfrm flipH="1" flipV="1">
            <a:off x="1859707" y="2492896"/>
            <a:ext cx="432047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stCxn id="10" idx="0"/>
          </p:cNvCxnSpPr>
          <p:nvPr/>
        </p:nvCxnSpPr>
        <p:spPr>
          <a:xfrm flipV="1">
            <a:off x="2291754" y="1787183"/>
            <a:ext cx="130603" cy="14978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 flipV="1">
            <a:off x="2290020" y="1916831"/>
            <a:ext cx="1561900" cy="13681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>
            <a:stCxn id="10" idx="0"/>
          </p:cNvCxnSpPr>
          <p:nvPr/>
        </p:nvCxnSpPr>
        <p:spPr>
          <a:xfrm flipV="1">
            <a:off x="2291754" y="2600908"/>
            <a:ext cx="2400263" cy="6840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>
            <a:stCxn id="10" idx="0"/>
            <a:endCxn id="4" idx="1"/>
          </p:cNvCxnSpPr>
          <p:nvPr/>
        </p:nvCxnSpPr>
        <p:spPr>
          <a:xfrm>
            <a:off x="2291754" y="3284984"/>
            <a:ext cx="1405067" cy="404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/>
          <p:nvPr/>
        </p:nvCxnSpPr>
        <p:spPr>
          <a:xfrm flipV="1">
            <a:off x="1859707" y="1877275"/>
            <a:ext cx="562650" cy="66260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1925008" y="1916832"/>
            <a:ext cx="1926912" cy="59800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/>
          <p:cNvCxnSpPr/>
          <p:nvPr/>
        </p:nvCxnSpPr>
        <p:spPr>
          <a:xfrm>
            <a:off x="1896643" y="2567799"/>
            <a:ext cx="2795374" cy="33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ovacia šípka 37"/>
          <p:cNvCxnSpPr>
            <a:endCxn id="4" idx="1"/>
          </p:cNvCxnSpPr>
          <p:nvPr/>
        </p:nvCxnSpPr>
        <p:spPr>
          <a:xfrm>
            <a:off x="1896643" y="2561352"/>
            <a:ext cx="1800178" cy="112844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ovacia šípka 39"/>
          <p:cNvCxnSpPr/>
          <p:nvPr/>
        </p:nvCxnSpPr>
        <p:spPr>
          <a:xfrm>
            <a:off x="2357055" y="1877275"/>
            <a:ext cx="1494865" cy="39557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ovacia šípka 42"/>
          <p:cNvCxnSpPr/>
          <p:nvPr/>
        </p:nvCxnSpPr>
        <p:spPr>
          <a:xfrm>
            <a:off x="2357055" y="1916832"/>
            <a:ext cx="2334962" cy="684076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ovacia šípka 46"/>
          <p:cNvCxnSpPr>
            <a:endCxn id="4" idx="1"/>
          </p:cNvCxnSpPr>
          <p:nvPr/>
        </p:nvCxnSpPr>
        <p:spPr>
          <a:xfrm>
            <a:off x="2422357" y="1877275"/>
            <a:ext cx="1274464" cy="1812521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ovacia šípka 50"/>
          <p:cNvCxnSpPr/>
          <p:nvPr/>
        </p:nvCxnSpPr>
        <p:spPr>
          <a:xfrm>
            <a:off x="3851920" y="1916832"/>
            <a:ext cx="840097" cy="684076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ovacia šípka 53"/>
          <p:cNvCxnSpPr>
            <a:endCxn id="4" idx="1"/>
          </p:cNvCxnSpPr>
          <p:nvPr/>
        </p:nvCxnSpPr>
        <p:spPr>
          <a:xfrm flipH="1">
            <a:off x="3696821" y="1916832"/>
            <a:ext cx="155099" cy="1772964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ovná spojovacia šípka 56"/>
          <p:cNvCxnSpPr>
            <a:endCxn id="4" idx="1"/>
          </p:cNvCxnSpPr>
          <p:nvPr/>
        </p:nvCxnSpPr>
        <p:spPr>
          <a:xfrm flipH="1">
            <a:off x="3696821" y="2600908"/>
            <a:ext cx="995196" cy="1088888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0000">
        <p:diamond/>
      </p:transition>
    </mc:Choice>
    <mc:Fallback xmlns="">
      <p:transition spd="slow" advClick="0" advTm="180000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0"/>
                            </p:stCondLst>
                            <p:childTnLst>
                              <p:par>
                                <p:cTn id="42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000"/>
                            </p:stCondLst>
                            <p:childTnLst>
                              <p:par>
                                <p:cTn id="50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80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0"/>
                            </p:stCondLst>
                            <p:childTnLst>
                              <p:par>
                                <p:cTn id="58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6000"/>
                            </p:stCondLst>
                            <p:childTnLst>
                              <p:par>
                                <p:cTn id="62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2000"/>
                            </p:stCondLst>
                            <p:childTnLst>
                              <p:par>
                                <p:cTn id="66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8000"/>
                            </p:stCondLst>
                            <p:childTnLst>
                              <p:par>
                                <p:cTn id="70" presetID="6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0"/>
                            </p:stCondLst>
                            <p:childTnLst>
                              <p:par>
                                <p:cTn id="74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6000"/>
                            </p:stCondLst>
                            <p:childTnLst>
                              <p:par>
                                <p:cTn id="78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2000"/>
                            </p:stCondLst>
                            <p:childTnLst>
                              <p:par>
                                <p:cTn id="82" presetID="6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4000"/>
                            </p:stCondLst>
                            <p:childTnLst>
                              <p:par>
                                <p:cTn id="86" presetID="6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00"/>
                            </p:stCondLst>
                            <p:childTnLst>
                              <p:par>
                                <p:cTn id="90" presetID="6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2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219450"/>
            <a:ext cx="2381250" cy="876300"/>
          </a:xfrm>
        </p:spPr>
      </p:pic>
    </p:spTree>
    <p:extLst>
      <p:ext uri="{BB962C8B-B14F-4D97-AF65-F5344CB8AC3E}">
        <p14:creationId xmlns:p14="http://schemas.microsoft.com/office/powerpoint/2010/main" val="10722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0">
        <p:diamond/>
      </p:transition>
    </mc:Choice>
    <mc:Fallback xmlns="">
      <p:transition spd="slow" advClick="0" advTm="10000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1675</TotalTime>
  <Words>187</Words>
  <Application>Microsoft Office PowerPoint</Application>
  <PresentationFormat>Prezentácia na obrazovke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Arial Narrow</vt:lpstr>
      <vt:lpstr>Cambria Math</vt:lpstr>
      <vt:lpstr>Horizont</vt:lpstr>
      <vt:lpstr>Kombinatorika 02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Nepriama úmera</dc:title>
  <dc:creator>User</dc:creator>
  <cp:lastModifiedBy>Dušan Andraško</cp:lastModifiedBy>
  <cp:revision>63</cp:revision>
  <dcterms:created xsi:type="dcterms:W3CDTF">2020-05-05T05:54:18Z</dcterms:created>
  <dcterms:modified xsi:type="dcterms:W3CDTF">2023-06-06T05:39:10Z</dcterms:modified>
</cp:coreProperties>
</file>