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74" r:id="rId14"/>
    <p:sldId id="269" r:id="rId15"/>
    <p:sldId id="270" r:id="rId16"/>
    <p:sldId id="272" r:id="rId17"/>
    <p:sldId id="273" r:id="rId18"/>
    <p:sldId id="271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63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94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64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499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19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646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023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51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59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15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051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2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32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86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45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762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92C8-8116-4962-BB31-D59E8897A87D}" type="datetimeFigureOut">
              <a:rPr lang="sk-SK" smtClean="0"/>
              <a:t>28. 3. 2018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215D89-0AB3-4896-AB7C-E92528985F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5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7B74F-C2E1-4751-9E19-2F4F6AC19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Kombinatorika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21ABEC-E0CD-45B6-8376-E806111FE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Variácie</a:t>
            </a:r>
          </a:p>
        </p:txBody>
      </p:sp>
    </p:spTree>
    <p:extLst>
      <p:ext uri="{BB962C8B-B14F-4D97-AF65-F5344CB8AC3E}">
        <p14:creationId xmlns:p14="http://schemas.microsoft.com/office/powerpoint/2010/main" val="29810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Variácie bez opakovania</a:t>
            </a:r>
            <a:br>
              <a:rPr lang="sk-SK" dirty="0"/>
            </a:br>
            <a:r>
              <a:rPr lang="sk-SK" sz="2400" dirty="0">
                <a:solidFill>
                  <a:schemeClr val="bg1">
                    <a:lumMod val="85000"/>
                  </a:schemeClr>
                </a:solidFill>
              </a:rPr>
              <a:t>Obmena úlohy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BE74B-3E9D-4211-B1CF-F10EAC1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Vo finále súťaže zabojovalo </a:t>
            </a:r>
            <a:r>
              <a:rPr lang="sk-SK" sz="2400" b="1" dirty="0"/>
              <a:t>n</a:t>
            </a:r>
            <a:r>
              <a:rPr lang="sk-SK" sz="2400" dirty="0"/>
              <a:t> bežcov. Trom z nich bola udelená medaila: zlatá, strieborná a bronzová.</a:t>
            </a:r>
          </a:p>
          <a:p>
            <a:pPr marL="400050" lvl="1" indent="0">
              <a:buNone/>
            </a:pPr>
            <a:r>
              <a:rPr lang="sk-SK" sz="2200" dirty="0"/>
              <a:t>Koľkými spôsobmi možno oceniť súťažiacich?</a:t>
            </a:r>
          </a:p>
        </p:txBody>
      </p:sp>
      <p:pic>
        <p:nvPicPr>
          <p:cNvPr id="14" name="Grafický objekt 13" descr="Beh">
            <a:extLst>
              <a:ext uri="{FF2B5EF4-FFF2-40B4-BE49-F238E27FC236}">
                <a16:creationId xmlns:a16="http://schemas.microsoft.com/office/drawing/2014/main" id="{77D1F84C-A82D-4BB9-9D2F-2BEE7E0D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6871" y="4217801"/>
            <a:ext cx="914400" cy="914400"/>
          </a:xfrm>
          <a:prstGeom prst="rect">
            <a:avLst/>
          </a:prstGeom>
        </p:spPr>
      </p:pic>
      <p:pic>
        <p:nvPicPr>
          <p:cNvPr id="35" name="Grafický objekt 34" descr="Beh">
            <a:extLst>
              <a:ext uri="{FF2B5EF4-FFF2-40B4-BE49-F238E27FC236}">
                <a16:creationId xmlns:a16="http://schemas.microsoft.com/office/drawing/2014/main" id="{BE38C31F-E18D-4128-A030-371831FC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9486" y="4217801"/>
            <a:ext cx="914400" cy="914400"/>
          </a:xfrm>
          <a:prstGeom prst="rect">
            <a:avLst/>
          </a:prstGeom>
        </p:spPr>
      </p:pic>
      <p:pic>
        <p:nvPicPr>
          <p:cNvPr id="41" name="Grafický objekt 40" descr="Beh">
            <a:extLst>
              <a:ext uri="{FF2B5EF4-FFF2-40B4-BE49-F238E27FC236}">
                <a16:creationId xmlns:a16="http://schemas.microsoft.com/office/drawing/2014/main" id="{689BC45E-3A92-447C-A42E-16E6DA5A5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5531" y="4217801"/>
            <a:ext cx="914400" cy="914400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12FAA1AF-7E70-4F35-977B-38A31046C3A8}"/>
              </a:ext>
            </a:extLst>
          </p:cNvPr>
          <p:cNvSpPr txBox="1"/>
          <p:nvPr/>
        </p:nvSpPr>
        <p:spPr>
          <a:xfrm>
            <a:off x="4427128" y="4301204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/>
              <a:t>...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C404C259-6676-4B76-AD71-B49420F941BB}"/>
              </a:ext>
            </a:extLst>
          </p:cNvPr>
          <p:cNvSpPr txBox="1"/>
          <p:nvPr/>
        </p:nvSpPr>
        <p:spPr>
          <a:xfrm>
            <a:off x="2417736" y="5260101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1         2                     n</a:t>
            </a:r>
          </a:p>
        </p:txBody>
      </p:sp>
    </p:spTree>
    <p:extLst>
      <p:ext uri="{BB962C8B-B14F-4D97-AF65-F5344CB8AC3E}">
        <p14:creationId xmlns:p14="http://schemas.microsoft.com/office/powerpoint/2010/main" val="39648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cký objekt 13" descr="Beh">
            <a:extLst>
              <a:ext uri="{FF2B5EF4-FFF2-40B4-BE49-F238E27FC236}">
                <a16:creationId xmlns:a16="http://schemas.microsoft.com/office/drawing/2014/main" id="{77D1F84C-A82D-4BB9-9D2F-2BEE7E0D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711" y="1872866"/>
            <a:ext cx="497630" cy="497630"/>
          </a:xfrm>
          <a:prstGeom prst="rect">
            <a:avLst/>
          </a:prstGeom>
        </p:spPr>
      </p:pic>
      <p:pic>
        <p:nvPicPr>
          <p:cNvPr id="35" name="Grafický objekt 34" descr="Beh">
            <a:extLst>
              <a:ext uri="{FF2B5EF4-FFF2-40B4-BE49-F238E27FC236}">
                <a16:creationId xmlns:a16="http://schemas.microsoft.com/office/drawing/2014/main" id="{BE38C31F-E18D-4128-A030-371831FC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5611" y="1856810"/>
            <a:ext cx="497630" cy="497630"/>
          </a:xfrm>
          <a:prstGeom prst="rect">
            <a:avLst/>
          </a:prstGeom>
        </p:spPr>
      </p:pic>
      <p:pic>
        <p:nvPicPr>
          <p:cNvPr id="36" name="Grafický objekt 35" descr="Beh">
            <a:extLst>
              <a:ext uri="{FF2B5EF4-FFF2-40B4-BE49-F238E27FC236}">
                <a16:creationId xmlns:a16="http://schemas.microsoft.com/office/drawing/2014/main" id="{A5BE9AFB-8A67-4FF0-95E0-0CEFDBB8B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7191" y="1856810"/>
            <a:ext cx="497630" cy="497630"/>
          </a:xfrm>
          <a:prstGeom prst="rect">
            <a:avLst/>
          </a:prstGeom>
        </p:spPr>
      </p:pic>
      <p:pic>
        <p:nvPicPr>
          <p:cNvPr id="41" name="Grafický objekt 40" descr="Beh">
            <a:extLst>
              <a:ext uri="{FF2B5EF4-FFF2-40B4-BE49-F238E27FC236}">
                <a16:creationId xmlns:a16="http://schemas.microsoft.com/office/drawing/2014/main" id="{689BC45E-3A92-447C-A42E-16E6DA5A5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7982" y="1856810"/>
            <a:ext cx="497630" cy="497630"/>
          </a:xfrm>
          <a:prstGeom prst="rect">
            <a:avLst/>
          </a:prstGeom>
        </p:spPr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95114F3F-14F9-4609-BE3A-46266845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30" y="457748"/>
            <a:ext cx="6589199" cy="764423"/>
          </a:xfrm>
        </p:spPr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3AB8CF11-8F68-4755-8622-B0F2BB1F6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27" y="4036156"/>
            <a:ext cx="1076909" cy="1165216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63188C41-19D1-4D6D-9F11-858269BDCF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37" y="2711292"/>
            <a:ext cx="1071999" cy="1165216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C2DA024C-7EB4-4B9D-B3C1-9FEAA462F1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37" y="1382844"/>
            <a:ext cx="1071999" cy="1164191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753F9ED3-E26A-436B-9EAD-4104D29FBA1B}"/>
              </a:ext>
            </a:extLst>
          </p:cNvPr>
          <p:cNvSpPr txBox="1"/>
          <p:nvPr/>
        </p:nvSpPr>
        <p:spPr>
          <a:xfrm>
            <a:off x="2909832" y="1313644"/>
            <a:ext cx="422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Zlatá medaila ... </a:t>
            </a:r>
            <a:r>
              <a:rPr lang="sk-SK" sz="2400" b="1" dirty="0"/>
              <a:t>n možností</a:t>
            </a:r>
          </a:p>
        </p:txBody>
      </p:sp>
      <p:pic>
        <p:nvPicPr>
          <p:cNvPr id="44" name="Grafický objekt 43" descr="Beh">
            <a:extLst>
              <a:ext uri="{FF2B5EF4-FFF2-40B4-BE49-F238E27FC236}">
                <a16:creationId xmlns:a16="http://schemas.microsoft.com/office/drawing/2014/main" id="{2C57FBFB-DCB2-4659-8052-1539E0BC2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178" y="3270514"/>
            <a:ext cx="497630" cy="497630"/>
          </a:xfrm>
          <a:prstGeom prst="rect">
            <a:avLst/>
          </a:prstGeom>
        </p:spPr>
      </p:pic>
      <p:pic>
        <p:nvPicPr>
          <p:cNvPr id="45" name="Grafický objekt 44" descr="Beh">
            <a:extLst>
              <a:ext uri="{FF2B5EF4-FFF2-40B4-BE49-F238E27FC236}">
                <a16:creationId xmlns:a16="http://schemas.microsoft.com/office/drawing/2014/main" id="{BD7784ED-9980-4E25-AFDE-DF56852B5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078" y="3254458"/>
            <a:ext cx="497630" cy="497630"/>
          </a:xfrm>
          <a:prstGeom prst="rect">
            <a:avLst/>
          </a:prstGeom>
        </p:spPr>
      </p:pic>
      <p:pic>
        <p:nvPicPr>
          <p:cNvPr id="46" name="Grafický objekt 45" descr="Beh">
            <a:extLst>
              <a:ext uri="{FF2B5EF4-FFF2-40B4-BE49-F238E27FC236}">
                <a16:creationId xmlns:a16="http://schemas.microsoft.com/office/drawing/2014/main" id="{38E8D991-7334-47FC-98DE-2FD150AAD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658" y="3254458"/>
            <a:ext cx="497630" cy="497630"/>
          </a:xfrm>
          <a:prstGeom prst="rect">
            <a:avLst/>
          </a:prstGeom>
        </p:spPr>
      </p:pic>
      <p:sp>
        <p:nvSpPr>
          <p:cNvPr id="51" name="BlokTextu 50">
            <a:extLst>
              <a:ext uri="{FF2B5EF4-FFF2-40B4-BE49-F238E27FC236}">
                <a16:creationId xmlns:a16="http://schemas.microsoft.com/office/drawing/2014/main" id="{DD714FF2-E7BE-4AFE-AC27-2413D1F1938E}"/>
              </a:ext>
            </a:extLst>
          </p:cNvPr>
          <p:cNvSpPr txBox="1"/>
          <p:nvPr/>
        </p:nvSpPr>
        <p:spPr>
          <a:xfrm>
            <a:off x="2870299" y="2711292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Strieborná medaila ... </a:t>
            </a:r>
            <a:r>
              <a:rPr lang="sk-SK" sz="2400" b="1" dirty="0"/>
              <a:t>n-1 možností</a:t>
            </a:r>
          </a:p>
        </p:txBody>
      </p:sp>
      <p:pic>
        <p:nvPicPr>
          <p:cNvPr id="52" name="Grafický objekt 51" descr="Beh">
            <a:extLst>
              <a:ext uri="{FF2B5EF4-FFF2-40B4-BE49-F238E27FC236}">
                <a16:creationId xmlns:a16="http://schemas.microsoft.com/office/drawing/2014/main" id="{5061CC0A-9541-40C4-8B52-2278B7883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711" y="4595378"/>
            <a:ext cx="497630" cy="497630"/>
          </a:xfrm>
          <a:prstGeom prst="rect">
            <a:avLst/>
          </a:prstGeom>
        </p:spPr>
      </p:pic>
      <p:pic>
        <p:nvPicPr>
          <p:cNvPr id="54" name="Grafický objekt 53" descr="Beh">
            <a:extLst>
              <a:ext uri="{FF2B5EF4-FFF2-40B4-BE49-F238E27FC236}">
                <a16:creationId xmlns:a16="http://schemas.microsoft.com/office/drawing/2014/main" id="{B0D8C692-FBC9-415E-8D96-F46B4CC30F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7191" y="4579322"/>
            <a:ext cx="497630" cy="497630"/>
          </a:xfrm>
          <a:prstGeom prst="rect">
            <a:avLst/>
          </a:prstGeom>
        </p:spPr>
      </p:pic>
      <p:sp>
        <p:nvSpPr>
          <p:cNvPr id="59" name="BlokTextu 58">
            <a:extLst>
              <a:ext uri="{FF2B5EF4-FFF2-40B4-BE49-F238E27FC236}">
                <a16:creationId xmlns:a16="http://schemas.microsoft.com/office/drawing/2014/main" id="{8B1B2D67-1BB6-4B3B-B564-85A1563C922B}"/>
              </a:ext>
            </a:extLst>
          </p:cNvPr>
          <p:cNvSpPr txBox="1"/>
          <p:nvPr/>
        </p:nvSpPr>
        <p:spPr>
          <a:xfrm>
            <a:off x="2909832" y="4036156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Bronzová medaila ... </a:t>
            </a:r>
            <a:r>
              <a:rPr lang="sk-SK" sz="2400" b="1" dirty="0"/>
              <a:t>n-2 možností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85007C62-C95F-4E4E-8CC3-F6203ACB6BE6}"/>
              </a:ext>
            </a:extLst>
          </p:cNvPr>
          <p:cNvSpPr txBox="1"/>
          <p:nvPr/>
        </p:nvSpPr>
        <p:spPr>
          <a:xfrm>
            <a:off x="1775030" y="5544356"/>
            <a:ext cx="668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Pravidlo súčinu: </a:t>
            </a:r>
            <a:r>
              <a:rPr lang="sk-SK" sz="2800" b="1" dirty="0"/>
              <a:t>n.(n-1).(n-2) </a:t>
            </a:r>
            <a:r>
              <a:rPr lang="sk-SK" sz="2800" dirty="0"/>
              <a:t>možností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473A31BC-DC05-4D7C-9925-B7E4C00312BE}"/>
              </a:ext>
            </a:extLst>
          </p:cNvPr>
          <p:cNvSpPr txBox="1"/>
          <p:nvPr/>
        </p:nvSpPr>
        <p:spPr>
          <a:xfrm>
            <a:off x="4875932" y="4412638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/>
              <a:t>...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903FE718-F09C-4677-880B-B5BEADDD040B}"/>
              </a:ext>
            </a:extLst>
          </p:cNvPr>
          <p:cNvSpPr txBox="1"/>
          <p:nvPr/>
        </p:nvSpPr>
        <p:spPr>
          <a:xfrm>
            <a:off x="4881192" y="3071153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/>
              <a:t>...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F144F2A3-3BE4-4C78-9C33-E088361E0FC4}"/>
              </a:ext>
            </a:extLst>
          </p:cNvPr>
          <p:cNvSpPr txBox="1"/>
          <p:nvPr/>
        </p:nvSpPr>
        <p:spPr>
          <a:xfrm>
            <a:off x="4881192" y="1679807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/>
              <a:t>...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D38AEB24-1D00-4483-B6AA-1CE0D57CF02F}"/>
              </a:ext>
            </a:extLst>
          </p:cNvPr>
          <p:cNvSpPr txBox="1"/>
          <p:nvPr/>
        </p:nvSpPr>
        <p:spPr>
          <a:xfrm>
            <a:off x="3069240" y="234149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      2      3                            n </a:t>
            </a:r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080FF8C9-E636-4D7E-8403-B47FC08149F8}"/>
              </a:ext>
            </a:extLst>
          </p:cNvPr>
          <p:cNvSpPr txBox="1"/>
          <p:nvPr/>
        </p:nvSpPr>
        <p:spPr>
          <a:xfrm>
            <a:off x="3553454" y="370238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      2                            n - 1</a:t>
            </a: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137999D4-354E-4529-9409-391B6C71665D}"/>
              </a:ext>
            </a:extLst>
          </p:cNvPr>
          <p:cNvSpPr txBox="1"/>
          <p:nvPr/>
        </p:nvSpPr>
        <p:spPr>
          <a:xfrm>
            <a:off x="4035140" y="512407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                          n - 2</a:t>
            </a:r>
          </a:p>
        </p:txBody>
      </p:sp>
    </p:spTree>
    <p:extLst>
      <p:ext uri="{BB962C8B-B14F-4D97-AF65-F5344CB8AC3E}">
        <p14:creationId xmlns:p14="http://schemas.microsoft.com/office/powerpoint/2010/main" val="383500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1" grpId="0"/>
      <p:bldP spid="59" grpId="0"/>
      <p:bldP spid="19" grpId="0"/>
      <p:bldP spid="28" grpId="0"/>
      <p:bldP spid="29" grpId="0"/>
      <p:bldP spid="30" grpId="0"/>
      <p:bldP spid="2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38A01162-30A5-4ACD-B5D8-B1BB7FEE2634}"/>
              </a:ext>
            </a:extLst>
          </p:cNvPr>
          <p:cNvSpPr/>
          <p:nvPr/>
        </p:nvSpPr>
        <p:spPr>
          <a:xfrm>
            <a:off x="1693695" y="4117622"/>
            <a:ext cx="7089423" cy="6745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Variácie bez opakovania</a:t>
            </a:r>
            <a:br>
              <a:rPr lang="sk-SK" dirty="0"/>
            </a:br>
            <a:r>
              <a:rPr lang="sk-SK" sz="2400" dirty="0">
                <a:solidFill>
                  <a:schemeClr val="bg1">
                    <a:lumMod val="85000"/>
                  </a:schemeClr>
                </a:solidFill>
              </a:rPr>
              <a:t>Vzorec na výpočet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79BE74B-3E9D-4211-B1CF-F10EAC11B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sk-SK" sz="2400" dirty="0"/>
                  <a:t>Ak z n-prvkovej množiny prvkov vyberáme k-prvkovú podmnožinu, </a:t>
                </a:r>
                <a:r>
                  <a:rPr lang="sk-SK" sz="2400" b="1" dirty="0"/>
                  <a:t>pričom každý prvok môže byť vybraný najviac raz </a:t>
                </a:r>
                <a:r>
                  <a:rPr lang="sk-SK" sz="2400" dirty="0"/>
                  <a:t>a záleží na poradí, v akom prvky vyberáme, počet možností výberu je:</a:t>
                </a:r>
                <a:br>
                  <a:rPr lang="sk-SK" sz="2400" dirty="0"/>
                </a:br>
                <a:br>
                  <a:rPr lang="sk-SK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. ….</m:t>
                      </m:r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sk-SK" sz="2800" b="0" dirty="0"/>
              </a:p>
              <a:p>
                <a:pPr marL="0" indent="0">
                  <a:buNone/>
                </a:pPr>
                <a:endParaRPr lang="sk-SK" sz="2000" dirty="0"/>
              </a:p>
              <a:p>
                <a:pPr marL="0" indent="0">
                  <a:buNone/>
                </a:pPr>
                <a:r>
                  <a:rPr lang="sk-SK" sz="2000" dirty="0"/>
                  <a:t>čítame: </a:t>
                </a:r>
                <a:br>
                  <a:rPr lang="sk-SK" sz="2000" dirty="0"/>
                </a:br>
                <a:r>
                  <a:rPr lang="sk-SK" sz="2000" dirty="0"/>
                  <a:t>         </a:t>
                </a:r>
                <a:r>
                  <a:rPr lang="sk-SK" sz="2000" b="1" dirty="0">
                    <a:solidFill>
                      <a:schemeClr val="accent6"/>
                    </a:solidFill>
                  </a:rPr>
                  <a:t>variácie bez opakovania k-tej triedy z n prvkov 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79BE74B-3E9D-4211-B1CF-F10EAC11B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3" t="-11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8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BAE85-D243-4984-826E-65E3F52C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Riešme úlohy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D48E93-51D4-42F0-87AF-CDB614EA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sk-SK" dirty="0"/>
              <a:t> Na atletickom mítingu bežalo finále stovky osem pretekárov. Koľkými rôznymi spôsobmi môžu obsadiť stupne víťazov?</a:t>
            </a:r>
          </a:p>
          <a:p>
            <a:pPr>
              <a:buFont typeface="+mj-lt"/>
              <a:buAutoNum type="arabicPeriod"/>
            </a:pPr>
            <a:r>
              <a:rPr lang="sk-SK" dirty="0"/>
              <a:t>Mama má k dispozícii desať rôznych druhov ovocia, z každého jeden kus. Koľkými spôsobmi môže pripraviť desiatu pre svoje štyri deti, ak každému má dať jeden kus ovocia?</a:t>
            </a:r>
          </a:p>
          <a:p>
            <a:pPr>
              <a:buFont typeface="+mj-lt"/>
              <a:buAutoNum type="arabicPeriod"/>
            </a:pPr>
            <a:r>
              <a:rPr lang="sk-SK" dirty="0"/>
              <a:t>Janko našiel na povale krabicu s drevenými číslicami 1,2,3,5,6,8,9. V krabici bol z každej číslice jeden kus. Koľko rôznych štvorciferných čísel vie z nich zostaviť?</a:t>
            </a:r>
          </a:p>
          <a:p>
            <a:pPr>
              <a:buFont typeface="+mj-lt"/>
              <a:buAutoNum type="arabicPeriod"/>
            </a:pPr>
            <a:r>
              <a:rPr lang="sk-SK" dirty="0"/>
              <a:t>V osudí je 26 loptičiek, na každej je jedno iné písmeno. Postupne vylosujeme 6 loptičiek a zoradíme ich za seba. Koľko rôznych „slov“ môže takto vzniknúť?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Variácie s opakovaním</a:t>
            </a:r>
            <a:br>
              <a:rPr lang="sk-SK" dirty="0"/>
            </a:br>
            <a:r>
              <a:rPr lang="sk-SK" sz="2400" dirty="0">
                <a:solidFill>
                  <a:schemeClr val="bg1">
                    <a:lumMod val="85000"/>
                  </a:schemeClr>
                </a:solidFill>
              </a:rPr>
              <a:t>ak sa prvky v skupine môžu opakovať...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BE74B-3E9D-4211-B1CF-F10EAC1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Vo fabrike majú vnútornú telefónnu linku s trojmiestnymi telefónnymi číslami. Koľko telefónnych čísel sa dá vytvoriť, ak nulu nepoužívame a iné obmedzenie na telefónne číslo nie je.</a:t>
            </a:r>
          </a:p>
        </p:txBody>
      </p:sp>
    </p:spTree>
    <p:extLst>
      <p:ext uri="{BB962C8B-B14F-4D97-AF65-F5344CB8AC3E}">
        <p14:creationId xmlns:p14="http://schemas.microsoft.com/office/powerpoint/2010/main" val="5207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3857D3-0503-4345-82E8-5FC3B36C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450374-C5D9-4496-8D35-EE0B18F8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Telefónne číslo má tvar XYZ</a:t>
            </a:r>
          </a:p>
          <a:p>
            <a:r>
              <a:rPr lang="sk-SK" sz="2800" dirty="0"/>
              <a:t>X ... 1,2,3,4,5,6,7,8,9   </a:t>
            </a:r>
            <a:r>
              <a:rPr lang="sk-SK" sz="2800" b="1" dirty="0"/>
              <a:t>9-možností</a:t>
            </a:r>
          </a:p>
          <a:p>
            <a:r>
              <a:rPr lang="sk-SK" sz="2800" dirty="0"/>
              <a:t>Y ... tak isto </a:t>
            </a:r>
            <a:r>
              <a:rPr lang="sk-SK" sz="2800" b="1" dirty="0"/>
              <a:t>9 možností</a:t>
            </a:r>
          </a:p>
          <a:p>
            <a:r>
              <a:rPr lang="sk-SK" sz="2800" dirty="0"/>
              <a:t>Z ... tak isto </a:t>
            </a:r>
            <a:r>
              <a:rPr lang="sk-SK" sz="2800" b="1" dirty="0"/>
              <a:t>9 možností</a:t>
            </a:r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Pravidlo súčinu </a:t>
            </a:r>
            <a:r>
              <a:rPr lang="sk-SK" sz="2800" b="1" dirty="0"/>
              <a:t>9.9.9 = </a:t>
            </a:r>
            <a:r>
              <a:rPr lang="sk-SK" sz="2800" b="1" dirty="0">
                <a:solidFill>
                  <a:srgbClr val="FF0000"/>
                </a:solidFill>
              </a:rPr>
              <a:t>9</a:t>
            </a:r>
            <a:r>
              <a:rPr lang="sk-SK" sz="2800" b="1" baseline="30000" dirty="0">
                <a:solidFill>
                  <a:srgbClr val="FF0000"/>
                </a:solidFill>
              </a:rPr>
              <a:t>3</a:t>
            </a:r>
            <a:r>
              <a:rPr lang="sk-SK" sz="2800" b="1" baseline="30000" dirty="0"/>
              <a:t> </a:t>
            </a:r>
            <a:r>
              <a:rPr lang="sk-SK" sz="2800" b="1" dirty="0"/>
              <a:t>= 729 </a:t>
            </a:r>
            <a:r>
              <a:rPr lang="sk-SK" sz="2800" dirty="0"/>
              <a:t>telefónnych čísel</a:t>
            </a:r>
          </a:p>
        </p:txBody>
      </p:sp>
    </p:spTree>
    <p:extLst>
      <p:ext uri="{BB962C8B-B14F-4D97-AF65-F5344CB8AC3E}">
        <p14:creationId xmlns:p14="http://schemas.microsoft.com/office/powerpoint/2010/main" val="37862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Variácie s opakovaním</a:t>
            </a:r>
            <a:br>
              <a:rPr lang="sk-SK" dirty="0"/>
            </a:br>
            <a:r>
              <a:rPr lang="sk-SK" sz="2400" dirty="0">
                <a:solidFill>
                  <a:schemeClr val="bg1">
                    <a:lumMod val="85000"/>
                  </a:schemeClr>
                </a:solidFill>
              </a:rPr>
              <a:t>ak sa prvky v skupine môžu opakovať...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BE74B-3E9D-4211-B1CF-F10EAC1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Janko si chce vytvoriť heslo do počítača, ktoré má obsahovať 4 písmená vybrané z 26 veľkých písmen, ktoré sú na klávesnici.</a:t>
            </a:r>
          </a:p>
          <a:p>
            <a:pPr marL="0" indent="0">
              <a:buNone/>
            </a:pPr>
            <a:r>
              <a:rPr lang="sk-SK" sz="2800" dirty="0"/>
              <a:t>Koľko rôznych hesiel sa dá vytvoriť?</a:t>
            </a:r>
          </a:p>
        </p:txBody>
      </p:sp>
    </p:spTree>
    <p:extLst>
      <p:ext uri="{BB962C8B-B14F-4D97-AF65-F5344CB8AC3E}">
        <p14:creationId xmlns:p14="http://schemas.microsoft.com/office/powerpoint/2010/main" val="41045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7EFA03-BBFF-4BC3-A765-369AF9A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9EE97B-8AF4-4E26-8569-A5A00C07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1. písmeno ... 26 možností</a:t>
            </a:r>
          </a:p>
          <a:p>
            <a:r>
              <a:rPr lang="sk-SK" sz="2400" dirty="0"/>
              <a:t>2. písmeno ... 26 možností</a:t>
            </a:r>
          </a:p>
          <a:p>
            <a:r>
              <a:rPr lang="sk-SK" sz="2400" dirty="0"/>
              <a:t>3. písmeno ... 26 možností</a:t>
            </a:r>
          </a:p>
          <a:p>
            <a:r>
              <a:rPr lang="sk-SK" sz="2400" dirty="0"/>
              <a:t>4. písmeno ... 26 možností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Pravidlo súčinu: </a:t>
            </a:r>
            <a:r>
              <a:rPr lang="sk-SK" sz="2400" b="1" dirty="0"/>
              <a:t>26.26.26.26 = </a:t>
            </a:r>
            <a:r>
              <a:rPr lang="sk-SK" sz="2400" b="1" dirty="0">
                <a:solidFill>
                  <a:srgbClr val="FF0000"/>
                </a:solidFill>
              </a:rPr>
              <a:t>26</a:t>
            </a:r>
            <a:r>
              <a:rPr lang="sk-SK" sz="2400" b="1" baseline="30000" dirty="0">
                <a:solidFill>
                  <a:srgbClr val="FF0000"/>
                </a:solidFill>
              </a:rPr>
              <a:t>4</a:t>
            </a:r>
            <a:r>
              <a:rPr lang="sk-SK" sz="2400" b="1" dirty="0"/>
              <a:t> = 456 976</a:t>
            </a:r>
            <a:r>
              <a:rPr lang="sk-SK" sz="2400" dirty="0"/>
              <a:t>,</a:t>
            </a:r>
          </a:p>
          <a:p>
            <a:pPr marL="0" indent="0">
              <a:buNone/>
            </a:pPr>
            <a:r>
              <a:rPr lang="sk-SK" sz="2400" dirty="0"/>
              <a:t>Janko môže vytvoriť 456 976 hesiel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13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38A01162-30A5-4ACD-B5D8-B1BB7FEE2634}"/>
              </a:ext>
            </a:extLst>
          </p:cNvPr>
          <p:cNvSpPr/>
          <p:nvPr/>
        </p:nvSpPr>
        <p:spPr>
          <a:xfrm>
            <a:off x="1693695" y="3990332"/>
            <a:ext cx="7089423" cy="6745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Variácie s opakovaním</a:t>
            </a:r>
            <a:br>
              <a:rPr lang="sk-SK" dirty="0"/>
            </a:br>
            <a:r>
              <a:rPr lang="sk-SK" sz="2400" dirty="0">
                <a:solidFill>
                  <a:schemeClr val="bg1">
                    <a:lumMod val="85000"/>
                  </a:schemeClr>
                </a:solidFill>
              </a:rPr>
              <a:t>Vzorec na výpočet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79BE74B-3E9D-4211-B1CF-F10EAC11B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sz="2400" dirty="0"/>
                  <a:t>Ak z n-prvkovej množiny prvkov vyberáme k-prvkovú podmnožinu, pričom jeden </a:t>
                </a:r>
                <a:r>
                  <a:rPr lang="sk-SK" sz="2400" b="1" dirty="0"/>
                  <a:t>prvok môžeme vybrať viackrát </a:t>
                </a:r>
                <a:r>
                  <a:rPr lang="sk-SK" sz="2400" dirty="0"/>
                  <a:t>a záleží na poradí, v akom prvky vyberáme, počet možností výberu je:</a:t>
                </a:r>
                <a:br>
                  <a:rPr lang="sk-SK" sz="2400" dirty="0"/>
                </a:br>
                <a:br>
                  <a:rPr lang="sk-SK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sk-SK" sz="2800" b="0" dirty="0"/>
              </a:p>
              <a:p>
                <a:pPr marL="0" indent="0">
                  <a:buNone/>
                </a:pPr>
                <a:endParaRPr lang="sk-SK" sz="2000" dirty="0"/>
              </a:p>
              <a:p>
                <a:pPr marL="0" indent="0">
                  <a:buNone/>
                </a:pPr>
                <a:r>
                  <a:rPr lang="sk-SK" sz="2000" dirty="0"/>
                  <a:t>čítame: </a:t>
                </a:r>
                <a:br>
                  <a:rPr lang="sk-SK" sz="2000" dirty="0"/>
                </a:br>
                <a:r>
                  <a:rPr lang="sk-SK" sz="2000" dirty="0"/>
                  <a:t>         </a:t>
                </a:r>
                <a:r>
                  <a:rPr lang="sk-SK" sz="2000" b="1" dirty="0">
                    <a:solidFill>
                      <a:schemeClr val="accent6"/>
                    </a:solidFill>
                  </a:rPr>
                  <a:t>variácie s opakovaním k-tej triedy z n prvkov 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79BE74B-3E9D-4211-B1CF-F10EAC11B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0" t="-22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3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BAE85-D243-4984-826E-65E3F52C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Riešme úlohy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D48E93-51D4-42F0-87AF-CDB614EA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sk-SK" dirty="0"/>
              <a:t>Do počítača sa môžeme prihlásiť zadaním štvormiestneho PIN-u zostaveného z číslic 0 – 9. Koľko takýchto PIN-</a:t>
            </a:r>
            <a:r>
              <a:rPr lang="sk-SK" dirty="0" err="1"/>
              <a:t>ov</a:t>
            </a:r>
            <a:r>
              <a:rPr lang="sk-SK" dirty="0"/>
              <a:t> sa dá vytvoriť?</a:t>
            </a:r>
          </a:p>
          <a:p>
            <a:pPr>
              <a:buFont typeface="+mj-lt"/>
              <a:buAutoNum type="arabicPeriod"/>
            </a:pPr>
            <a:r>
              <a:rPr lang="sk-SK" dirty="0"/>
              <a:t>V škole prebehla medzi prvákmi súťaž o najlepšieho žiaka. Súťažilo sa v kategóriách matematika, chémia a biológia. Najlepší žiak v každej kategórii dostal medailu. Koľkými spôsobmi mohli byť udelené medaily, ak sa súťaže zúčastnilo 31 žiakov? (Jeden žiak mohol súťažiť aj vo viacerých kategóriách)</a:t>
            </a:r>
            <a:br>
              <a:rPr lang="sk-SK" dirty="0"/>
            </a:b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56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483D37-40EB-46B7-9BE8-C3A621A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riešenie niektorých úloh máme vzorec...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4519BB-9E21-46D0-894C-68F5823D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/>
              <a:t>Niektoré typy úloh sa v kombinatorike vyskytujú častejšie</a:t>
            </a:r>
          </a:p>
          <a:p>
            <a:r>
              <a:rPr lang="sk-SK" sz="2800" dirty="0"/>
              <a:t>Na ich riešenie máme vzorec</a:t>
            </a:r>
          </a:p>
          <a:p>
            <a:r>
              <a:rPr lang="sk-SK" sz="2800" dirty="0"/>
              <a:t>Naučíme sa riešiť tieto typy úloh:  </a:t>
            </a:r>
          </a:p>
          <a:p>
            <a:pPr lvl="1"/>
            <a:r>
              <a:rPr lang="sk-SK" sz="2600" dirty="0"/>
              <a:t>variácie</a:t>
            </a:r>
          </a:p>
          <a:p>
            <a:pPr lvl="1"/>
            <a:r>
              <a:rPr lang="sk-SK" sz="2600" dirty="0"/>
              <a:t>permutácie </a:t>
            </a:r>
          </a:p>
          <a:p>
            <a:pPr lvl="1"/>
            <a:r>
              <a:rPr lang="sk-SK" sz="2600" dirty="0"/>
              <a:t>kombinácie</a:t>
            </a:r>
            <a:br>
              <a:rPr lang="sk-SK" sz="2600" dirty="0"/>
            </a:b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154091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majú tieto úlohy spoločné...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BE74B-3E9D-4211-B1CF-F10EAC1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 množiny prvkov s počtom </a:t>
            </a:r>
            <a:r>
              <a:rPr lang="sk-SK" b="1" dirty="0"/>
              <a:t>n</a:t>
            </a:r>
            <a:r>
              <a:rPr lang="sk-SK" dirty="0"/>
              <a:t>, vyberáme skupinku - podmnožinu prvkov s počtom </a:t>
            </a:r>
            <a:r>
              <a:rPr lang="sk-SK" b="1" dirty="0"/>
              <a:t>k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2503BC55-3B1C-48CA-ABC5-86E8E41B8898}"/>
              </a:ext>
            </a:extLst>
          </p:cNvPr>
          <p:cNvSpPr/>
          <p:nvPr/>
        </p:nvSpPr>
        <p:spPr>
          <a:xfrm>
            <a:off x="2393244" y="3736622"/>
            <a:ext cx="3036712" cy="180622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vnoramenný trojuholník 4">
            <a:extLst>
              <a:ext uri="{FF2B5EF4-FFF2-40B4-BE49-F238E27FC236}">
                <a16:creationId xmlns:a16="http://schemas.microsoft.com/office/drawing/2014/main" id="{81AC9CE5-55EB-4781-B7E7-37C4109A5CE5}"/>
              </a:ext>
            </a:extLst>
          </p:cNvPr>
          <p:cNvSpPr/>
          <p:nvPr/>
        </p:nvSpPr>
        <p:spPr>
          <a:xfrm>
            <a:off x="2991556" y="4154311"/>
            <a:ext cx="338666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ovnoramenný trojuholník 5">
            <a:extLst>
              <a:ext uri="{FF2B5EF4-FFF2-40B4-BE49-F238E27FC236}">
                <a16:creationId xmlns:a16="http://schemas.microsoft.com/office/drawing/2014/main" id="{BF618AE3-C86A-4097-8171-79820BAAC024}"/>
              </a:ext>
            </a:extLst>
          </p:cNvPr>
          <p:cNvSpPr/>
          <p:nvPr/>
        </p:nvSpPr>
        <p:spPr>
          <a:xfrm>
            <a:off x="2653072" y="4436533"/>
            <a:ext cx="338666" cy="3048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ovnoramenný trojuholník 6">
            <a:extLst>
              <a:ext uri="{FF2B5EF4-FFF2-40B4-BE49-F238E27FC236}">
                <a16:creationId xmlns:a16="http://schemas.microsoft.com/office/drawing/2014/main" id="{E4677367-0C38-40EF-9140-BABCCA66B636}"/>
              </a:ext>
            </a:extLst>
          </p:cNvPr>
          <p:cNvSpPr/>
          <p:nvPr/>
        </p:nvSpPr>
        <p:spPr>
          <a:xfrm>
            <a:off x="3984978" y="4056278"/>
            <a:ext cx="338666" cy="304800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ovnoramenný trojuholník 7">
            <a:extLst>
              <a:ext uri="{FF2B5EF4-FFF2-40B4-BE49-F238E27FC236}">
                <a16:creationId xmlns:a16="http://schemas.microsoft.com/office/drawing/2014/main" id="{6F7B90FF-3293-457C-9587-88E8A2D9B019}"/>
              </a:ext>
            </a:extLst>
          </p:cNvPr>
          <p:cNvSpPr/>
          <p:nvPr/>
        </p:nvSpPr>
        <p:spPr>
          <a:xfrm>
            <a:off x="3978971" y="4459111"/>
            <a:ext cx="338666" cy="3048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ovnoramenný trojuholník 8">
            <a:extLst>
              <a:ext uri="{FF2B5EF4-FFF2-40B4-BE49-F238E27FC236}">
                <a16:creationId xmlns:a16="http://schemas.microsoft.com/office/drawing/2014/main" id="{191A7C96-92A0-41A2-A0ED-E3E5AAEEDC8B}"/>
              </a:ext>
            </a:extLst>
          </p:cNvPr>
          <p:cNvSpPr/>
          <p:nvPr/>
        </p:nvSpPr>
        <p:spPr>
          <a:xfrm>
            <a:off x="3160889" y="4696177"/>
            <a:ext cx="338666" cy="3048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ovnoramenný trojuholník 9">
            <a:extLst>
              <a:ext uri="{FF2B5EF4-FFF2-40B4-BE49-F238E27FC236}">
                <a16:creationId xmlns:a16="http://schemas.microsoft.com/office/drawing/2014/main" id="{9D7666FD-F08E-481E-8617-5D99B2EFA67B}"/>
              </a:ext>
            </a:extLst>
          </p:cNvPr>
          <p:cNvSpPr/>
          <p:nvPr/>
        </p:nvSpPr>
        <p:spPr>
          <a:xfrm>
            <a:off x="4651025" y="4338578"/>
            <a:ext cx="338666" cy="30480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ovnoramenný trojuholník 10">
            <a:extLst>
              <a:ext uri="{FF2B5EF4-FFF2-40B4-BE49-F238E27FC236}">
                <a16:creationId xmlns:a16="http://schemas.microsoft.com/office/drawing/2014/main" id="{C7858E1A-D41A-43FE-BC48-4098D3988C41}"/>
              </a:ext>
            </a:extLst>
          </p:cNvPr>
          <p:cNvSpPr/>
          <p:nvPr/>
        </p:nvSpPr>
        <p:spPr>
          <a:xfrm>
            <a:off x="3871727" y="5019400"/>
            <a:ext cx="338666" cy="3048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E1AABE7B-34FD-4CBF-B7CA-CC24904EF6F0}"/>
              </a:ext>
            </a:extLst>
          </p:cNvPr>
          <p:cNvSpPr/>
          <p:nvPr/>
        </p:nvSpPr>
        <p:spPr>
          <a:xfrm>
            <a:off x="3590231" y="3955266"/>
            <a:ext cx="1557502" cy="1064134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ublina: čiara 12">
            <a:extLst>
              <a:ext uri="{FF2B5EF4-FFF2-40B4-BE49-F238E27FC236}">
                <a16:creationId xmlns:a16="http://schemas.microsoft.com/office/drawing/2014/main" id="{2128AA66-AAC4-4638-BA43-A74CCA76FD89}"/>
              </a:ext>
            </a:extLst>
          </p:cNvPr>
          <p:cNvSpPr/>
          <p:nvPr/>
        </p:nvSpPr>
        <p:spPr>
          <a:xfrm>
            <a:off x="5746226" y="3768065"/>
            <a:ext cx="2629585" cy="691046"/>
          </a:xfrm>
          <a:prstGeom prst="borderCallout1">
            <a:avLst>
              <a:gd name="adj1" fmla="val 51422"/>
              <a:gd name="adj2" fmla="val 1042"/>
              <a:gd name="adj3" fmla="val 74928"/>
              <a:gd name="adj4" fmla="val -1563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sz="2800" dirty="0"/>
              <a:t>n </a:t>
            </a:r>
            <a:r>
              <a:rPr lang="sk-SK" dirty="0"/>
              <a:t>prvková množina</a:t>
            </a:r>
          </a:p>
        </p:txBody>
      </p:sp>
      <p:sp>
        <p:nvSpPr>
          <p:cNvPr id="14" name="Bublina: čiara 13">
            <a:extLst>
              <a:ext uri="{FF2B5EF4-FFF2-40B4-BE49-F238E27FC236}">
                <a16:creationId xmlns:a16="http://schemas.microsoft.com/office/drawing/2014/main" id="{F30D7BFC-BA89-4835-AAB1-6B6AEEF3714F}"/>
              </a:ext>
            </a:extLst>
          </p:cNvPr>
          <p:cNvSpPr/>
          <p:nvPr/>
        </p:nvSpPr>
        <p:spPr>
          <a:xfrm>
            <a:off x="5745321" y="5324200"/>
            <a:ext cx="2382680" cy="691046"/>
          </a:xfrm>
          <a:prstGeom prst="borderCallout1">
            <a:avLst>
              <a:gd name="adj1" fmla="val 36720"/>
              <a:gd name="adj2" fmla="val -379"/>
              <a:gd name="adj3" fmla="val -75363"/>
              <a:gd name="adj4" fmla="val -31407"/>
            </a:avLst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6">
                    <a:lumMod val="75000"/>
                  </a:schemeClr>
                </a:solidFill>
              </a:rPr>
              <a:t>k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prvková podmnožina</a:t>
            </a: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C634F04E-EC9E-4165-BB02-67B5B2D0C20F}"/>
              </a:ext>
            </a:extLst>
          </p:cNvPr>
          <p:cNvSpPr/>
          <p:nvPr/>
        </p:nvSpPr>
        <p:spPr>
          <a:xfrm>
            <a:off x="2286000" y="2808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Otázka:</a:t>
            </a:r>
            <a:r>
              <a:rPr lang="sk-SK" b="1" dirty="0"/>
              <a:t> Koľkými spôsobmi môžeme vybrať takúto podmnožinu?</a:t>
            </a:r>
          </a:p>
        </p:txBody>
      </p:sp>
    </p:spTree>
    <p:extLst>
      <p:ext uri="{BB962C8B-B14F-4D97-AF65-F5344CB8AC3E}">
        <p14:creationId xmlns:p14="http://schemas.microsoft.com/office/powerpoint/2010/main" val="279229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majú tieto úlohy spoločné...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BE74B-3E9D-4211-B1CF-F10EAC1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Dôležité otázky:</a:t>
            </a:r>
          </a:p>
          <a:p>
            <a:pPr marL="971550" lvl="1" indent="-514350">
              <a:buFont typeface="+mj-lt"/>
              <a:buAutoNum type="arabicPeriod"/>
            </a:pPr>
            <a:r>
              <a:rPr lang="sk-SK" sz="2600" dirty="0"/>
              <a:t>záleží nám </a:t>
            </a:r>
            <a:r>
              <a:rPr lang="sk-SK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 poradí </a:t>
            </a:r>
            <a:r>
              <a:rPr lang="sk-SK" sz="2600" dirty="0"/>
              <a:t>vybraných prvkov? Napr. </a:t>
            </a:r>
          </a:p>
          <a:p>
            <a:pPr marL="971550" lvl="1" indent="-514350">
              <a:buFont typeface="+mj-lt"/>
              <a:buAutoNum type="arabicPeriod"/>
            </a:pPr>
            <a:endParaRPr lang="sk-SK" sz="2600" dirty="0"/>
          </a:p>
          <a:p>
            <a:pPr lvl="1"/>
            <a:r>
              <a:rPr lang="sk-SK" sz="2600" dirty="0"/>
              <a:t>ÁNO - </a:t>
            </a:r>
            <a:r>
              <a:rPr lang="sk-SK" sz="2600" b="1" dirty="0"/>
              <a:t>variácie – </a:t>
            </a:r>
            <a:r>
              <a:rPr lang="sk-SK" sz="2600" dirty="0"/>
              <a:t>záleží na poradí</a:t>
            </a:r>
          </a:p>
          <a:p>
            <a:pPr lvl="1"/>
            <a:r>
              <a:rPr lang="sk-SK" sz="2600" dirty="0"/>
              <a:t>NIE    - </a:t>
            </a:r>
            <a:r>
              <a:rPr lang="sk-SK" sz="2600" b="1" dirty="0"/>
              <a:t>kombinácie – </a:t>
            </a:r>
            <a:r>
              <a:rPr lang="sk-SK" sz="2600" dirty="0"/>
              <a:t>nezáleží na poradí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2503BC55-3B1C-48CA-ABC5-86E8E41B8898}"/>
              </a:ext>
            </a:extLst>
          </p:cNvPr>
          <p:cNvSpPr/>
          <p:nvPr/>
        </p:nvSpPr>
        <p:spPr>
          <a:xfrm>
            <a:off x="366619" y="1588428"/>
            <a:ext cx="1575796" cy="1090343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vnoramenný trojuholník 4">
            <a:extLst>
              <a:ext uri="{FF2B5EF4-FFF2-40B4-BE49-F238E27FC236}">
                <a16:creationId xmlns:a16="http://schemas.microsoft.com/office/drawing/2014/main" id="{81AC9CE5-55EB-4781-B7E7-37C4109A5CE5}"/>
              </a:ext>
            </a:extLst>
          </p:cNvPr>
          <p:cNvSpPr/>
          <p:nvPr/>
        </p:nvSpPr>
        <p:spPr>
          <a:xfrm>
            <a:off x="677092" y="1840570"/>
            <a:ext cx="175739" cy="183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ovnoramenný trojuholník 5">
            <a:extLst>
              <a:ext uri="{FF2B5EF4-FFF2-40B4-BE49-F238E27FC236}">
                <a16:creationId xmlns:a16="http://schemas.microsoft.com/office/drawing/2014/main" id="{BF618AE3-C86A-4097-8171-79820BAAC024}"/>
              </a:ext>
            </a:extLst>
          </p:cNvPr>
          <p:cNvSpPr/>
          <p:nvPr/>
        </p:nvSpPr>
        <p:spPr>
          <a:xfrm>
            <a:off x="1456157" y="1973577"/>
            <a:ext cx="175739" cy="18399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ovnoramenný trojuholník 6">
            <a:extLst>
              <a:ext uri="{FF2B5EF4-FFF2-40B4-BE49-F238E27FC236}">
                <a16:creationId xmlns:a16="http://schemas.microsoft.com/office/drawing/2014/main" id="{E4677367-0C38-40EF-9140-BABCCA66B636}"/>
              </a:ext>
            </a:extLst>
          </p:cNvPr>
          <p:cNvSpPr/>
          <p:nvPr/>
        </p:nvSpPr>
        <p:spPr>
          <a:xfrm>
            <a:off x="1192594" y="1781391"/>
            <a:ext cx="175739" cy="1839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ovnoramenný trojuholník 7">
            <a:extLst>
              <a:ext uri="{FF2B5EF4-FFF2-40B4-BE49-F238E27FC236}">
                <a16:creationId xmlns:a16="http://schemas.microsoft.com/office/drawing/2014/main" id="{6F7B90FF-3293-457C-9587-88E8A2D9B019}"/>
              </a:ext>
            </a:extLst>
          </p:cNvPr>
          <p:cNvSpPr/>
          <p:nvPr/>
        </p:nvSpPr>
        <p:spPr>
          <a:xfrm>
            <a:off x="1189477" y="2024565"/>
            <a:ext cx="175739" cy="18399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ovnoramenný trojuholník 8">
            <a:extLst>
              <a:ext uri="{FF2B5EF4-FFF2-40B4-BE49-F238E27FC236}">
                <a16:creationId xmlns:a16="http://schemas.microsoft.com/office/drawing/2014/main" id="{191A7C96-92A0-41A2-A0ED-E3E5AAEEDC8B}"/>
              </a:ext>
            </a:extLst>
          </p:cNvPr>
          <p:cNvSpPr/>
          <p:nvPr/>
        </p:nvSpPr>
        <p:spPr>
          <a:xfrm>
            <a:off x="764962" y="2167672"/>
            <a:ext cx="175739" cy="1839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ovnoramenný trojuholník 9">
            <a:extLst>
              <a:ext uri="{FF2B5EF4-FFF2-40B4-BE49-F238E27FC236}">
                <a16:creationId xmlns:a16="http://schemas.microsoft.com/office/drawing/2014/main" id="{9D7666FD-F08E-481E-8617-5D99B2EFA67B}"/>
              </a:ext>
            </a:extLst>
          </p:cNvPr>
          <p:cNvSpPr/>
          <p:nvPr/>
        </p:nvSpPr>
        <p:spPr>
          <a:xfrm>
            <a:off x="521761" y="2112156"/>
            <a:ext cx="175739" cy="183995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ovnoramenný trojuholník 10">
            <a:extLst>
              <a:ext uri="{FF2B5EF4-FFF2-40B4-BE49-F238E27FC236}">
                <a16:creationId xmlns:a16="http://schemas.microsoft.com/office/drawing/2014/main" id="{C7858E1A-D41A-43FE-BC48-4098D3988C41}"/>
              </a:ext>
            </a:extLst>
          </p:cNvPr>
          <p:cNvSpPr/>
          <p:nvPr/>
        </p:nvSpPr>
        <p:spPr>
          <a:xfrm>
            <a:off x="1133826" y="2362789"/>
            <a:ext cx="175739" cy="18399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E1AABE7B-34FD-4CBF-B7CA-CC24904EF6F0}"/>
              </a:ext>
            </a:extLst>
          </p:cNvPr>
          <p:cNvSpPr/>
          <p:nvPr/>
        </p:nvSpPr>
        <p:spPr>
          <a:xfrm>
            <a:off x="987754" y="1720415"/>
            <a:ext cx="808211" cy="642375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ovnoramenný trojuholník 16">
            <a:extLst>
              <a:ext uri="{FF2B5EF4-FFF2-40B4-BE49-F238E27FC236}">
                <a16:creationId xmlns:a16="http://schemas.microsoft.com/office/drawing/2014/main" id="{2BFA2467-235D-468E-A7C4-6C14F80D5456}"/>
              </a:ext>
            </a:extLst>
          </p:cNvPr>
          <p:cNvSpPr/>
          <p:nvPr/>
        </p:nvSpPr>
        <p:spPr>
          <a:xfrm>
            <a:off x="5329133" y="3429001"/>
            <a:ext cx="189429" cy="162816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Rovnoramenný trojuholník 17">
            <a:extLst>
              <a:ext uri="{FF2B5EF4-FFF2-40B4-BE49-F238E27FC236}">
                <a16:creationId xmlns:a16="http://schemas.microsoft.com/office/drawing/2014/main" id="{D800E1A3-3523-49F7-B9CB-B03DD7E124CE}"/>
              </a:ext>
            </a:extLst>
          </p:cNvPr>
          <p:cNvSpPr/>
          <p:nvPr/>
        </p:nvSpPr>
        <p:spPr>
          <a:xfrm>
            <a:off x="5563452" y="3429000"/>
            <a:ext cx="189429" cy="16281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ovnoramenný trojuholník 18">
            <a:extLst>
              <a:ext uri="{FF2B5EF4-FFF2-40B4-BE49-F238E27FC236}">
                <a16:creationId xmlns:a16="http://schemas.microsoft.com/office/drawing/2014/main" id="{EEF29875-1CBD-45FF-AF4A-623CFF0E2B32}"/>
              </a:ext>
            </a:extLst>
          </p:cNvPr>
          <p:cNvSpPr/>
          <p:nvPr/>
        </p:nvSpPr>
        <p:spPr>
          <a:xfrm>
            <a:off x="5799473" y="3429000"/>
            <a:ext cx="189429" cy="162816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Rovnoramenný trojuholník 19">
            <a:extLst>
              <a:ext uri="{FF2B5EF4-FFF2-40B4-BE49-F238E27FC236}">
                <a16:creationId xmlns:a16="http://schemas.microsoft.com/office/drawing/2014/main" id="{264D2685-D5EE-4778-83DA-5BB0ABF8B6F8}"/>
              </a:ext>
            </a:extLst>
          </p:cNvPr>
          <p:cNvSpPr/>
          <p:nvPr/>
        </p:nvSpPr>
        <p:spPr>
          <a:xfrm>
            <a:off x="6625583" y="3429000"/>
            <a:ext cx="189429" cy="16281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1" name="Rovnoramenný trojuholník 20">
            <a:extLst>
              <a:ext uri="{FF2B5EF4-FFF2-40B4-BE49-F238E27FC236}">
                <a16:creationId xmlns:a16="http://schemas.microsoft.com/office/drawing/2014/main" id="{153E05F4-4126-4FF2-9B37-13F61311150A}"/>
              </a:ext>
            </a:extLst>
          </p:cNvPr>
          <p:cNvSpPr/>
          <p:nvPr/>
        </p:nvSpPr>
        <p:spPr>
          <a:xfrm>
            <a:off x="6859902" y="3429000"/>
            <a:ext cx="189429" cy="162816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2" name="Rovnoramenný trojuholník 21">
            <a:extLst>
              <a:ext uri="{FF2B5EF4-FFF2-40B4-BE49-F238E27FC236}">
                <a16:creationId xmlns:a16="http://schemas.microsoft.com/office/drawing/2014/main" id="{C6A1D021-783B-40D6-B4C1-183220D40D41}"/>
              </a:ext>
            </a:extLst>
          </p:cNvPr>
          <p:cNvSpPr/>
          <p:nvPr/>
        </p:nvSpPr>
        <p:spPr>
          <a:xfrm>
            <a:off x="7080668" y="3429000"/>
            <a:ext cx="189429" cy="162816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3" name="Rovnoramenný trojuholník 22">
            <a:extLst>
              <a:ext uri="{FF2B5EF4-FFF2-40B4-BE49-F238E27FC236}">
                <a16:creationId xmlns:a16="http://schemas.microsoft.com/office/drawing/2014/main" id="{D10A0F28-EC8B-46F5-8478-31C632AAD804}"/>
              </a:ext>
            </a:extLst>
          </p:cNvPr>
          <p:cNvSpPr/>
          <p:nvPr/>
        </p:nvSpPr>
        <p:spPr>
          <a:xfrm>
            <a:off x="7905832" y="3429000"/>
            <a:ext cx="189429" cy="162816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Rovnoramenný trojuholník 23">
            <a:extLst>
              <a:ext uri="{FF2B5EF4-FFF2-40B4-BE49-F238E27FC236}">
                <a16:creationId xmlns:a16="http://schemas.microsoft.com/office/drawing/2014/main" id="{6AB9A35B-83C9-4A6A-90B6-195020864963}"/>
              </a:ext>
            </a:extLst>
          </p:cNvPr>
          <p:cNvSpPr/>
          <p:nvPr/>
        </p:nvSpPr>
        <p:spPr>
          <a:xfrm>
            <a:off x="8136185" y="3428999"/>
            <a:ext cx="189429" cy="162816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5" name="Rovnoramenný trojuholník 24">
            <a:extLst>
              <a:ext uri="{FF2B5EF4-FFF2-40B4-BE49-F238E27FC236}">
                <a16:creationId xmlns:a16="http://schemas.microsoft.com/office/drawing/2014/main" id="{C6EAE214-C93D-4B99-A25D-DEC29527456E}"/>
              </a:ext>
            </a:extLst>
          </p:cNvPr>
          <p:cNvSpPr/>
          <p:nvPr/>
        </p:nvSpPr>
        <p:spPr>
          <a:xfrm>
            <a:off x="8370504" y="3428996"/>
            <a:ext cx="189429" cy="16281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6" name="Rovnoramenný trojuholník 25">
            <a:extLst>
              <a:ext uri="{FF2B5EF4-FFF2-40B4-BE49-F238E27FC236}">
                <a16:creationId xmlns:a16="http://schemas.microsoft.com/office/drawing/2014/main" id="{5BDB4D9D-D52C-4635-9A9D-4EDBB7FBA009}"/>
              </a:ext>
            </a:extLst>
          </p:cNvPr>
          <p:cNvSpPr/>
          <p:nvPr/>
        </p:nvSpPr>
        <p:spPr>
          <a:xfrm>
            <a:off x="5329133" y="3749597"/>
            <a:ext cx="189429" cy="162816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Rovnoramenný trojuholník 26">
            <a:extLst>
              <a:ext uri="{FF2B5EF4-FFF2-40B4-BE49-F238E27FC236}">
                <a16:creationId xmlns:a16="http://schemas.microsoft.com/office/drawing/2014/main" id="{7FB64BA0-674D-491C-9111-AABEE3DC7869}"/>
              </a:ext>
            </a:extLst>
          </p:cNvPr>
          <p:cNvSpPr/>
          <p:nvPr/>
        </p:nvSpPr>
        <p:spPr>
          <a:xfrm>
            <a:off x="5563452" y="3749596"/>
            <a:ext cx="189429" cy="162816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8" name="Rovnoramenný trojuholník 27">
            <a:extLst>
              <a:ext uri="{FF2B5EF4-FFF2-40B4-BE49-F238E27FC236}">
                <a16:creationId xmlns:a16="http://schemas.microsoft.com/office/drawing/2014/main" id="{FFCF8C31-1E49-4E15-97A1-47D960192BBD}"/>
              </a:ext>
            </a:extLst>
          </p:cNvPr>
          <p:cNvSpPr/>
          <p:nvPr/>
        </p:nvSpPr>
        <p:spPr>
          <a:xfrm>
            <a:off x="5799473" y="3749596"/>
            <a:ext cx="189429" cy="16281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9" name="Rovnoramenný trojuholník 28">
            <a:extLst>
              <a:ext uri="{FF2B5EF4-FFF2-40B4-BE49-F238E27FC236}">
                <a16:creationId xmlns:a16="http://schemas.microsoft.com/office/drawing/2014/main" id="{C95ECF17-A293-4315-8022-E767B0A77EB9}"/>
              </a:ext>
            </a:extLst>
          </p:cNvPr>
          <p:cNvSpPr/>
          <p:nvPr/>
        </p:nvSpPr>
        <p:spPr>
          <a:xfrm>
            <a:off x="6625583" y="3749596"/>
            <a:ext cx="189429" cy="16281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Rovnoramenný trojuholník 29">
            <a:extLst>
              <a:ext uri="{FF2B5EF4-FFF2-40B4-BE49-F238E27FC236}">
                <a16:creationId xmlns:a16="http://schemas.microsoft.com/office/drawing/2014/main" id="{79C7E2F1-BD81-4AC0-B7EB-A26910B7778A}"/>
              </a:ext>
            </a:extLst>
          </p:cNvPr>
          <p:cNvSpPr/>
          <p:nvPr/>
        </p:nvSpPr>
        <p:spPr>
          <a:xfrm>
            <a:off x="6859902" y="3749596"/>
            <a:ext cx="189429" cy="162816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31" name="Rovnoramenný trojuholník 30">
            <a:extLst>
              <a:ext uri="{FF2B5EF4-FFF2-40B4-BE49-F238E27FC236}">
                <a16:creationId xmlns:a16="http://schemas.microsoft.com/office/drawing/2014/main" id="{8F2E75D1-6A87-4D69-947D-C8B08686C55C}"/>
              </a:ext>
            </a:extLst>
          </p:cNvPr>
          <p:cNvSpPr/>
          <p:nvPr/>
        </p:nvSpPr>
        <p:spPr>
          <a:xfrm>
            <a:off x="7080668" y="3749596"/>
            <a:ext cx="189429" cy="162816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32" name="Rovnoramenný trojuholník 31">
            <a:extLst>
              <a:ext uri="{FF2B5EF4-FFF2-40B4-BE49-F238E27FC236}">
                <a16:creationId xmlns:a16="http://schemas.microsoft.com/office/drawing/2014/main" id="{1BAAA424-A6D1-4A26-B250-6F9436F14191}"/>
              </a:ext>
            </a:extLst>
          </p:cNvPr>
          <p:cNvSpPr/>
          <p:nvPr/>
        </p:nvSpPr>
        <p:spPr>
          <a:xfrm>
            <a:off x="7905832" y="3749596"/>
            <a:ext cx="189429" cy="162816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Rovnoramenný trojuholník 32">
            <a:extLst>
              <a:ext uri="{FF2B5EF4-FFF2-40B4-BE49-F238E27FC236}">
                <a16:creationId xmlns:a16="http://schemas.microsoft.com/office/drawing/2014/main" id="{E462E406-D622-46E7-8363-D65334488C04}"/>
              </a:ext>
            </a:extLst>
          </p:cNvPr>
          <p:cNvSpPr/>
          <p:nvPr/>
        </p:nvSpPr>
        <p:spPr>
          <a:xfrm>
            <a:off x="8136185" y="3749595"/>
            <a:ext cx="189429" cy="16281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Rovnoramenný trojuholník 33">
            <a:extLst>
              <a:ext uri="{FF2B5EF4-FFF2-40B4-BE49-F238E27FC236}">
                <a16:creationId xmlns:a16="http://schemas.microsoft.com/office/drawing/2014/main" id="{64B8C905-C7B1-468D-9479-2825BACCC59A}"/>
              </a:ext>
            </a:extLst>
          </p:cNvPr>
          <p:cNvSpPr/>
          <p:nvPr/>
        </p:nvSpPr>
        <p:spPr>
          <a:xfrm>
            <a:off x="8370504" y="3749594"/>
            <a:ext cx="189429" cy="162816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3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majú tieto úlohy spoločné...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BE74B-3E9D-4211-B1CF-F10EAC1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sk-SK" sz="2600" dirty="0"/>
              <a:t>môžem ten istý prvok vybrať viackrát? Môžu sa prvky opakovať? </a:t>
            </a:r>
          </a:p>
          <a:p>
            <a:r>
              <a:rPr lang="sk-SK" sz="2400" dirty="0"/>
              <a:t>ÁNO                                   ... </a:t>
            </a:r>
            <a:r>
              <a:rPr lang="sk-SK" sz="2000" b="1" dirty="0"/>
              <a:t>s opakovaním</a:t>
            </a:r>
          </a:p>
          <a:p>
            <a:r>
              <a:rPr lang="sk-SK" sz="2400" dirty="0"/>
              <a:t>NIE                                      ... </a:t>
            </a:r>
            <a:r>
              <a:rPr lang="sk-SK" sz="2000" b="1" dirty="0"/>
              <a:t>bez opakovania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2503BC55-3B1C-48CA-ABC5-86E8E41B8898}"/>
              </a:ext>
            </a:extLst>
          </p:cNvPr>
          <p:cNvSpPr/>
          <p:nvPr/>
        </p:nvSpPr>
        <p:spPr>
          <a:xfrm>
            <a:off x="366619" y="1588428"/>
            <a:ext cx="1575796" cy="1090343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vnoramenný trojuholník 4">
            <a:extLst>
              <a:ext uri="{FF2B5EF4-FFF2-40B4-BE49-F238E27FC236}">
                <a16:creationId xmlns:a16="http://schemas.microsoft.com/office/drawing/2014/main" id="{81AC9CE5-55EB-4781-B7E7-37C4109A5CE5}"/>
              </a:ext>
            </a:extLst>
          </p:cNvPr>
          <p:cNvSpPr/>
          <p:nvPr/>
        </p:nvSpPr>
        <p:spPr>
          <a:xfrm>
            <a:off x="677092" y="1840570"/>
            <a:ext cx="175739" cy="183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ovnoramenný trojuholník 5">
            <a:extLst>
              <a:ext uri="{FF2B5EF4-FFF2-40B4-BE49-F238E27FC236}">
                <a16:creationId xmlns:a16="http://schemas.microsoft.com/office/drawing/2014/main" id="{BF618AE3-C86A-4097-8171-79820BAAC024}"/>
              </a:ext>
            </a:extLst>
          </p:cNvPr>
          <p:cNvSpPr/>
          <p:nvPr/>
        </p:nvSpPr>
        <p:spPr>
          <a:xfrm>
            <a:off x="1456157" y="1973577"/>
            <a:ext cx="175739" cy="18399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ovnoramenný trojuholník 6">
            <a:extLst>
              <a:ext uri="{FF2B5EF4-FFF2-40B4-BE49-F238E27FC236}">
                <a16:creationId xmlns:a16="http://schemas.microsoft.com/office/drawing/2014/main" id="{E4677367-0C38-40EF-9140-BABCCA66B636}"/>
              </a:ext>
            </a:extLst>
          </p:cNvPr>
          <p:cNvSpPr/>
          <p:nvPr/>
        </p:nvSpPr>
        <p:spPr>
          <a:xfrm>
            <a:off x="1192594" y="1781391"/>
            <a:ext cx="175739" cy="1839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ovnoramenný trojuholník 7">
            <a:extLst>
              <a:ext uri="{FF2B5EF4-FFF2-40B4-BE49-F238E27FC236}">
                <a16:creationId xmlns:a16="http://schemas.microsoft.com/office/drawing/2014/main" id="{6F7B90FF-3293-457C-9587-88E8A2D9B019}"/>
              </a:ext>
            </a:extLst>
          </p:cNvPr>
          <p:cNvSpPr/>
          <p:nvPr/>
        </p:nvSpPr>
        <p:spPr>
          <a:xfrm>
            <a:off x="1189477" y="2024565"/>
            <a:ext cx="175739" cy="18399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ovnoramenný trojuholník 8">
            <a:extLst>
              <a:ext uri="{FF2B5EF4-FFF2-40B4-BE49-F238E27FC236}">
                <a16:creationId xmlns:a16="http://schemas.microsoft.com/office/drawing/2014/main" id="{191A7C96-92A0-41A2-A0ED-E3E5AAEEDC8B}"/>
              </a:ext>
            </a:extLst>
          </p:cNvPr>
          <p:cNvSpPr/>
          <p:nvPr/>
        </p:nvSpPr>
        <p:spPr>
          <a:xfrm>
            <a:off x="764962" y="2167672"/>
            <a:ext cx="175739" cy="1839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ovnoramenný trojuholník 9">
            <a:extLst>
              <a:ext uri="{FF2B5EF4-FFF2-40B4-BE49-F238E27FC236}">
                <a16:creationId xmlns:a16="http://schemas.microsoft.com/office/drawing/2014/main" id="{9D7666FD-F08E-481E-8617-5D99B2EFA67B}"/>
              </a:ext>
            </a:extLst>
          </p:cNvPr>
          <p:cNvSpPr/>
          <p:nvPr/>
        </p:nvSpPr>
        <p:spPr>
          <a:xfrm>
            <a:off x="521761" y="2112156"/>
            <a:ext cx="175739" cy="183995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ovnoramenný trojuholník 10">
            <a:extLst>
              <a:ext uri="{FF2B5EF4-FFF2-40B4-BE49-F238E27FC236}">
                <a16:creationId xmlns:a16="http://schemas.microsoft.com/office/drawing/2014/main" id="{C7858E1A-D41A-43FE-BC48-4098D3988C41}"/>
              </a:ext>
            </a:extLst>
          </p:cNvPr>
          <p:cNvSpPr/>
          <p:nvPr/>
        </p:nvSpPr>
        <p:spPr>
          <a:xfrm>
            <a:off x="1133826" y="2362789"/>
            <a:ext cx="175739" cy="18399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E1AABE7B-34FD-4CBF-B7CA-CC24904EF6F0}"/>
              </a:ext>
            </a:extLst>
          </p:cNvPr>
          <p:cNvSpPr/>
          <p:nvPr/>
        </p:nvSpPr>
        <p:spPr>
          <a:xfrm>
            <a:off x="987754" y="1720415"/>
            <a:ext cx="808211" cy="642375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ovnoramenný trojuholník 16">
            <a:extLst>
              <a:ext uri="{FF2B5EF4-FFF2-40B4-BE49-F238E27FC236}">
                <a16:creationId xmlns:a16="http://schemas.microsoft.com/office/drawing/2014/main" id="{2BFA2467-235D-468E-A7C4-6C14F80D5456}"/>
              </a:ext>
            </a:extLst>
          </p:cNvPr>
          <p:cNvSpPr/>
          <p:nvPr/>
        </p:nvSpPr>
        <p:spPr>
          <a:xfrm>
            <a:off x="3224753" y="4135586"/>
            <a:ext cx="175739" cy="17782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Rovnoramenný trojuholník 17">
            <a:extLst>
              <a:ext uri="{FF2B5EF4-FFF2-40B4-BE49-F238E27FC236}">
                <a16:creationId xmlns:a16="http://schemas.microsoft.com/office/drawing/2014/main" id="{D800E1A3-3523-49F7-B9CB-B03DD7E124CE}"/>
              </a:ext>
            </a:extLst>
          </p:cNvPr>
          <p:cNvSpPr/>
          <p:nvPr/>
        </p:nvSpPr>
        <p:spPr>
          <a:xfrm>
            <a:off x="3459072" y="4135585"/>
            <a:ext cx="175739" cy="1778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ovnoramenný trojuholník 18">
            <a:extLst>
              <a:ext uri="{FF2B5EF4-FFF2-40B4-BE49-F238E27FC236}">
                <a16:creationId xmlns:a16="http://schemas.microsoft.com/office/drawing/2014/main" id="{EEF29875-1CBD-45FF-AF4A-623CFF0E2B32}"/>
              </a:ext>
            </a:extLst>
          </p:cNvPr>
          <p:cNvSpPr/>
          <p:nvPr/>
        </p:nvSpPr>
        <p:spPr>
          <a:xfrm>
            <a:off x="3695093" y="4135585"/>
            <a:ext cx="175739" cy="177820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Rovnoramenný trojuholník 19">
            <a:extLst>
              <a:ext uri="{FF2B5EF4-FFF2-40B4-BE49-F238E27FC236}">
                <a16:creationId xmlns:a16="http://schemas.microsoft.com/office/drawing/2014/main" id="{264D2685-D5EE-4778-83DA-5BB0ABF8B6F8}"/>
              </a:ext>
            </a:extLst>
          </p:cNvPr>
          <p:cNvSpPr/>
          <p:nvPr/>
        </p:nvSpPr>
        <p:spPr>
          <a:xfrm>
            <a:off x="4185364" y="4135585"/>
            <a:ext cx="175739" cy="1778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Rovnoramenný trojuholník 20">
            <a:extLst>
              <a:ext uri="{FF2B5EF4-FFF2-40B4-BE49-F238E27FC236}">
                <a16:creationId xmlns:a16="http://schemas.microsoft.com/office/drawing/2014/main" id="{153E05F4-4126-4FF2-9B37-13F61311150A}"/>
              </a:ext>
            </a:extLst>
          </p:cNvPr>
          <p:cNvSpPr/>
          <p:nvPr/>
        </p:nvSpPr>
        <p:spPr>
          <a:xfrm>
            <a:off x="4419683" y="4135585"/>
            <a:ext cx="175739" cy="17782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Rovnoramenný trojuholník 21">
            <a:extLst>
              <a:ext uri="{FF2B5EF4-FFF2-40B4-BE49-F238E27FC236}">
                <a16:creationId xmlns:a16="http://schemas.microsoft.com/office/drawing/2014/main" id="{C6A1D021-783B-40D6-B4C1-183220D40D41}"/>
              </a:ext>
            </a:extLst>
          </p:cNvPr>
          <p:cNvSpPr/>
          <p:nvPr/>
        </p:nvSpPr>
        <p:spPr>
          <a:xfrm>
            <a:off x="4640449" y="4135585"/>
            <a:ext cx="175739" cy="177820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Rovnoramenný trojuholník 22">
            <a:extLst>
              <a:ext uri="{FF2B5EF4-FFF2-40B4-BE49-F238E27FC236}">
                <a16:creationId xmlns:a16="http://schemas.microsoft.com/office/drawing/2014/main" id="{D10A0F28-EC8B-46F5-8478-31C632AAD804}"/>
              </a:ext>
            </a:extLst>
          </p:cNvPr>
          <p:cNvSpPr/>
          <p:nvPr/>
        </p:nvSpPr>
        <p:spPr>
          <a:xfrm>
            <a:off x="5128405" y="4135586"/>
            <a:ext cx="175739" cy="177820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Rovnoramenný trojuholník 23">
            <a:extLst>
              <a:ext uri="{FF2B5EF4-FFF2-40B4-BE49-F238E27FC236}">
                <a16:creationId xmlns:a16="http://schemas.microsoft.com/office/drawing/2014/main" id="{6AB9A35B-83C9-4A6A-90B6-195020864963}"/>
              </a:ext>
            </a:extLst>
          </p:cNvPr>
          <p:cNvSpPr/>
          <p:nvPr/>
        </p:nvSpPr>
        <p:spPr>
          <a:xfrm>
            <a:off x="5358758" y="4135585"/>
            <a:ext cx="175739" cy="1778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Rovnoramenný trojuholník 24">
            <a:extLst>
              <a:ext uri="{FF2B5EF4-FFF2-40B4-BE49-F238E27FC236}">
                <a16:creationId xmlns:a16="http://schemas.microsoft.com/office/drawing/2014/main" id="{C6EAE214-C93D-4B99-A25D-DEC29527456E}"/>
              </a:ext>
            </a:extLst>
          </p:cNvPr>
          <p:cNvSpPr/>
          <p:nvPr/>
        </p:nvSpPr>
        <p:spPr>
          <a:xfrm>
            <a:off x="5593077" y="4135585"/>
            <a:ext cx="175739" cy="17782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ovnoramenný trojuholník 25">
            <a:extLst>
              <a:ext uri="{FF2B5EF4-FFF2-40B4-BE49-F238E27FC236}">
                <a16:creationId xmlns:a16="http://schemas.microsoft.com/office/drawing/2014/main" id="{98E49849-BEA4-4393-B294-6034D67C59EE}"/>
              </a:ext>
            </a:extLst>
          </p:cNvPr>
          <p:cNvSpPr/>
          <p:nvPr/>
        </p:nvSpPr>
        <p:spPr>
          <a:xfrm>
            <a:off x="3224753" y="3584240"/>
            <a:ext cx="175739" cy="18399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Rovnoramenný trojuholník 26">
            <a:extLst>
              <a:ext uri="{FF2B5EF4-FFF2-40B4-BE49-F238E27FC236}">
                <a16:creationId xmlns:a16="http://schemas.microsoft.com/office/drawing/2014/main" id="{834AF650-429F-49F4-846D-CD644C9FAEFD}"/>
              </a:ext>
            </a:extLst>
          </p:cNvPr>
          <p:cNvSpPr/>
          <p:nvPr/>
        </p:nvSpPr>
        <p:spPr>
          <a:xfrm>
            <a:off x="3459072" y="3584239"/>
            <a:ext cx="175739" cy="18399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28" name="Rovnoramenný trojuholník 27">
            <a:extLst>
              <a:ext uri="{FF2B5EF4-FFF2-40B4-BE49-F238E27FC236}">
                <a16:creationId xmlns:a16="http://schemas.microsoft.com/office/drawing/2014/main" id="{B4FAB44F-4939-4796-BDD2-23262935F11C}"/>
              </a:ext>
            </a:extLst>
          </p:cNvPr>
          <p:cNvSpPr/>
          <p:nvPr/>
        </p:nvSpPr>
        <p:spPr>
          <a:xfrm>
            <a:off x="3695093" y="3584239"/>
            <a:ext cx="175739" cy="1839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ovnoramenný trojuholník 28">
            <a:extLst>
              <a:ext uri="{FF2B5EF4-FFF2-40B4-BE49-F238E27FC236}">
                <a16:creationId xmlns:a16="http://schemas.microsoft.com/office/drawing/2014/main" id="{829F382A-600E-4AEA-8BBF-5A881194AC79}"/>
              </a:ext>
            </a:extLst>
          </p:cNvPr>
          <p:cNvSpPr/>
          <p:nvPr/>
        </p:nvSpPr>
        <p:spPr>
          <a:xfrm>
            <a:off x="4185364" y="3584239"/>
            <a:ext cx="175739" cy="18399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Rovnoramenný trojuholník 29">
            <a:extLst>
              <a:ext uri="{FF2B5EF4-FFF2-40B4-BE49-F238E27FC236}">
                <a16:creationId xmlns:a16="http://schemas.microsoft.com/office/drawing/2014/main" id="{83E6DB48-91D3-4C8B-A033-E45F1945EFA1}"/>
              </a:ext>
            </a:extLst>
          </p:cNvPr>
          <p:cNvSpPr/>
          <p:nvPr/>
        </p:nvSpPr>
        <p:spPr>
          <a:xfrm>
            <a:off x="4419683" y="3584239"/>
            <a:ext cx="175739" cy="18399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31" name="Rovnoramenný trojuholník 30">
            <a:extLst>
              <a:ext uri="{FF2B5EF4-FFF2-40B4-BE49-F238E27FC236}">
                <a16:creationId xmlns:a16="http://schemas.microsoft.com/office/drawing/2014/main" id="{2D6EB5BE-88E7-4E77-AEAE-773257C30E6F}"/>
              </a:ext>
            </a:extLst>
          </p:cNvPr>
          <p:cNvSpPr/>
          <p:nvPr/>
        </p:nvSpPr>
        <p:spPr>
          <a:xfrm>
            <a:off x="4640449" y="3584239"/>
            <a:ext cx="175739" cy="18399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  <p:sp>
        <p:nvSpPr>
          <p:cNvPr id="32" name="Rovnoramenný trojuholník 31">
            <a:extLst>
              <a:ext uri="{FF2B5EF4-FFF2-40B4-BE49-F238E27FC236}">
                <a16:creationId xmlns:a16="http://schemas.microsoft.com/office/drawing/2014/main" id="{6F1239AB-5E34-412B-80E9-9686B14FC26F}"/>
              </a:ext>
            </a:extLst>
          </p:cNvPr>
          <p:cNvSpPr/>
          <p:nvPr/>
        </p:nvSpPr>
        <p:spPr>
          <a:xfrm>
            <a:off x="5128405" y="3584240"/>
            <a:ext cx="175739" cy="183995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Rovnoramenný trojuholník 32">
            <a:extLst>
              <a:ext uri="{FF2B5EF4-FFF2-40B4-BE49-F238E27FC236}">
                <a16:creationId xmlns:a16="http://schemas.microsoft.com/office/drawing/2014/main" id="{777955CE-30A1-4F5A-BC4B-D550FA657641}"/>
              </a:ext>
            </a:extLst>
          </p:cNvPr>
          <p:cNvSpPr/>
          <p:nvPr/>
        </p:nvSpPr>
        <p:spPr>
          <a:xfrm>
            <a:off x="5358758" y="3584239"/>
            <a:ext cx="175739" cy="18399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Rovnoramenný trojuholník 33">
            <a:extLst>
              <a:ext uri="{FF2B5EF4-FFF2-40B4-BE49-F238E27FC236}">
                <a16:creationId xmlns:a16="http://schemas.microsoft.com/office/drawing/2014/main" id="{B5554D3E-E37B-4A6E-B194-63A7BAB62B12}"/>
              </a:ext>
            </a:extLst>
          </p:cNvPr>
          <p:cNvSpPr/>
          <p:nvPr/>
        </p:nvSpPr>
        <p:spPr>
          <a:xfrm>
            <a:off x="5593077" y="3589777"/>
            <a:ext cx="175739" cy="18399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37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Variácie bez opakovania</a:t>
            </a:r>
            <a:br>
              <a:rPr lang="sk-SK" dirty="0"/>
            </a:br>
            <a:r>
              <a:rPr lang="sk-SK" sz="2400" dirty="0">
                <a:solidFill>
                  <a:schemeClr val="bg1">
                    <a:lumMod val="85000"/>
                  </a:schemeClr>
                </a:solidFill>
              </a:rPr>
              <a:t>Úloha na 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BE74B-3E9D-4211-B1CF-F10EAC1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Vo finále súťaže zabojovalo </a:t>
            </a:r>
            <a:r>
              <a:rPr lang="sk-SK" sz="2400" b="1" dirty="0"/>
              <a:t>7</a:t>
            </a:r>
            <a:r>
              <a:rPr lang="sk-SK" sz="2400" dirty="0"/>
              <a:t> bežcov. </a:t>
            </a:r>
            <a:r>
              <a:rPr lang="sk-SK" sz="2400" b="1" dirty="0"/>
              <a:t>Trom</a:t>
            </a:r>
            <a:r>
              <a:rPr lang="sk-SK" sz="2400" dirty="0"/>
              <a:t> z nich bola udelená medaila: zlatá, strieborná a bronzová.</a:t>
            </a:r>
          </a:p>
          <a:p>
            <a:pPr marL="400050" lvl="1" indent="0">
              <a:buNone/>
            </a:pPr>
            <a:r>
              <a:rPr lang="sk-SK" sz="2200" dirty="0"/>
              <a:t>Koľkými spôsobmi možno oceniť súťažiacich?</a:t>
            </a:r>
          </a:p>
        </p:txBody>
      </p:sp>
      <p:pic>
        <p:nvPicPr>
          <p:cNvPr id="43" name="Grafický objekt 42" descr="Beh">
            <a:extLst>
              <a:ext uri="{FF2B5EF4-FFF2-40B4-BE49-F238E27FC236}">
                <a16:creationId xmlns:a16="http://schemas.microsoft.com/office/drawing/2014/main" id="{980D9387-128F-4069-9354-14778B2FE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708" y="4414588"/>
            <a:ext cx="497630" cy="497630"/>
          </a:xfrm>
          <a:prstGeom prst="rect">
            <a:avLst/>
          </a:prstGeom>
        </p:spPr>
      </p:pic>
      <p:pic>
        <p:nvPicPr>
          <p:cNvPr id="44" name="Grafický objekt 43" descr="Beh">
            <a:extLst>
              <a:ext uri="{FF2B5EF4-FFF2-40B4-BE49-F238E27FC236}">
                <a16:creationId xmlns:a16="http://schemas.microsoft.com/office/drawing/2014/main" id="{57F86D1E-36D2-4895-9E2C-09F11064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6608" y="4398532"/>
            <a:ext cx="497630" cy="497630"/>
          </a:xfrm>
          <a:prstGeom prst="rect">
            <a:avLst/>
          </a:prstGeom>
        </p:spPr>
      </p:pic>
      <p:pic>
        <p:nvPicPr>
          <p:cNvPr id="45" name="Grafický objekt 44" descr="Beh">
            <a:extLst>
              <a:ext uri="{FF2B5EF4-FFF2-40B4-BE49-F238E27FC236}">
                <a16:creationId xmlns:a16="http://schemas.microsoft.com/office/drawing/2014/main" id="{D4422F28-52B2-4AD9-9F1D-2F406EBE7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8188" y="4398532"/>
            <a:ext cx="497630" cy="497630"/>
          </a:xfrm>
          <a:prstGeom prst="rect">
            <a:avLst/>
          </a:prstGeom>
        </p:spPr>
      </p:pic>
      <p:pic>
        <p:nvPicPr>
          <p:cNvPr id="46" name="Grafický objekt 45" descr="Beh">
            <a:extLst>
              <a:ext uri="{FF2B5EF4-FFF2-40B4-BE49-F238E27FC236}">
                <a16:creationId xmlns:a16="http://schemas.microsoft.com/office/drawing/2014/main" id="{DD5808C5-5602-4E86-9DBB-46275DCD0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5818" y="4398532"/>
            <a:ext cx="497630" cy="497630"/>
          </a:xfrm>
          <a:prstGeom prst="rect">
            <a:avLst/>
          </a:prstGeom>
        </p:spPr>
      </p:pic>
      <p:pic>
        <p:nvPicPr>
          <p:cNvPr id="47" name="Grafický objekt 46" descr="Beh">
            <a:extLst>
              <a:ext uri="{FF2B5EF4-FFF2-40B4-BE49-F238E27FC236}">
                <a16:creationId xmlns:a16="http://schemas.microsoft.com/office/drawing/2014/main" id="{4EB57287-F115-4F62-9D73-1C14DA089D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3448" y="4398532"/>
            <a:ext cx="497630" cy="497630"/>
          </a:xfrm>
          <a:prstGeom prst="rect">
            <a:avLst/>
          </a:prstGeom>
        </p:spPr>
      </p:pic>
      <p:pic>
        <p:nvPicPr>
          <p:cNvPr id="48" name="Grafický objekt 47" descr="Beh">
            <a:extLst>
              <a:ext uri="{FF2B5EF4-FFF2-40B4-BE49-F238E27FC236}">
                <a16:creationId xmlns:a16="http://schemas.microsoft.com/office/drawing/2014/main" id="{E002F2B1-7844-44F8-A570-2A3E2A57C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078" y="4398532"/>
            <a:ext cx="497630" cy="497630"/>
          </a:xfrm>
          <a:prstGeom prst="rect">
            <a:avLst/>
          </a:prstGeom>
        </p:spPr>
      </p:pic>
      <p:pic>
        <p:nvPicPr>
          <p:cNvPr id="49" name="Grafický objekt 48" descr="Beh">
            <a:extLst>
              <a:ext uri="{FF2B5EF4-FFF2-40B4-BE49-F238E27FC236}">
                <a16:creationId xmlns:a16="http://schemas.microsoft.com/office/drawing/2014/main" id="{46FEA137-AAB4-49E3-BB7F-79EF256A6C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08979" y="4398532"/>
            <a:ext cx="497630" cy="4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cký objekt 13" descr="Beh">
            <a:extLst>
              <a:ext uri="{FF2B5EF4-FFF2-40B4-BE49-F238E27FC236}">
                <a16:creationId xmlns:a16="http://schemas.microsoft.com/office/drawing/2014/main" id="{77D1F84C-A82D-4BB9-9D2F-2BEE7E0D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178" y="1841697"/>
            <a:ext cx="497630" cy="497630"/>
          </a:xfrm>
          <a:prstGeom prst="rect">
            <a:avLst/>
          </a:prstGeom>
        </p:spPr>
      </p:pic>
      <p:pic>
        <p:nvPicPr>
          <p:cNvPr id="35" name="Grafický objekt 34" descr="Beh">
            <a:extLst>
              <a:ext uri="{FF2B5EF4-FFF2-40B4-BE49-F238E27FC236}">
                <a16:creationId xmlns:a16="http://schemas.microsoft.com/office/drawing/2014/main" id="{BE38C31F-E18D-4128-A030-371831FC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5611" y="1856810"/>
            <a:ext cx="497630" cy="497630"/>
          </a:xfrm>
          <a:prstGeom prst="rect">
            <a:avLst/>
          </a:prstGeom>
        </p:spPr>
      </p:pic>
      <p:pic>
        <p:nvPicPr>
          <p:cNvPr id="36" name="Grafický objekt 35" descr="Beh">
            <a:extLst>
              <a:ext uri="{FF2B5EF4-FFF2-40B4-BE49-F238E27FC236}">
                <a16:creationId xmlns:a16="http://schemas.microsoft.com/office/drawing/2014/main" id="{A5BE9AFB-8A67-4FF0-95E0-0CEFDBB8B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7191" y="1856810"/>
            <a:ext cx="497630" cy="497630"/>
          </a:xfrm>
          <a:prstGeom prst="rect">
            <a:avLst/>
          </a:prstGeom>
        </p:spPr>
      </p:pic>
      <p:pic>
        <p:nvPicPr>
          <p:cNvPr id="37" name="Grafický objekt 36" descr="Beh">
            <a:extLst>
              <a:ext uri="{FF2B5EF4-FFF2-40B4-BE49-F238E27FC236}">
                <a16:creationId xmlns:a16="http://schemas.microsoft.com/office/drawing/2014/main" id="{C273D3EF-1E72-4E16-9432-97B30D397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4821" y="1856810"/>
            <a:ext cx="497630" cy="497630"/>
          </a:xfrm>
          <a:prstGeom prst="rect">
            <a:avLst/>
          </a:prstGeom>
        </p:spPr>
      </p:pic>
      <p:pic>
        <p:nvPicPr>
          <p:cNvPr id="38" name="Grafický objekt 37" descr="Beh">
            <a:extLst>
              <a:ext uri="{FF2B5EF4-FFF2-40B4-BE49-F238E27FC236}">
                <a16:creationId xmlns:a16="http://schemas.microsoft.com/office/drawing/2014/main" id="{DC6186D0-A6EE-4D6C-85F2-1966BE5BE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2451" y="1856810"/>
            <a:ext cx="497630" cy="497630"/>
          </a:xfrm>
          <a:prstGeom prst="rect">
            <a:avLst/>
          </a:prstGeom>
        </p:spPr>
      </p:pic>
      <p:pic>
        <p:nvPicPr>
          <p:cNvPr id="39" name="Grafický objekt 38" descr="Beh">
            <a:extLst>
              <a:ext uri="{FF2B5EF4-FFF2-40B4-BE49-F238E27FC236}">
                <a16:creationId xmlns:a16="http://schemas.microsoft.com/office/drawing/2014/main" id="{EEBB1818-DCE2-407C-BC79-57C2D87465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3977" y="1848093"/>
            <a:ext cx="497630" cy="497630"/>
          </a:xfrm>
          <a:prstGeom prst="rect">
            <a:avLst/>
          </a:prstGeom>
        </p:spPr>
      </p:pic>
      <p:pic>
        <p:nvPicPr>
          <p:cNvPr id="41" name="Grafický objekt 40" descr="Beh">
            <a:extLst>
              <a:ext uri="{FF2B5EF4-FFF2-40B4-BE49-F238E27FC236}">
                <a16:creationId xmlns:a16="http://schemas.microsoft.com/office/drawing/2014/main" id="{689BC45E-3A92-447C-A42E-16E6DA5A5B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7982" y="1856810"/>
            <a:ext cx="497630" cy="497630"/>
          </a:xfrm>
          <a:prstGeom prst="rect">
            <a:avLst/>
          </a:prstGeom>
        </p:spPr>
      </p:pic>
      <p:sp>
        <p:nvSpPr>
          <p:cNvPr id="5" name="Nadpis 4">
            <a:extLst>
              <a:ext uri="{FF2B5EF4-FFF2-40B4-BE49-F238E27FC236}">
                <a16:creationId xmlns:a16="http://schemas.microsoft.com/office/drawing/2014/main" id="{95114F3F-14F9-4609-BE3A-46266845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030" y="457748"/>
            <a:ext cx="6589199" cy="764423"/>
          </a:xfrm>
        </p:spPr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3AB8CF11-8F68-4755-8622-B0F2BB1F6D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27" y="4036156"/>
            <a:ext cx="1076909" cy="1165216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63188C41-19D1-4D6D-9F11-858269BDCF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37" y="2711292"/>
            <a:ext cx="1071999" cy="1165216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C2DA024C-7EB4-4B9D-B3C1-9FEAA462F1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37" y="1382844"/>
            <a:ext cx="1071999" cy="1164191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753F9ED3-E26A-436B-9EAD-4104D29FBA1B}"/>
              </a:ext>
            </a:extLst>
          </p:cNvPr>
          <p:cNvSpPr txBox="1"/>
          <p:nvPr/>
        </p:nvSpPr>
        <p:spPr>
          <a:xfrm>
            <a:off x="2909832" y="1313644"/>
            <a:ext cx="422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Zlatá medaila ... </a:t>
            </a:r>
            <a:r>
              <a:rPr lang="sk-SK" sz="2400" b="1" dirty="0"/>
              <a:t>7 možností</a:t>
            </a:r>
          </a:p>
        </p:txBody>
      </p:sp>
      <p:pic>
        <p:nvPicPr>
          <p:cNvPr id="44" name="Grafický objekt 43" descr="Beh">
            <a:extLst>
              <a:ext uri="{FF2B5EF4-FFF2-40B4-BE49-F238E27FC236}">
                <a16:creationId xmlns:a16="http://schemas.microsoft.com/office/drawing/2014/main" id="{2C57FBFB-DCB2-4659-8052-1539E0BC2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178" y="3270514"/>
            <a:ext cx="497630" cy="497630"/>
          </a:xfrm>
          <a:prstGeom prst="rect">
            <a:avLst/>
          </a:prstGeom>
        </p:spPr>
      </p:pic>
      <p:pic>
        <p:nvPicPr>
          <p:cNvPr id="45" name="Grafický objekt 44" descr="Beh">
            <a:extLst>
              <a:ext uri="{FF2B5EF4-FFF2-40B4-BE49-F238E27FC236}">
                <a16:creationId xmlns:a16="http://schemas.microsoft.com/office/drawing/2014/main" id="{BD7784ED-9980-4E25-AFDE-DF56852B5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078" y="3254458"/>
            <a:ext cx="497630" cy="497630"/>
          </a:xfrm>
          <a:prstGeom prst="rect">
            <a:avLst/>
          </a:prstGeom>
        </p:spPr>
      </p:pic>
      <p:pic>
        <p:nvPicPr>
          <p:cNvPr id="46" name="Grafický objekt 45" descr="Beh">
            <a:extLst>
              <a:ext uri="{FF2B5EF4-FFF2-40B4-BE49-F238E27FC236}">
                <a16:creationId xmlns:a16="http://schemas.microsoft.com/office/drawing/2014/main" id="{38E8D991-7334-47FC-98DE-2FD150AAD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7658" y="3254458"/>
            <a:ext cx="497630" cy="497630"/>
          </a:xfrm>
          <a:prstGeom prst="rect">
            <a:avLst/>
          </a:prstGeom>
        </p:spPr>
      </p:pic>
      <p:pic>
        <p:nvPicPr>
          <p:cNvPr id="47" name="Grafický objekt 46" descr="Beh">
            <a:extLst>
              <a:ext uri="{FF2B5EF4-FFF2-40B4-BE49-F238E27FC236}">
                <a16:creationId xmlns:a16="http://schemas.microsoft.com/office/drawing/2014/main" id="{CB1F554A-5BCD-4C6A-853D-16119D6B5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288" y="3254458"/>
            <a:ext cx="497630" cy="497630"/>
          </a:xfrm>
          <a:prstGeom prst="rect">
            <a:avLst/>
          </a:prstGeom>
        </p:spPr>
      </p:pic>
      <p:pic>
        <p:nvPicPr>
          <p:cNvPr id="48" name="Grafický objekt 47" descr="Beh">
            <a:extLst>
              <a:ext uri="{FF2B5EF4-FFF2-40B4-BE49-F238E27FC236}">
                <a16:creationId xmlns:a16="http://schemas.microsoft.com/office/drawing/2014/main" id="{A944E1C1-2C60-4981-B3CE-31EEA89D3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32918" y="3254458"/>
            <a:ext cx="497630" cy="497630"/>
          </a:xfrm>
          <a:prstGeom prst="rect">
            <a:avLst/>
          </a:prstGeom>
        </p:spPr>
      </p:pic>
      <p:pic>
        <p:nvPicPr>
          <p:cNvPr id="49" name="Grafický objekt 48" descr="Beh">
            <a:extLst>
              <a:ext uri="{FF2B5EF4-FFF2-40B4-BE49-F238E27FC236}">
                <a16:creationId xmlns:a16="http://schemas.microsoft.com/office/drawing/2014/main" id="{AE8DC03F-6F32-4420-852D-64C5A6215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0548" y="3254458"/>
            <a:ext cx="497630" cy="497630"/>
          </a:xfrm>
          <a:prstGeom prst="rect">
            <a:avLst/>
          </a:prstGeom>
        </p:spPr>
      </p:pic>
      <p:sp>
        <p:nvSpPr>
          <p:cNvPr id="51" name="BlokTextu 50">
            <a:extLst>
              <a:ext uri="{FF2B5EF4-FFF2-40B4-BE49-F238E27FC236}">
                <a16:creationId xmlns:a16="http://schemas.microsoft.com/office/drawing/2014/main" id="{DD714FF2-E7BE-4AFE-AC27-2413D1F1938E}"/>
              </a:ext>
            </a:extLst>
          </p:cNvPr>
          <p:cNvSpPr txBox="1"/>
          <p:nvPr/>
        </p:nvSpPr>
        <p:spPr>
          <a:xfrm>
            <a:off x="2870299" y="2711292"/>
            <a:ext cx="502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Strieborná medaila ... </a:t>
            </a:r>
            <a:r>
              <a:rPr lang="sk-SK" sz="2400" b="1" dirty="0"/>
              <a:t>6 možností</a:t>
            </a:r>
          </a:p>
        </p:txBody>
      </p:sp>
      <p:pic>
        <p:nvPicPr>
          <p:cNvPr id="52" name="Grafický objekt 51" descr="Beh">
            <a:extLst>
              <a:ext uri="{FF2B5EF4-FFF2-40B4-BE49-F238E27FC236}">
                <a16:creationId xmlns:a16="http://schemas.microsoft.com/office/drawing/2014/main" id="{5061CC0A-9541-40C4-8B52-2278B7883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711" y="4595378"/>
            <a:ext cx="497630" cy="497630"/>
          </a:xfrm>
          <a:prstGeom prst="rect">
            <a:avLst/>
          </a:prstGeom>
        </p:spPr>
      </p:pic>
      <p:pic>
        <p:nvPicPr>
          <p:cNvPr id="54" name="Grafický objekt 53" descr="Beh">
            <a:extLst>
              <a:ext uri="{FF2B5EF4-FFF2-40B4-BE49-F238E27FC236}">
                <a16:creationId xmlns:a16="http://schemas.microsoft.com/office/drawing/2014/main" id="{B0D8C692-FBC9-415E-8D96-F46B4CC30F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7191" y="4579322"/>
            <a:ext cx="497630" cy="497630"/>
          </a:xfrm>
          <a:prstGeom prst="rect">
            <a:avLst/>
          </a:prstGeom>
        </p:spPr>
      </p:pic>
      <p:pic>
        <p:nvPicPr>
          <p:cNvPr id="55" name="Grafický objekt 54" descr="Beh">
            <a:extLst>
              <a:ext uri="{FF2B5EF4-FFF2-40B4-BE49-F238E27FC236}">
                <a16:creationId xmlns:a16="http://schemas.microsoft.com/office/drawing/2014/main" id="{268278FD-036C-434F-8577-C4A78512ED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4821" y="4579322"/>
            <a:ext cx="497630" cy="497630"/>
          </a:xfrm>
          <a:prstGeom prst="rect">
            <a:avLst/>
          </a:prstGeom>
        </p:spPr>
      </p:pic>
      <p:pic>
        <p:nvPicPr>
          <p:cNvPr id="56" name="Grafický objekt 55" descr="Beh">
            <a:extLst>
              <a:ext uri="{FF2B5EF4-FFF2-40B4-BE49-F238E27FC236}">
                <a16:creationId xmlns:a16="http://schemas.microsoft.com/office/drawing/2014/main" id="{044ECED8-6946-4CDE-90B9-76E0D118E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2451" y="4579322"/>
            <a:ext cx="497630" cy="497630"/>
          </a:xfrm>
          <a:prstGeom prst="rect">
            <a:avLst/>
          </a:prstGeom>
        </p:spPr>
      </p:pic>
      <p:pic>
        <p:nvPicPr>
          <p:cNvPr id="57" name="Grafický objekt 56" descr="Beh">
            <a:extLst>
              <a:ext uri="{FF2B5EF4-FFF2-40B4-BE49-F238E27FC236}">
                <a16:creationId xmlns:a16="http://schemas.microsoft.com/office/drawing/2014/main" id="{B7006CA2-15E2-48CF-A214-A07C3803A6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0081" y="4579322"/>
            <a:ext cx="497630" cy="497630"/>
          </a:xfrm>
          <a:prstGeom prst="rect">
            <a:avLst/>
          </a:prstGeom>
        </p:spPr>
      </p:pic>
      <p:sp>
        <p:nvSpPr>
          <p:cNvPr id="59" name="BlokTextu 58">
            <a:extLst>
              <a:ext uri="{FF2B5EF4-FFF2-40B4-BE49-F238E27FC236}">
                <a16:creationId xmlns:a16="http://schemas.microsoft.com/office/drawing/2014/main" id="{8B1B2D67-1BB6-4B3B-B564-85A1563C922B}"/>
              </a:ext>
            </a:extLst>
          </p:cNvPr>
          <p:cNvSpPr txBox="1"/>
          <p:nvPr/>
        </p:nvSpPr>
        <p:spPr>
          <a:xfrm>
            <a:off x="2909832" y="4036156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Bronzová medaila ... </a:t>
            </a:r>
            <a:r>
              <a:rPr lang="sk-SK" sz="2400" b="1" dirty="0"/>
              <a:t>5 možností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85007C62-C95F-4E4E-8CC3-F6203ACB6BE6}"/>
              </a:ext>
            </a:extLst>
          </p:cNvPr>
          <p:cNvSpPr txBox="1"/>
          <p:nvPr/>
        </p:nvSpPr>
        <p:spPr>
          <a:xfrm>
            <a:off x="1775030" y="5544356"/>
            <a:ext cx="6407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Pravidlo súčinu: </a:t>
            </a:r>
            <a:r>
              <a:rPr lang="sk-SK" sz="2800" b="1" dirty="0"/>
              <a:t>7.6.5 = 210 </a:t>
            </a:r>
            <a:r>
              <a:rPr lang="sk-SK" sz="2800" dirty="0"/>
              <a:t>možností</a:t>
            </a:r>
          </a:p>
        </p:txBody>
      </p:sp>
    </p:spTree>
    <p:extLst>
      <p:ext uri="{BB962C8B-B14F-4D97-AF65-F5344CB8AC3E}">
        <p14:creationId xmlns:p14="http://schemas.microsoft.com/office/powerpoint/2010/main" val="10745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1" grpId="0"/>
      <p:bldP spid="59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6F456C-76E5-4393-AA1B-86384247B7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Variácie bez opakovania</a:t>
            </a:r>
            <a:br>
              <a:rPr lang="sk-SK" dirty="0"/>
            </a:br>
            <a:r>
              <a:rPr lang="sk-SK" sz="2400" dirty="0">
                <a:solidFill>
                  <a:schemeClr val="bg1">
                    <a:lumMod val="85000"/>
                  </a:schemeClr>
                </a:solidFill>
              </a:rPr>
              <a:t>Ešte jedna úloha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9BE74B-3E9D-4211-B1CF-F10EAC11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V </a:t>
            </a:r>
            <a:r>
              <a:rPr lang="sk-SK" sz="2800" dirty="0" err="1"/>
              <a:t>1.B</a:t>
            </a:r>
            <a:r>
              <a:rPr lang="sk-SK" sz="2800" dirty="0"/>
              <a:t> triede volia z 28 žiakov predsedu, podpredsedu, </a:t>
            </a:r>
            <a:r>
              <a:rPr lang="sk-SK" sz="2800" dirty="0" err="1"/>
              <a:t>nástenkára</a:t>
            </a:r>
            <a:r>
              <a:rPr lang="sk-SK" sz="2800" dirty="0"/>
              <a:t> a pokladníka. Koľkými spôsobmi môže dopadnúť voľba?</a:t>
            </a:r>
          </a:p>
        </p:txBody>
      </p:sp>
    </p:spTree>
    <p:extLst>
      <p:ext uri="{BB962C8B-B14F-4D97-AF65-F5344CB8AC3E}">
        <p14:creationId xmlns:p14="http://schemas.microsoft.com/office/powerpoint/2010/main" val="4927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1DD778A3-8BD8-4FBF-9416-777B15039F62}"/>
              </a:ext>
            </a:extLst>
          </p:cNvPr>
          <p:cNvSpPr/>
          <p:nvPr/>
        </p:nvSpPr>
        <p:spPr>
          <a:xfrm>
            <a:off x="1945201" y="4154557"/>
            <a:ext cx="6589199" cy="75537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D514C2A-028F-4DF6-81DF-EA481FB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CBEBCD-7A20-4721-A4AF-6EFDB7F5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/>
              <a:t>predseda ... </a:t>
            </a:r>
            <a:r>
              <a:rPr lang="sk-SK" sz="2800" b="1" dirty="0">
                <a:solidFill>
                  <a:srgbClr val="FF0000"/>
                </a:solidFill>
              </a:rPr>
              <a:t>28</a:t>
            </a:r>
            <a:r>
              <a:rPr lang="sk-SK" sz="2800" b="1" dirty="0"/>
              <a:t> </a:t>
            </a:r>
            <a:r>
              <a:rPr lang="sk-SK" sz="2800" b="1" dirty="0" err="1"/>
              <a:t>môžností</a:t>
            </a:r>
            <a:endParaRPr lang="sk-SK" sz="2800" b="1" dirty="0"/>
          </a:p>
          <a:p>
            <a:r>
              <a:rPr lang="sk-SK" sz="2800" dirty="0"/>
              <a:t>podpredseda ... </a:t>
            </a:r>
            <a:r>
              <a:rPr lang="sk-SK" sz="2800" b="1" dirty="0">
                <a:solidFill>
                  <a:srgbClr val="FF0000"/>
                </a:solidFill>
              </a:rPr>
              <a:t>27</a:t>
            </a:r>
            <a:r>
              <a:rPr lang="sk-SK" sz="2800" b="1" dirty="0"/>
              <a:t> možností</a:t>
            </a:r>
          </a:p>
          <a:p>
            <a:r>
              <a:rPr lang="sk-SK" sz="2800" dirty="0" err="1"/>
              <a:t>nástenkár</a:t>
            </a:r>
            <a:r>
              <a:rPr lang="sk-SK" sz="2800" dirty="0"/>
              <a:t> ... </a:t>
            </a:r>
            <a:r>
              <a:rPr lang="sk-SK" sz="2800" b="1" dirty="0">
                <a:solidFill>
                  <a:srgbClr val="FF0000"/>
                </a:solidFill>
              </a:rPr>
              <a:t>26</a:t>
            </a:r>
            <a:r>
              <a:rPr lang="sk-SK" sz="2800" dirty="0"/>
              <a:t> </a:t>
            </a:r>
            <a:r>
              <a:rPr lang="sk-SK" sz="2800" b="1" dirty="0"/>
              <a:t>možností</a:t>
            </a:r>
          </a:p>
          <a:p>
            <a:r>
              <a:rPr lang="sk-SK" sz="2800" dirty="0"/>
              <a:t>pokladník ... </a:t>
            </a:r>
            <a:r>
              <a:rPr lang="sk-SK" sz="2800" b="1" dirty="0">
                <a:solidFill>
                  <a:srgbClr val="FF0000"/>
                </a:solidFill>
              </a:rPr>
              <a:t>25</a:t>
            </a:r>
            <a:r>
              <a:rPr lang="sk-SK" sz="2800" dirty="0"/>
              <a:t> </a:t>
            </a:r>
            <a:r>
              <a:rPr lang="sk-SK" sz="2800" b="1" dirty="0"/>
              <a:t>možností</a:t>
            </a:r>
          </a:p>
          <a:p>
            <a:pPr marL="0" indent="0" algn="ctr">
              <a:buNone/>
            </a:pPr>
            <a:r>
              <a:rPr lang="sk-SK" sz="2400" dirty="0"/>
              <a:t>Pravidlo súčinu </a:t>
            </a:r>
            <a:r>
              <a:rPr lang="sk-SK" sz="2400" b="1" dirty="0"/>
              <a:t>28.27.26.25 = 491 400</a:t>
            </a:r>
            <a:br>
              <a:rPr lang="sk-SK" sz="2400" b="1" dirty="0"/>
            </a:br>
            <a:r>
              <a:rPr lang="sk-SK" sz="2400" b="1" dirty="0"/>
              <a:t>možností</a:t>
            </a:r>
          </a:p>
          <a:p>
            <a:pPr marL="0" indent="0" algn="ctr">
              <a:buNone/>
            </a:pPr>
            <a:r>
              <a:rPr lang="sk-SK" sz="2400" dirty="0"/>
              <a:t>Všimnite si, ako sme počítali:</a:t>
            </a:r>
            <a:br>
              <a:rPr lang="sk-SK" sz="2400" dirty="0"/>
            </a:br>
            <a:r>
              <a:rPr lang="sk-SK" sz="2400" dirty="0"/>
              <a:t> 28.(28-1).(28-2).(28-3)</a:t>
            </a:r>
          </a:p>
        </p:txBody>
      </p:sp>
    </p:spTree>
    <p:extLst>
      <p:ext uri="{BB962C8B-B14F-4D97-AF65-F5344CB8AC3E}">
        <p14:creationId xmlns:p14="http://schemas.microsoft.com/office/powerpoint/2010/main" val="7868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</TotalTime>
  <Words>698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Dym</vt:lpstr>
      <vt:lpstr>Kombinatorika</vt:lpstr>
      <vt:lpstr>Na riešenie niektorých úloh máme vzorec...</vt:lpstr>
      <vt:lpstr>Čo majú tieto úlohy spoločné...</vt:lpstr>
      <vt:lpstr>Čo majú tieto úlohy spoločné...</vt:lpstr>
      <vt:lpstr>Čo majú tieto úlohy spoločné...</vt:lpstr>
      <vt:lpstr>Variácie bez opakovania Úloha na úvod</vt:lpstr>
      <vt:lpstr>Riešenie</vt:lpstr>
      <vt:lpstr>Variácie bez opakovania Ešte jedna úloha</vt:lpstr>
      <vt:lpstr>Riešenie:</vt:lpstr>
      <vt:lpstr>Variácie bez opakovania Obmena úlohy</vt:lpstr>
      <vt:lpstr>Riešenie</vt:lpstr>
      <vt:lpstr>Variácie bez opakovania Vzorec na výpočet</vt:lpstr>
      <vt:lpstr>Riešme úlohy</vt:lpstr>
      <vt:lpstr>Variácie s opakovaním ak sa prvky v skupine môžu opakovať...</vt:lpstr>
      <vt:lpstr>Riešenie</vt:lpstr>
      <vt:lpstr>Variácie s opakovaním ak sa prvky v skupine môžu opakovať...</vt:lpstr>
      <vt:lpstr>Riešenie</vt:lpstr>
      <vt:lpstr>Variácie s opakovaním Vzorec na výpočet</vt:lpstr>
      <vt:lpstr>Riešme úlohy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Kombinatorika</dc:title>
  <dc:creator>Martin Janček</dc:creator>
  <cp:lastModifiedBy>Martin Janček</cp:lastModifiedBy>
  <cp:revision>24</cp:revision>
  <dcterms:created xsi:type="dcterms:W3CDTF">2018-03-03T12:08:51Z</dcterms:created>
  <dcterms:modified xsi:type="dcterms:W3CDTF">2018-03-28T09:38:14Z</dcterms:modified>
</cp:coreProperties>
</file>