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6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DDFF-0511-4F46-A593-A6E7D071FC7B}" type="datetimeFigureOut">
              <a:rPr lang="sk-SK" smtClean="0"/>
              <a:t>14.05.2020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2EBC1D-AC07-4FA0-ADEC-380D0A016E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129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DDFF-0511-4F46-A593-A6E7D071FC7B}" type="datetimeFigureOut">
              <a:rPr lang="sk-SK" smtClean="0"/>
              <a:t>14.05.2020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2EBC1D-AC07-4FA0-ADEC-380D0A016E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518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DDFF-0511-4F46-A593-A6E7D071FC7B}" type="datetimeFigureOut">
              <a:rPr lang="sk-SK" smtClean="0"/>
              <a:t>14.05.2020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2EBC1D-AC07-4FA0-ADEC-380D0A016EB7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33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DDFF-0511-4F46-A593-A6E7D071FC7B}" type="datetimeFigureOut">
              <a:rPr lang="sk-SK" smtClean="0"/>
              <a:t>14.05.2020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2EBC1D-AC07-4FA0-ADEC-380D0A016E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453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DDFF-0511-4F46-A593-A6E7D071FC7B}" type="datetimeFigureOut">
              <a:rPr lang="sk-SK" smtClean="0"/>
              <a:t>14.05.2020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2EBC1D-AC07-4FA0-ADEC-380D0A016EB7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22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DDFF-0511-4F46-A593-A6E7D071FC7B}" type="datetimeFigureOut">
              <a:rPr lang="sk-SK" smtClean="0"/>
              <a:t>14.05.2020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2EBC1D-AC07-4FA0-ADEC-380D0A016E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0676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DDFF-0511-4F46-A593-A6E7D071FC7B}" type="datetimeFigureOut">
              <a:rPr lang="sk-SK" smtClean="0"/>
              <a:t>14.05.2020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BC1D-AC07-4FA0-ADEC-380D0A016E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5026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DDFF-0511-4F46-A593-A6E7D071FC7B}" type="datetimeFigureOut">
              <a:rPr lang="sk-SK" smtClean="0"/>
              <a:t>14.05.2020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BC1D-AC07-4FA0-ADEC-380D0A016E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488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DDFF-0511-4F46-A593-A6E7D071FC7B}" type="datetimeFigureOut">
              <a:rPr lang="sk-SK" smtClean="0"/>
              <a:t>14.05.2020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BC1D-AC07-4FA0-ADEC-380D0A016E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822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DDFF-0511-4F46-A593-A6E7D071FC7B}" type="datetimeFigureOut">
              <a:rPr lang="sk-SK" smtClean="0"/>
              <a:t>14.05.2020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2EBC1D-AC07-4FA0-ADEC-380D0A016E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388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DDFF-0511-4F46-A593-A6E7D071FC7B}" type="datetimeFigureOut">
              <a:rPr lang="sk-SK" smtClean="0"/>
              <a:t>14.05.2020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2EBC1D-AC07-4FA0-ADEC-380D0A016E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325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DDFF-0511-4F46-A593-A6E7D071FC7B}" type="datetimeFigureOut">
              <a:rPr lang="sk-SK" smtClean="0"/>
              <a:t>14.05.2020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2EBC1D-AC07-4FA0-ADEC-380D0A016E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047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DDFF-0511-4F46-A593-A6E7D071FC7B}" type="datetimeFigureOut">
              <a:rPr lang="sk-SK" smtClean="0"/>
              <a:t>14.05.2020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BC1D-AC07-4FA0-ADEC-380D0A016E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6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DDFF-0511-4F46-A593-A6E7D071FC7B}" type="datetimeFigureOut">
              <a:rPr lang="sk-SK" smtClean="0"/>
              <a:t>14.05.2020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BC1D-AC07-4FA0-ADEC-380D0A016E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3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DDFF-0511-4F46-A593-A6E7D071FC7B}" type="datetimeFigureOut">
              <a:rPr lang="sk-SK" smtClean="0"/>
              <a:t>14.05.2020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BC1D-AC07-4FA0-ADEC-380D0A016E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831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DDFF-0511-4F46-A593-A6E7D071FC7B}" type="datetimeFigureOut">
              <a:rPr lang="sk-SK" smtClean="0"/>
              <a:t>14.05.2020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2EBC1D-AC07-4FA0-ADEC-380D0A016E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69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DDFF-0511-4F46-A593-A6E7D071FC7B}" type="datetimeFigureOut">
              <a:rPr lang="sk-SK" smtClean="0"/>
              <a:t>14.05.2020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2EBC1D-AC07-4FA0-ADEC-380D0A016E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254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DA7D55-E6F2-4896-8419-0387AB899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Kombinatorika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C556BC6-8DD9-43FE-A880-405DD30BA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564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AC0B21-AE38-4F15-8907-76E8F780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01030"/>
            <a:ext cx="8911687" cy="535950"/>
          </a:xfrm>
        </p:spPr>
        <p:txBody>
          <a:bodyPr>
            <a:normAutofit/>
          </a:bodyPr>
          <a:lstStyle/>
          <a:p>
            <a:r>
              <a:rPr lang="sk-SK" sz="2800" b="1" dirty="0"/>
              <a:t>Klasická úloha 5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889FD26-DD51-4307-AC4B-35A2288EC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3517" y="736980"/>
            <a:ext cx="10158484" cy="6018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Janka má tri jednofarebné tričká : biele, červené, modré, tri sukne: modrú, zelenú a čiernu, a dvoje tenisky : biele a ružové. </a:t>
            </a:r>
          </a:p>
          <a:p>
            <a:pPr>
              <a:lnSpc>
                <a:spcPct val="150000"/>
              </a:lnSpc>
            </a:pPr>
            <a:r>
              <a:rPr lang="sk-SK" dirty="0"/>
              <a:t>Koľkými rôznymi spôsobmi sa môže obliecť, ak nechce mať na sebe dve veci rovnakej farby?</a:t>
            </a:r>
          </a:p>
          <a:p>
            <a:pPr>
              <a:lnSpc>
                <a:spcPct val="150000"/>
              </a:lnSpc>
            </a:pPr>
            <a:r>
              <a:rPr lang="sk-SK" dirty="0"/>
              <a:t>Teraz si pomôžeme tabuľkou, nájdeme všetky možnosti a potom preškrtneme tie, ktoré nevyhovujú zadaniu.</a:t>
            </a:r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r>
              <a:rPr lang="sk-SK" dirty="0"/>
              <a:t>Janka sa môže obliecť 13 rôznymi spôsobmi. 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FCD63553-43C3-4732-827F-66839E37D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90969"/>
              </p:ext>
            </p:extLst>
          </p:nvPr>
        </p:nvGraphicFramePr>
        <p:xfrm>
          <a:off x="2374709" y="4290072"/>
          <a:ext cx="84688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445">
                  <a:extLst>
                    <a:ext uri="{9D8B030D-6E8A-4147-A177-3AD203B41FA5}">
                      <a16:colId xmlns:a16="http://schemas.microsoft.com/office/drawing/2014/main" val="3041796595"/>
                    </a:ext>
                  </a:extLst>
                </a:gridCol>
                <a:gridCol w="402242">
                  <a:extLst>
                    <a:ext uri="{9D8B030D-6E8A-4147-A177-3AD203B41FA5}">
                      <a16:colId xmlns:a16="http://schemas.microsoft.com/office/drawing/2014/main" val="1341531326"/>
                    </a:ext>
                  </a:extLst>
                </a:gridCol>
                <a:gridCol w="402242">
                  <a:extLst>
                    <a:ext uri="{9D8B030D-6E8A-4147-A177-3AD203B41FA5}">
                      <a16:colId xmlns:a16="http://schemas.microsoft.com/office/drawing/2014/main" val="2274375398"/>
                    </a:ext>
                  </a:extLst>
                </a:gridCol>
                <a:gridCol w="402242">
                  <a:extLst>
                    <a:ext uri="{9D8B030D-6E8A-4147-A177-3AD203B41FA5}">
                      <a16:colId xmlns:a16="http://schemas.microsoft.com/office/drawing/2014/main" val="3118153082"/>
                    </a:ext>
                  </a:extLst>
                </a:gridCol>
                <a:gridCol w="402242">
                  <a:extLst>
                    <a:ext uri="{9D8B030D-6E8A-4147-A177-3AD203B41FA5}">
                      <a16:colId xmlns:a16="http://schemas.microsoft.com/office/drawing/2014/main" val="2170503394"/>
                    </a:ext>
                  </a:extLst>
                </a:gridCol>
                <a:gridCol w="402242">
                  <a:extLst>
                    <a:ext uri="{9D8B030D-6E8A-4147-A177-3AD203B41FA5}">
                      <a16:colId xmlns:a16="http://schemas.microsoft.com/office/drawing/2014/main" val="3792823445"/>
                    </a:ext>
                  </a:extLst>
                </a:gridCol>
                <a:gridCol w="402242">
                  <a:extLst>
                    <a:ext uri="{9D8B030D-6E8A-4147-A177-3AD203B41FA5}">
                      <a16:colId xmlns:a16="http://schemas.microsoft.com/office/drawing/2014/main" val="3268888278"/>
                    </a:ext>
                  </a:extLst>
                </a:gridCol>
                <a:gridCol w="402242">
                  <a:extLst>
                    <a:ext uri="{9D8B030D-6E8A-4147-A177-3AD203B41FA5}">
                      <a16:colId xmlns:a16="http://schemas.microsoft.com/office/drawing/2014/main" val="2311917576"/>
                    </a:ext>
                  </a:extLst>
                </a:gridCol>
                <a:gridCol w="402242">
                  <a:extLst>
                    <a:ext uri="{9D8B030D-6E8A-4147-A177-3AD203B41FA5}">
                      <a16:colId xmlns:a16="http://schemas.microsoft.com/office/drawing/2014/main" val="3462684158"/>
                    </a:ext>
                  </a:extLst>
                </a:gridCol>
                <a:gridCol w="402242">
                  <a:extLst>
                    <a:ext uri="{9D8B030D-6E8A-4147-A177-3AD203B41FA5}">
                      <a16:colId xmlns:a16="http://schemas.microsoft.com/office/drawing/2014/main" val="892501491"/>
                    </a:ext>
                  </a:extLst>
                </a:gridCol>
                <a:gridCol w="402242">
                  <a:extLst>
                    <a:ext uri="{9D8B030D-6E8A-4147-A177-3AD203B41FA5}">
                      <a16:colId xmlns:a16="http://schemas.microsoft.com/office/drawing/2014/main" val="3882181849"/>
                    </a:ext>
                  </a:extLst>
                </a:gridCol>
                <a:gridCol w="402242">
                  <a:extLst>
                    <a:ext uri="{9D8B030D-6E8A-4147-A177-3AD203B41FA5}">
                      <a16:colId xmlns:a16="http://schemas.microsoft.com/office/drawing/2014/main" val="782109962"/>
                    </a:ext>
                  </a:extLst>
                </a:gridCol>
                <a:gridCol w="402242">
                  <a:extLst>
                    <a:ext uri="{9D8B030D-6E8A-4147-A177-3AD203B41FA5}">
                      <a16:colId xmlns:a16="http://schemas.microsoft.com/office/drawing/2014/main" val="2438197487"/>
                    </a:ext>
                  </a:extLst>
                </a:gridCol>
                <a:gridCol w="402242">
                  <a:extLst>
                    <a:ext uri="{9D8B030D-6E8A-4147-A177-3AD203B41FA5}">
                      <a16:colId xmlns:a16="http://schemas.microsoft.com/office/drawing/2014/main" val="557447381"/>
                    </a:ext>
                  </a:extLst>
                </a:gridCol>
                <a:gridCol w="402242">
                  <a:extLst>
                    <a:ext uri="{9D8B030D-6E8A-4147-A177-3AD203B41FA5}">
                      <a16:colId xmlns:a16="http://schemas.microsoft.com/office/drawing/2014/main" val="4218398991"/>
                    </a:ext>
                  </a:extLst>
                </a:gridCol>
                <a:gridCol w="402242">
                  <a:extLst>
                    <a:ext uri="{9D8B030D-6E8A-4147-A177-3AD203B41FA5}">
                      <a16:colId xmlns:a16="http://schemas.microsoft.com/office/drawing/2014/main" val="1482971442"/>
                    </a:ext>
                  </a:extLst>
                </a:gridCol>
                <a:gridCol w="402242">
                  <a:extLst>
                    <a:ext uri="{9D8B030D-6E8A-4147-A177-3AD203B41FA5}">
                      <a16:colId xmlns:a16="http://schemas.microsoft.com/office/drawing/2014/main" val="2992588163"/>
                    </a:ext>
                  </a:extLst>
                </a:gridCol>
                <a:gridCol w="402242">
                  <a:extLst>
                    <a:ext uri="{9D8B030D-6E8A-4147-A177-3AD203B41FA5}">
                      <a16:colId xmlns:a16="http://schemas.microsoft.com/office/drawing/2014/main" val="3976340026"/>
                    </a:ext>
                  </a:extLst>
                </a:gridCol>
                <a:gridCol w="402242">
                  <a:extLst>
                    <a:ext uri="{9D8B030D-6E8A-4147-A177-3AD203B41FA5}">
                      <a16:colId xmlns:a16="http://schemas.microsoft.com/office/drawing/2014/main" val="3779647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tričko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5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sukňa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bg1"/>
                          </a:solidFill>
                        </a:rPr>
                        <a:t>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bg1"/>
                          </a:solidFill>
                        </a:rPr>
                        <a:t>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bg1"/>
                          </a:solidFill>
                        </a:rPr>
                        <a:t>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bg1"/>
                          </a:solidFill>
                        </a:rPr>
                        <a:t>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bg1"/>
                          </a:solidFill>
                        </a:rPr>
                        <a:t>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bg1"/>
                          </a:solidFill>
                        </a:rPr>
                        <a:t>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tenisky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339724"/>
                  </a:ext>
                </a:extLst>
              </a:tr>
            </a:tbl>
          </a:graphicData>
        </a:graphic>
      </p:graphicFrame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0EC55544-2136-451D-A5B2-FD99EBE66E6C}"/>
              </a:ext>
            </a:extLst>
          </p:cNvPr>
          <p:cNvCxnSpPr/>
          <p:nvPr/>
        </p:nvCxnSpPr>
        <p:spPr>
          <a:xfrm flipH="1">
            <a:off x="3603009" y="4290072"/>
            <a:ext cx="382137" cy="1107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BE10451A-8EFD-4460-B78C-1980F4F0159C}"/>
              </a:ext>
            </a:extLst>
          </p:cNvPr>
          <p:cNvCxnSpPr/>
          <p:nvPr/>
        </p:nvCxnSpPr>
        <p:spPr>
          <a:xfrm>
            <a:off x="3603009" y="4290072"/>
            <a:ext cx="409433" cy="1107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D6616589-78D5-4D65-BF9A-F2B15A90DA12}"/>
              </a:ext>
            </a:extLst>
          </p:cNvPr>
          <p:cNvCxnSpPr/>
          <p:nvPr/>
        </p:nvCxnSpPr>
        <p:spPr>
          <a:xfrm flipH="1">
            <a:off x="4408222" y="4290072"/>
            <a:ext cx="382137" cy="1107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0360A98D-9348-4D02-A19A-F31D10CFC69B}"/>
              </a:ext>
            </a:extLst>
          </p:cNvPr>
          <p:cNvCxnSpPr/>
          <p:nvPr/>
        </p:nvCxnSpPr>
        <p:spPr>
          <a:xfrm>
            <a:off x="4408222" y="4290072"/>
            <a:ext cx="409433" cy="1107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D112BF59-5BAD-4354-9B8A-0BBC4D85A0B2}"/>
              </a:ext>
            </a:extLst>
          </p:cNvPr>
          <p:cNvCxnSpPr/>
          <p:nvPr/>
        </p:nvCxnSpPr>
        <p:spPr>
          <a:xfrm flipH="1">
            <a:off x="5213435" y="4290072"/>
            <a:ext cx="382137" cy="1107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56944B66-3577-4F6B-B2A5-ED4E6AC02322}"/>
              </a:ext>
            </a:extLst>
          </p:cNvPr>
          <p:cNvCxnSpPr/>
          <p:nvPr/>
        </p:nvCxnSpPr>
        <p:spPr>
          <a:xfrm>
            <a:off x="5213435" y="4290072"/>
            <a:ext cx="409433" cy="1107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415AAC54-4B49-420C-88CD-D8DFC038461D}"/>
              </a:ext>
            </a:extLst>
          </p:cNvPr>
          <p:cNvCxnSpPr/>
          <p:nvPr/>
        </p:nvCxnSpPr>
        <p:spPr>
          <a:xfrm flipH="1">
            <a:off x="8450239" y="4290072"/>
            <a:ext cx="382137" cy="1107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EC37C079-1649-4359-9267-CEA112367B7B}"/>
              </a:ext>
            </a:extLst>
          </p:cNvPr>
          <p:cNvCxnSpPr/>
          <p:nvPr/>
        </p:nvCxnSpPr>
        <p:spPr>
          <a:xfrm>
            <a:off x="8450239" y="4290072"/>
            <a:ext cx="409433" cy="1107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7A220FCD-809F-45B4-BF7C-CC8B7367B25C}"/>
              </a:ext>
            </a:extLst>
          </p:cNvPr>
          <p:cNvCxnSpPr/>
          <p:nvPr/>
        </p:nvCxnSpPr>
        <p:spPr>
          <a:xfrm flipH="1">
            <a:off x="8832376" y="4290072"/>
            <a:ext cx="382137" cy="1107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>
            <a:extLst>
              <a:ext uri="{FF2B5EF4-FFF2-40B4-BE49-F238E27FC236}">
                <a16:creationId xmlns:a16="http://schemas.microsoft.com/office/drawing/2014/main" id="{655D48E7-8066-46D8-B6DB-3855AAC46AB5}"/>
              </a:ext>
            </a:extLst>
          </p:cNvPr>
          <p:cNvCxnSpPr/>
          <p:nvPr/>
        </p:nvCxnSpPr>
        <p:spPr>
          <a:xfrm>
            <a:off x="8832376" y="4290072"/>
            <a:ext cx="409433" cy="1107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4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DA0C5-FF41-40A3-9448-29DD558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549" y="160086"/>
            <a:ext cx="9908424" cy="576893"/>
          </a:xfrm>
        </p:spPr>
        <p:txBody>
          <a:bodyPr>
            <a:normAutofit/>
          </a:bodyPr>
          <a:lstStyle/>
          <a:p>
            <a:pPr algn="ctr"/>
            <a:r>
              <a:rPr lang="sk-SK" sz="2800" b="1" dirty="0"/>
              <a:t>Ako vypočítať počet všetkých možností?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8E6C02-549A-4D51-AF06-A9A7B1B4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295" y="846160"/>
            <a:ext cx="10414677" cy="6011839"/>
          </a:xfrm>
        </p:spPr>
        <p:txBody>
          <a:bodyPr/>
          <a:lstStyle/>
          <a:p>
            <a:r>
              <a:rPr lang="sk-SK" dirty="0"/>
              <a:t>Niekedy je výpočet možností jediným spôsobom ako zistiť všetky možnosti, pretože ich je veľmi veľa.</a:t>
            </a:r>
          </a:p>
          <a:p>
            <a:r>
              <a:rPr lang="sk-SK" dirty="0"/>
              <a:t>Napr.: Koľko je všetkých trojciferných deliteľných piatimi?</a:t>
            </a:r>
          </a:p>
          <a:p>
            <a:r>
              <a:rPr lang="sk-SK" dirty="0"/>
              <a:t>Urobím si značky číslic:</a:t>
            </a:r>
          </a:p>
          <a:p>
            <a:r>
              <a:rPr lang="sk-SK" dirty="0"/>
              <a:t>Dopíšeme možnosti:</a:t>
            </a:r>
          </a:p>
          <a:p>
            <a:r>
              <a:rPr lang="sk-SK" dirty="0"/>
              <a:t>Vynásobíme ich: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>
              <a:lnSpc>
                <a:spcPct val="150000"/>
              </a:lnSpc>
            </a:pPr>
            <a:r>
              <a:rPr lang="sk-SK" dirty="0"/>
              <a:t>Práve sme použili takzvané </a:t>
            </a:r>
            <a:r>
              <a:rPr lang="sk-SK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pravidlo súčinu – </a:t>
            </a:r>
            <a:r>
              <a:rPr lang="sk-SK" dirty="0">
                <a:solidFill>
                  <a:schemeClr val="tx1"/>
                </a:solidFill>
              </a:rPr>
              <a:t>ja mu hovorím </a:t>
            </a:r>
            <a:r>
              <a:rPr lang="sk-SK" b="1" dirty="0">
                <a:solidFill>
                  <a:schemeClr val="tx1"/>
                </a:solidFill>
              </a:rPr>
              <a:t>pravidlo každé s každým, vynásobením</a:t>
            </a:r>
            <a:r>
              <a:rPr lang="sk-SK" dirty="0">
                <a:solidFill>
                  <a:schemeClr val="tx1"/>
                </a:solidFill>
              </a:rPr>
              <a:t> počtu možností vlastne zariadime, že skombinujeme každú číslicu s každou.</a:t>
            </a:r>
            <a:endParaRPr lang="sk-SK" b="1" dirty="0">
              <a:solidFill>
                <a:schemeClr val="tx1"/>
              </a:solidFill>
            </a:endParaRPr>
          </a:p>
        </p:txBody>
      </p:sp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E9CC0899-8C81-420A-A9B9-E1BA015813DC}"/>
              </a:ext>
            </a:extLst>
          </p:cNvPr>
          <p:cNvCxnSpPr/>
          <p:nvPr/>
        </p:nvCxnSpPr>
        <p:spPr>
          <a:xfrm>
            <a:off x="5008727" y="3195850"/>
            <a:ext cx="5732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id="{2F4DC37F-6127-4861-BEA7-BA12DBA1EE53}"/>
              </a:ext>
            </a:extLst>
          </p:cNvPr>
          <p:cNvCxnSpPr/>
          <p:nvPr/>
        </p:nvCxnSpPr>
        <p:spPr>
          <a:xfrm>
            <a:off x="6212006" y="3195850"/>
            <a:ext cx="5732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ovná spojnica 6">
            <a:extLst>
              <a:ext uri="{FF2B5EF4-FFF2-40B4-BE49-F238E27FC236}">
                <a16:creationId xmlns:a16="http://schemas.microsoft.com/office/drawing/2014/main" id="{60A4B117-62D4-4F46-91F1-45386A3BE3C7}"/>
              </a:ext>
            </a:extLst>
          </p:cNvPr>
          <p:cNvCxnSpPr/>
          <p:nvPr/>
        </p:nvCxnSpPr>
        <p:spPr>
          <a:xfrm>
            <a:off x="7344771" y="3195850"/>
            <a:ext cx="5732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BFDEB68F-80B6-450A-B7A6-58CF2A3776B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475629" y="3164155"/>
            <a:ext cx="1683225" cy="146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>
            <a:extLst>
              <a:ext uri="{FF2B5EF4-FFF2-40B4-BE49-F238E27FC236}">
                <a16:creationId xmlns:a16="http://schemas.microsoft.com/office/drawing/2014/main" id="{B4CAB344-E374-4B2F-9039-156B57E8C092}"/>
              </a:ext>
            </a:extLst>
          </p:cNvPr>
          <p:cNvSpPr txBox="1"/>
          <p:nvPr/>
        </p:nvSpPr>
        <p:spPr>
          <a:xfrm>
            <a:off x="1369324" y="4633228"/>
            <a:ext cx="421260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/>
              <a:t>Na mieste stoviek môže byť </a:t>
            </a:r>
            <a:r>
              <a:rPr lang="sk-SK" b="1" dirty="0"/>
              <a:t>9</a:t>
            </a:r>
            <a:r>
              <a:rPr lang="sk-SK" dirty="0"/>
              <a:t> rôznych číslic: 1,2,3,4,5,6,7,8,9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3C8C5925-3A11-4051-9F86-D52F767C0489}"/>
              </a:ext>
            </a:extLst>
          </p:cNvPr>
          <p:cNvSpPr txBox="1"/>
          <p:nvPr/>
        </p:nvSpPr>
        <p:spPr>
          <a:xfrm>
            <a:off x="4644787" y="3876510"/>
            <a:ext cx="421260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/>
              <a:t>Na mieste desiatok môže byť </a:t>
            </a:r>
            <a:r>
              <a:rPr lang="sk-SK" b="1" dirty="0"/>
              <a:t>10</a:t>
            </a:r>
            <a:r>
              <a:rPr lang="sk-SK" dirty="0"/>
              <a:t> rôznych číslic: 0,1,2,3,4,5,6,7,8,9</a:t>
            </a:r>
          </a:p>
        </p:txBody>
      </p: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D4828780-9AF2-4338-972C-2460CF4E0224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498610" y="3179676"/>
            <a:ext cx="252482" cy="69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D7444CF0-6168-4FB7-995E-1F7F65AA7D13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854287" y="3198617"/>
            <a:ext cx="2342864" cy="147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BlokTextu 19">
            <a:extLst>
              <a:ext uri="{FF2B5EF4-FFF2-40B4-BE49-F238E27FC236}">
                <a16:creationId xmlns:a16="http://schemas.microsoft.com/office/drawing/2014/main" id="{9B6A9EB0-0CB4-4568-9632-5E35373102B7}"/>
              </a:ext>
            </a:extLst>
          </p:cNvPr>
          <p:cNvSpPr txBox="1"/>
          <p:nvPr/>
        </p:nvSpPr>
        <p:spPr>
          <a:xfrm>
            <a:off x="8343329" y="4674169"/>
            <a:ext cx="370764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/>
              <a:t>Na mieste jednotiek môžu byť </a:t>
            </a:r>
            <a:r>
              <a:rPr lang="sk-SK" b="1" dirty="0"/>
              <a:t>2</a:t>
            </a:r>
            <a:r>
              <a:rPr lang="sk-SK" dirty="0"/>
              <a:t> rôzne číslice: 0,5</a:t>
            </a:r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7189C84D-87AE-4736-95F7-BB35F1A97C57}"/>
              </a:ext>
            </a:extLst>
          </p:cNvPr>
          <p:cNvSpPr txBox="1"/>
          <p:nvPr/>
        </p:nvSpPr>
        <p:spPr>
          <a:xfrm>
            <a:off x="4980536" y="2532795"/>
            <a:ext cx="62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A92D265C-435A-42F1-8283-9B2C08903128}"/>
              </a:ext>
            </a:extLst>
          </p:cNvPr>
          <p:cNvSpPr txBox="1"/>
          <p:nvPr/>
        </p:nvSpPr>
        <p:spPr>
          <a:xfrm>
            <a:off x="6073942" y="2532794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4556A82F-20D4-4B2F-A652-02F0C981996E}"/>
              </a:ext>
            </a:extLst>
          </p:cNvPr>
          <p:cNvSpPr txBox="1"/>
          <p:nvPr/>
        </p:nvSpPr>
        <p:spPr>
          <a:xfrm>
            <a:off x="7206707" y="2549518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DA511AFA-617E-4B8B-90BC-EBAD75AB7257}"/>
              </a:ext>
            </a:extLst>
          </p:cNvPr>
          <p:cNvSpPr txBox="1"/>
          <p:nvPr/>
        </p:nvSpPr>
        <p:spPr>
          <a:xfrm>
            <a:off x="5438528" y="2524267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endParaRPr lang="sk-SK" sz="3600" b="1" dirty="0"/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6934C338-A839-49D1-A102-C6589895780D}"/>
              </a:ext>
            </a:extLst>
          </p:cNvPr>
          <p:cNvSpPr txBox="1"/>
          <p:nvPr/>
        </p:nvSpPr>
        <p:spPr>
          <a:xfrm>
            <a:off x="6672094" y="2524267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endParaRPr lang="sk-SK" sz="3600" b="1" dirty="0"/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B3A2D19E-DEAD-43A1-855F-4F3A0A027F73}"/>
              </a:ext>
            </a:extLst>
          </p:cNvPr>
          <p:cNvSpPr txBox="1"/>
          <p:nvPr/>
        </p:nvSpPr>
        <p:spPr>
          <a:xfrm>
            <a:off x="7804859" y="2524267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lang="sk-SK" sz="3600" b="1" dirty="0"/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94E74858-3DED-4E2A-ACAA-21D076BC54B2}"/>
              </a:ext>
            </a:extLst>
          </p:cNvPr>
          <p:cNvSpPr txBox="1"/>
          <p:nvPr/>
        </p:nvSpPr>
        <p:spPr>
          <a:xfrm>
            <a:off x="8343329" y="2549518"/>
            <a:ext cx="369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180 </a:t>
            </a:r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všetkých možností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7455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4" grpId="0" animBg="1"/>
      <p:bldP spid="20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DA0C5-FF41-40A3-9448-29DD558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447" y="46153"/>
            <a:ext cx="9908424" cy="576893"/>
          </a:xfrm>
        </p:spPr>
        <p:txBody>
          <a:bodyPr>
            <a:normAutofit/>
          </a:bodyPr>
          <a:lstStyle/>
          <a:p>
            <a:pPr algn="ctr"/>
            <a:r>
              <a:rPr lang="sk-SK" sz="2800" b="1" dirty="0"/>
              <a:t>Pravidlo súčinu: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8E6C02-549A-4D51-AF06-A9A7B1B4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24" y="623046"/>
            <a:ext cx="10822675" cy="62349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Štyri kamarátky Adriana, Barbora, </a:t>
            </a:r>
            <a:r>
              <a:rPr lang="sk-SK" dirty="0" err="1">
                <a:solidFill>
                  <a:schemeClr val="bg2">
                    <a:lumMod val="25000"/>
                  </a:schemeClr>
                </a:solidFill>
              </a:rPr>
              <a:t>Cyntia</a:t>
            </a:r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, Diana idú do kina, kúpili si lístky vedľa seba. </a:t>
            </a:r>
            <a:r>
              <a:rPr lang="sk-SK" b="1" dirty="0">
                <a:solidFill>
                  <a:schemeClr val="bg2">
                    <a:lumMod val="25000"/>
                  </a:schemeClr>
                </a:solidFill>
              </a:rPr>
              <a:t>Koľkými rôznymi spôsobmi </a:t>
            </a:r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si môžu vedľa seba sadnúť?</a:t>
            </a:r>
          </a:p>
          <a:p>
            <a:r>
              <a:rPr lang="sk-SK" dirty="0"/>
              <a:t>Urobím si značky štyroch sedadiel a pýtame sa:</a:t>
            </a:r>
          </a:p>
          <a:p>
            <a:r>
              <a:rPr lang="sk-SK" dirty="0"/>
              <a:t>Dopíšeme možnosti:</a:t>
            </a:r>
          </a:p>
          <a:p>
            <a:r>
              <a:rPr lang="sk-SK" dirty="0"/>
              <a:t>Vynásobíme ich: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>
              <a:lnSpc>
                <a:spcPct val="150000"/>
              </a:lnSpc>
            </a:pPr>
            <a:endParaRPr lang="sk-SK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tx1"/>
                </a:solidFill>
              </a:rPr>
              <a:t>vynásobením</a:t>
            </a:r>
            <a:r>
              <a:rPr lang="sk-SK" dirty="0">
                <a:solidFill>
                  <a:schemeClr val="tx1"/>
                </a:solidFill>
              </a:rPr>
              <a:t> počtu možností vlastne zariadime, že skombinujeme pozíciu každej kamarátky  s každou.</a:t>
            </a:r>
            <a:endParaRPr lang="sk-SK" b="1" dirty="0">
              <a:solidFill>
                <a:schemeClr val="tx1"/>
              </a:solidFill>
            </a:endParaRPr>
          </a:p>
        </p:txBody>
      </p:sp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E9CC0899-8C81-420A-A9B9-E1BA015813DC}"/>
              </a:ext>
            </a:extLst>
          </p:cNvPr>
          <p:cNvCxnSpPr/>
          <p:nvPr/>
        </p:nvCxnSpPr>
        <p:spPr>
          <a:xfrm>
            <a:off x="5008727" y="3195850"/>
            <a:ext cx="5732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id="{2F4DC37F-6127-4861-BEA7-BA12DBA1EE53}"/>
              </a:ext>
            </a:extLst>
          </p:cNvPr>
          <p:cNvCxnSpPr/>
          <p:nvPr/>
        </p:nvCxnSpPr>
        <p:spPr>
          <a:xfrm>
            <a:off x="6212006" y="3195850"/>
            <a:ext cx="5732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ovná spojnica 6">
            <a:extLst>
              <a:ext uri="{FF2B5EF4-FFF2-40B4-BE49-F238E27FC236}">
                <a16:creationId xmlns:a16="http://schemas.microsoft.com/office/drawing/2014/main" id="{60A4B117-62D4-4F46-91F1-45386A3BE3C7}"/>
              </a:ext>
            </a:extLst>
          </p:cNvPr>
          <p:cNvCxnSpPr/>
          <p:nvPr/>
        </p:nvCxnSpPr>
        <p:spPr>
          <a:xfrm>
            <a:off x="7344771" y="3195850"/>
            <a:ext cx="5732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BFDEB68F-80B6-450A-B7A6-58CF2A3776B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309829" y="3193991"/>
            <a:ext cx="2983226" cy="115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>
            <a:extLst>
              <a:ext uri="{FF2B5EF4-FFF2-40B4-BE49-F238E27FC236}">
                <a16:creationId xmlns:a16="http://schemas.microsoft.com/office/drawing/2014/main" id="{B4CAB344-E374-4B2F-9039-156B57E8C092}"/>
              </a:ext>
            </a:extLst>
          </p:cNvPr>
          <p:cNvSpPr txBox="1"/>
          <p:nvPr/>
        </p:nvSpPr>
        <p:spPr>
          <a:xfrm>
            <a:off x="600395" y="4351003"/>
            <a:ext cx="341886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/>
              <a:t>Z koľkých dievčat vyberáme na prvé miesto? </a:t>
            </a:r>
            <a:r>
              <a:rPr lang="sk-SK" b="1" dirty="0"/>
              <a:t>Zo štyroch .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3C8C5925-3A11-4051-9F86-D52F767C0489}"/>
              </a:ext>
            </a:extLst>
          </p:cNvPr>
          <p:cNvSpPr txBox="1"/>
          <p:nvPr/>
        </p:nvSpPr>
        <p:spPr>
          <a:xfrm>
            <a:off x="4313811" y="3876510"/>
            <a:ext cx="360416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/>
              <a:t>Z koľkých dievčat vyberáme na druhé miesto? </a:t>
            </a:r>
            <a:r>
              <a:rPr lang="sk-SK" b="1" dirty="0"/>
              <a:t>Z troch</a:t>
            </a:r>
            <a:r>
              <a:rPr lang="sk-SK" i="1" dirty="0"/>
              <a:t>. (jedna už sedí)</a:t>
            </a:r>
          </a:p>
        </p:txBody>
      </p: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D4828780-9AF2-4338-972C-2460CF4E022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115894" y="3179676"/>
            <a:ext cx="382716" cy="69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D7444CF0-6168-4FB7-995E-1F7F65AA7D13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738415" y="3227631"/>
            <a:ext cx="199373" cy="172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BlokTextu 19">
            <a:extLst>
              <a:ext uri="{FF2B5EF4-FFF2-40B4-BE49-F238E27FC236}">
                <a16:creationId xmlns:a16="http://schemas.microsoft.com/office/drawing/2014/main" id="{9B6A9EB0-0CB4-4568-9632-5E35373102B7}"/>
              </a:ext>
            </a:extLst>
          </p:cNvPr>
          <p:cNvSpPr txBox="1"/>
          <p:nvPr/>
        </p:nvSpPr>
        <p:spPr>
          <a:xfrm>
            <a:off x="6083966" y="4948783"/>
            <a:ext cx="370764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/>
              <a:t>Z koľkých dievčat vyberáme na tretie miesto? </a:t>
            </a:r>
            <a:r>
              <a:rPr lang="sk-SK" b="1" dirty="0"/>
              <a:t>Z dvoch.</a:t>
            </a:r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7189C84D-87AE-4736-95F7-BB35F1A97C57}"/>
              </a:ext>
            </a:extLst>
          </p:cNvPr>
          <p:cNvSpPr txBox="1"/>
          <p:nvPr/>
        </p:nvSpPr>
        <p:spPr>
          <a:xfrm>
            <a:off x="4980536" y="2532795"/>
            <a:ext cx="62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A92D265C-435A-42F1-8283-9B2C08903128}"/>
              </a:ext>
            </a:extLst>
          </p:cNvPr>
          <p:cNvSpPr txBox="1"/>
          <p:nvPr/>
        </p:nvSpPr>
        <p:spPr>
          <a:xfrm>
            <a:off x="6073942" y="2532794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4556A82F-20D4-4B2F-A652-02F0C981996E}"/>
              </a:ext>
            </a:extLst>
          </p:cNvPr>
          <p:cNvSpPr txBox="1"/>
          <p:nvPr/>
        </p:nvSpPr>
        <p:spPr>
          <a:xfrm>
            <a:off x="7206707" y="2549518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DA511AFA-617E-4B8B-90BC-EBAD75AB7257}"/>
              </a:ext>
            </a:extLst>
          </p:cNvPr>
          <p:cNvSpPr txBox="1"/>
          <p:nvPr/>
        </p:nvSpPr>
        <p:spPr>
          <a:xfrm>
            <a:off x="5438528" y="2524267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endParaRPr lang="sk-SK" sz="3600" b="1" dirty="0"/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6934C338-A839-49D1-A102-C6589895780D}"/>
              </a:ext>
            </a:extLst>
          </p:cNvPr>
          <p:cNvSpPr txBox="1"/>
          <p:nvPr/>
        </p:nvSpPr>
        <p:spPr>
          <a:xfrm>
            <a:off x="6672094" y="2524267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endParaRPr lang="sk-SK" sz="3600" b="1" dirty="0"/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B3A2D19E-DEAD-43A1-855F-4F3A0A027F73}"/>
              </a:ext>
            </a:extLst>
          </p:cNvPr>
          <p:cNvSpPr txBox="1"/>
          <p:nvPr/>
        </p:nvSpPr>
        <p:spPr>
          <a:xfrm>
            <a:off x="8932010" y="2478336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lang="sk-SK" sz="3600" b="1" dirty="0"/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94E74858-3DED-4E2A-ACAA-21D076BC54B2}"/>
              </a:ext>
            </a:extLst>
          </p:cNvPr>
          <p:cNvSpPr txBox="1"/>
          <p:nvPr/>
        </p:nvSpPr>
        <p:spPr>
          <a:xfrm>
            <a:off x="9155836" y="2478336"/>
            <a:ext cx="2619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24 </a:t>
            </a:r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všetkých možností</a:t>
            </a:r>
            <a:endParaRPr lang="sk-SK" sz="2400" dirty="0"/>
          </a:p>
        </p:txBody>
      </p:sp>
      <p:cxnSp>
        <p:nvCxnSpPr>
          <p:cNvPr id="21" name="Rovná spojnica 20">
            <a:extLst>
              <a:ext uri="{FF2B5EF4-FFF2-40B4-BE49-F238E27FC236}">
                <a16:creationId xmlns:a16="http://schemas.microsoft.com/office/drawing/2014/main" id="{84857854-7946-45F9-B209-986AD4A681F0}"/>
              </a:ext>
            </a:extLst>
          </p:cNvPr>
          <p:cNvCxnSpPr/>
          <p:nvPr/>
        </p:nvCxnSpPr>
        <p:spPr>
          <a:xfrm>
            <a:off x="8343329" y="3170598"/>
            <a:ext cx="5732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BlokTextu 28">
            <a:extLst>
              <a:ext uri="{FF2B5EF4-FFF2-40B4-BE49-F238E27FC236}">
                <a16:creationId xmlns:a16="http://schemas.microsoft.com/office/drawing/2014/main" id="{215A5D01-6D03-4312-856E-B5E911F26F04}"/>
              </a:ext>
            </a:extLst>
          </p:cNvPr>
          <p:cNvSpPr txBox="1"/>
          <p:nvPr/>
        </p:nvSpPr>
        <p:spPr>
          <a:xfrm>
            <a:off x="7738415" y="2532354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endParaRPr lang="sk-SK" sz="3600" b="1" dirty="0"/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A8E9584E-9072-4D49-AA0D-0ADA88D7F875}"/>
              </a:ext>
            </a:extLst>
          </p:cNvPr>
          <p:cNvSpPr txBox="1"/>
          <p:nvPr/>
        </p:nvSpPr>
        <p:spPr>
          <a:xfrm>
            <a:off x="8232336" y="4056498"/>
            <a:ext cx="3707643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/>
              <a:t>Na štvrté miesto ostala už len </a:t>
            </a:r>
            <a:r>
              <a:rPr lang="sk-SK" b="1" dirty="0"/>
              <a:t>jedna možnosť.</a:t>
            </a:r>
          </a:p>
        </p:txBody>
      </p:sp>
      <p:cxnSp>
        <p:nvCxnSpPr>
          <p:cNvPr id="31" name="Rovná spojovacia šípka 30">
            <a:extLst>
              <a:ext uri="{FF2B5EF4-FFF2-40B4-BE49-F238E27FC236}">
                <a16:creationId xmlns:a16="http://schemas.microsoft.com/office/drawing/2014/main" id="{21A6818F-7824-4A9A-BAEA-E285B559A575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8698174" y="3342934"/>
            <a:ext cx="1387984" cy="71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BlokTextu 32">
            <a:extLst>
              <a:ext uri="{FF2B5EF4-FFF2-40B4-BE49-F238E27FC236}">
                <a16:creationId xmlns:a16="http://schemas.microsoft.com/office/drawing/2014/main" id="{9FC2DCCE-6185-421A-827E-CB201563EDBF}"/>
              </a:ext>
            </a:extLst>
          </p:cNvPr>
          <p:cNvSpPr txBox="1"/>
          <p:nvPr/>
        </p:nvSpPr>
        <p:spPr>
          <a:xfrm>
            <a:off x="8194590" y="2518232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7725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4" grpId="0" animBg="1"/>
      <p:bldP spid="20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DA0C5-FF41-40A3-9448-29DD558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447" y="46153"/>
            <a:ext cx="9908424" cy="576893"/>
          </a:xfrm>
        </p:spPr>
        <p:txBody>
          <a:bodyPr>
            <a:normAutofit/>
          </a:bodyPr>
          <a:lstStyle/>
          <a:p>
            <a:pPr algn="ctr"/>
            <a:r>
              <a:rPr lang="sk-SK" sz="2800" b="1" dirty="0"/>
              <a:t>Pravidlo súčinu a niečo navyše: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8E6C02-549A-4D51-AF06-A9A7B1B4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24" y="623046"/>
            <a:ext cx="10822675" cy="62349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V triede je 8 </a:t>
            </a:r>
            <a:r>
              <a:rPr lang="sk-SK" dirty="0"/>
              <a:t>dievčat, koľkokrát si podajú ruky, ak si podá každé dievča s každým ruku raz?</a:t>
            </a:r>
          </a:p>
          <a:p>
            <a:r>
              <a:rPr lang="sk-SK" dirty="0"/>
              <a:t>Urobím si značky dvoch dievčat a pýtame sa:</a:t>
            </a:r>
          </a:p>
          <a:p>
            <a:r>
              <a:rPr lang="sk-SK" dirty="0"/>
              <a:t>Dopíšeme možnosti:</a:t>
            </a:r>
          </a:p>
          <a:p>
            <a:r>
              <a:rPr lang="sk-SK" dirty="0"/>
              <a:t>Vynásobíme ich: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>
              <a:lnSpc>
                <a:spcPct val="150000"/>
              </a:lnSpc>
            </a:pPr>
            <a:endParaRPr lang="sk-SK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tx1"/>
                </a:solidFill>
              </a:rPr>
              <a:t>vynásobením</a:t>
            </a:r>
            <a:r>
              <a:rPr lang="sk-SK" dirty="0">
                <a:solidFill>
                  <a:schemeClr val="tx1"/>
                </a:solidFill>
              </a:rPr>
              <a:t> počtu možností vlastne zariadime, že skombinujeme podanie každej žiačky  s každou. Počet týchto možností treba vydeliť číslom 2, pretože každé podanie rúk je tam započítané 2 krát ( 12, 21)</a:t>
            </a:r>
            <a:endParaRPr lang="sk-SK" b="1" dirty="0">
              <a:solidFill>
                <a:schemeClr val="tx1"/>
              </a:solidFill>
            </a:endParaRPr>
          </a:p>
        </p:txBody>
      </p:sp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E9CC0899-8C81-420A-A9B9-E1BA015813DC}"/>
              </a:ext>
            </a:extLst>
          </p:cNvPr>
          <p:cNvCxnSpPr/>
          <p:nvPr/>
        </p:nvCxnSpPr>
        <p:spPr>
          <a:xfrm>
            <a:off x="5008727" y="3195850"/>
            <a:ext cx="5732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id="{2F4DC37F-6127-4861-BEA7-BA12DBA1EE53}"/>
              </a:ext>
            </a:extLst>
          </p:cNvPr>
          <p:cNvCxnSpPr/>
          <p:nvPr/>
        </p:nvCxnSpPr>
        <p:spPr>
          <a:xfrm>
            <a:off x="6212006" y="3195850"/>
            <a:ext cx="5732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BFDEB68F-80B6-450A-B7A6-58CF2A3776B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309829" y="3193991"/>
            <a:ext cx="2983226" cy="115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>
            <a:extLst>
              <a:ext uri="{FF2B5EF4-FFF2-40B4-BE49-F238E27FC236}">
                <a16:creationId xmlns:a16="http://schemas.microsoft.com/office/drawing/2014/main" id="{B4CAB344-E374-4B2F-9039-156B57E8C092}"/>
              </a:ext>
            </a:extLst>
          </p:cNvPr>
          <p:cNvSpPr txBox="1"/>
          <p:nvPr/>
        </p:nvSpPr>
        <p:spPr>
          <a:xfrm>
            <a:off x="600395" y="4351003"/>
            <a:ext cx="341886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/>
              <a:t>Z koľkých dievčat vyberáme na prvé miesto? </a:t>
            </a:r>
            <a:r>
              <a:rPr lang="sk-SK" b="1" dirty="0"/>
              <a:t>Z ôsmych.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3C8C5925-3A11-4051-9F86-D52F767C0489}"/>
              </a:ext>
            </a:extLst>
          </p:cNvPr>
          <p:cNvSpPr txBox="1"/>
          <p:nvPr/>
        </p:nvSpPr>
        <p:spPr>
          <a:xfrm>
            <a:off x="4313811" y="3876510"/>
            <a:ext cx="3604165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/>
              <a:t>Z koľkých dievčat vyberáme na druhé miesto? </a:t>
            </a:r>
            <a:r>
              <a:rPr lang="sk-SK" b="1" dirty="0"/>
              <a:t>Zo siedmich.</a:t>
            </a:r>
            <a:endParaRPr lang="sk-SK" i="1" dirty="0"/>
          </a:p>
        </p:txBody>
      </p: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D4828780-9AF2-4338-972C-2460CF4E022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115894" y="3179676"/>
            <a:ext cx="382716" cy="69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BlokTextu 21">
            <a:extLst>
              <a:ext uri="{FF2B5EF4-FFF2-40B4-BE49-F238E27FC236}">
                <a16:creationId xmlns:a16="http://schemas.microsoft.com/office/drawing/2014/main" id="{7189C84D-87AE-4736-95F7-BB35F1A97C57}"/>
              </a:ext>
            </a:extLst>
          </p:cNvPr>
          <p:cNvSpPr txBox="1"/>
          <p:nvPr/>
        </p:nvSpPr>
        <p:spPr>
          <a:xfrm>
            <a:off x="4980536" y="2532795"/>
            <a:ext cx="62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A92D265C-435A-42F1-8283-9B2C08903128}"/>
              </a:ext>
            </a:extLst>
          </p:cNvPr>
          <p:cNvSpPr txBox="1"/>
          <p:nvPr/>
        </p:nvSpPr>
        <p:spPr>
          <a:xfrm>
            <a:off x="6073942" y="2532794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DA511AFA-617E-4B8B-90BC-EBAD75AB7257}"/>
              </a:ext>
            </a:extLst>
          </p:cNvPr>
          <p:cNvSpPr txBox="1"/>
          <p:nvPr/>
        </p:nvSpPr>
        <p:spPr>
          <a:xfrm>
            <a:off x="5438528" y="2524267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endParaRPr lang="sk-SK" sz="3600" b="1" dirty="0"/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B3A2D19E-DEAD-43A1-855F-4F3A0A027F73}"/>
              </a:ext>
            </a:extLst>
          </p:cNvPr>
          <p:cNvSpPr txBox="1"/>
          <p:nvPr/>
        </p:nvSpPr>
        <p:spPr>
          <a:xfrm>
            <a:off x="8080465" y="2502738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lang="sk-SK" sz="3600" b="1" dirty="0"/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94E74858-3DED-4E2A-ACAA-21D076BC54B2}"/>
              </a:ext>
            </a:extLst>
          </p:cNvPr>
          <p:cNvSpPr txBox="1"/>
          <p:nvPr/>
        </p:nvSpPr>
        <p:spPr>
          <a:xfrm>
            <a:off x="8730904" y="2499950"/>
            <a:ext cx="306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28 </a:t>
            </a:r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všetkých možností</a:t>
            </a:r>
            <a:endParaRPr lang="sk-SK" sz="2400" dirty="0"/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215A5D01-6D03-4312-856E-B5E911F26F04}"/>
              </a:ext>
            </a:extLst>
          </p:cNvPr>
          <p:cNvSpPr txBox="1"/>
          <p:nvPr/>
        </p:nvSpPr>
        <p:spPr>
          <a:xfrm>
            <a:off x="6745853" y="2499950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sk-SK" sz="3600" b="1" dirty="0"/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A8E9584E-9072-4D49-AA0D-0ADA88D7F875}"/>
              </a:ext>
            </a:extLst>
          </p:cNvPr>
          <p:cNvSpPr txBox="1"/>
          <p:nvPr/>
        </p:nvSpPr>
        <p:spPr>
          <a:xfrm>
            <a:off x="8905902" y="3910590"/>
            <a:ext cx="313596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/>
              <a:t>Každá dvojice je v súčine  započítaná 2 krát</a:t>
            </a:r>
            <a:endParaRPr lang="sk-SK" b="1" dirty="0"/>
          </a:p>
        </p:txBody>
      </p:sp>
      <p:cxnSp>
        <p:nvCxnSpPr>
          <p:cNvPr id="31" name="Rovná spojovacia šípka 30">
            <a:extLst>
              <a:ext uri="{FF2B5EF4-FFF2-40B4-BE49-F238E27FC236}">
                <a16:creationId xmlns:a16="http://schemas.microsoft.com/office/drawing/2014/main" id="{21A6818F-7824-4A9A-BAEA-E285B559A575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 flipH="1" flipV="1">
            <a:off x="7634328" y="3179125"/>
            <a:ext cx="2839559" cy="73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BlokTextu 32">
            <a:extLst>
              <a:ext uri="{FF2B5EF4-FFF2-40B4-BE49-F238E27FC236}">
                <a16:creationId xmlns:a16="http://schemas.microsoft.com/office/drawing/2014/main" id="{9FC2DCCE-6185-421A-827E-CB201563EDBF}"/>
              </a:ext>
            </a:extLst>
          </p:cNvPr>
          <p:cNvSpPr txBox="1"/>
          <p:nvPr/>
        </p:nvSpPr>
        <p:spPr>
          <a:xfrm>
            <a:off x="7209661" y="2532794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3964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4" grpId="0" animBg="1"/>
      <p:bldP spid="22" grpId="0"/>
      <p:bldP spid="23" grpId="0"/>
      <p:bldP spid="25" grpId="0"/>
      <p:bldP spid="27" grpId="0"/>
      <p:bldP spid="28" grpId="0"/>
      <p:bldP spid="29" grpId="0"/>
      <p:bldP spid="30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DA0C5-FF41-40A3-9448-29DD558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447" y="46153"/>
            <a:ext cx="9908424" cy="576893"/>
          </a:xfrm>
        </p:spPr>
        <p:txBody>
          <a:bodyPr>
            <a:normAutofit/>
          </a:bodyPr>
          <a:lstStyle/>
          <a:p>
            <a:pPr algn="ctr"/>
            <a:r>
              <a:rPr lang="sk-SK" sz="2800" b="1" dirty="0"/>
              <a:t>Pravidlo súčinu a niečo navyše: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8E6C02-549A-4D51-AF06-A9A7B1B4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24" y="623046"/>
            <a:ext cx="10822675" cy="623495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V triede je 8 </a:t>
            </a:r>
            <a:r>
              <a:rPr lang="sk-SK" dirty="0"/>
              <a:t>dievčat, koľkými rôznymi spôsobmi možno z nich vybrať trojčlenné súťažné družstvo?</a:t>
            </a:r>
          </a:p>
          <a:p>
            <a:r>
              <a:rPr lang="sk-SK" dirty="0"/>
              <a:t>Urobím si značky troch členov družstva a pýtame sa:</a:t>
            </a:r>
          </a:p>
          <a:p>
            <a:r>
              <a:rPr lang="sk-SK" dirty="0"/>
              <a:t>Dopíšeme možnosti:</a:t>
            </a:r>
          </a:p>
          <a:p>
            <a:r>
              <a:rPr lang="sk-SK" dirty="0"/>
              <a:t>Vynásobíme ich: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>
              <a:lnSpc>
                <a:spcPct val="150000"/>
              </a:lnSpc>
            </a:pPr>
            <a:endParaRPr lang="sk-SK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tx1"/>
                </a:solidFill>
              </a:rPr>
              <a:t>vynásobením</a:t>
            </a:r>
            <a:r>
              <a:rPr lang="sk-SK" dirty="0">
                <a:solidFill>
                  <a:schemeClr val="tx1"/>
                </a:solidFill>
              </a:rPr>
              <a:t> počtu možností vlastne zariadime, že skombinujeme miesto každej žiačky  s každou. Počet týchto možností treba vydeliť číslom 6, pretože každá z trojice dievčat je tam započítaná 6 krát (napr.: 123,132,213,231,312,321)</a:t>
            </a:r>
            <a:endParaRPr lang="sk-SK" b="1" dirty="0">
              <a:solidFill>
                <a:schemeClr val="tx1"/>
              </a:solidFill>
            </a:endParaRPr>
          </a:p>
        </p:txBody>
      </p:sp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E9CC0899-8C81-420A-A9B9-E1BA015813DC}"/>
              </a:ext>
            </a:extLst>
          </p:cNvPr>
          <p:cNvCxnSpPr/>
          <p:nvPr/>
        </p:nvCxnSpPr>
        <p:spPr>
          <a:xfrm>
            <a:off x="5008727" y="3195850"/>
            <a:ext cx="5732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id="{2F4DC37F-6127-4861-BEA7-BA12DBA1EE53}"/>
              </a:ext>
            </a:extLst>
          </p:cNvPr>
          <p:cNvCxnSpPr/>
          <p:nvPr/>
        </p:nvCxnSpPr>
        <p:spPr>
          <a:xfrm>
            <a:off x="6212006" y="3195850"/>
            <a:ext cx="5732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ovná spojnica 6">
            <a:extLst>
              <a:ext uri="{FF2B5EF4-FFF2-40B4-BE49-F238E27FC236}">
                <a16:creationId xmlns:a16="http://schemas.microsoft.com/office/drawing/2014/main" id="{60A4B117-62D4-4F46-91F1-45386A3BE3C7}"/>
              </a:ext>
            </a:extLst>
          </p:cNvPr>
          <p:cNvCxnSpPr/>
          <p:nvPr/>
        </p:nvCxnSpPr>
        <p:spPr>
          <a:xfrm>
            <a:off x="7344771" y="3195850"/>
            <a:ext cx="5732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BFDEB68F-80B6-450A-B7A6-58CF2A3776B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309829" y="3193991"/>
            <a:ext cx="2983226" cy="115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>
            <a:extLst>
              <a:ext uri="{FF2B5EF4-FFF2-40B4-BE49-F238E27FC236}">
                <a16:creationId xmlns:a16="http://schemas.microsoft.com/office/drawing/2014/main" id="{B4CAB344-E374-4B2F-9039-156B57E8C092}"/>
              </a:ext>
            </a:extLst>
          </p:cNvPr>
          <p:cNvSpPr txBox="1"/>
          <p:nvPr/>
        </p:nvSpPr>
        <p:spPr>
          <a:xfrm>
            <a:off x="600395" y="4351003"/>
            <a:ext cx="341886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/>
              <a:t>Z koľkých dievčat vyberáme na prvé miesto? </a:t>
            </a:r>
            <a:r>
              <a:rPr lang="sk-SK" b="1" dirty="0"/>
              <a:t>Z ôsmych.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3C8C5925-3A11-4051-9F86-D52F767C0489}"/>
              </a:ext>
            </a:extLst>
          </p:cNvPr>
          <p:cNvSpPr txBox="1"/>
          <p:nvPr/>
        </p:nvSpPr>
        <p:spPr>
          <a:xfrm>
            <a:off x="4313811" y="3876510"/>
            <a:ext cx="3604165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/>
              <a:t>Z koľkých dievčat vyberáme na druhé miesto? </a:t>
            </a:r>
            <a:r>
              <a:rPr lang="sk-SK" b="1" dirty="0"/>
              <a:t>Zo siedmich.</a:t>
            </a:r>
            <a:endParaRPr lang="sk-SK" i="1" dirty="0"/>
          </a:p>
        </p:txBody>
      </p: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D4828780-9AF2-4338-972C-2460CF4E022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115894" y="3179676"/>
            <a:ext cx="382716" cy="69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D7444CF0-6168-4FB7-995E-1F7F65AA7D13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686654" y="3221100"/>
            <a:ext cx="346631" cy="148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BlokTextu 19">
            <a:extLst>
              <a:ext uri="{FF2B5EF4-FFF2-40B4-BE49-F238E27FC236}">
                <a16:creationId xmlns:a16="http://schemas.microsoft.com/office/drawing/2014/main" id="{9B6A9EB0-0CB4-4568-9632-5E35373102B7}"/>
              </a:ext>
            </a:extLst>
          </p:cNvPr>
          <p:cNvSpPr txBox="1"/>
          <p:nvPr/>
        </p:nvSpPr>
        <p:spPr>
          <a:xfrm>
            <a:off x="6179463" y="4710457"/>
            <a:ext cx="370764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/>
              <a:t>Z koľkých dievčat vyberáme na tretie miesto? </a:t>
            </a:r>
            <a:r>
              <a:rPr lang="sk-SK" b="1" dirty="0"/>
              <a:t>Zo šiestich.</a:t>
            </a:r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7189C84D-87AE-4736-95F7-BB35F1A97C57}"/>
              </a:ext>
            </a:extLst>
          </p:cNvPr>
          <p:cNvSpPr txBox="1"/>
          <p:nvPr/>
        </p:nvSpPr>
        <p:spPr>
          <a:xfrm>
            <a:off x="4980536" y="2532795"/>
            <a:ext cx="62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A92D265C-435A-42F1-8283-9B2C08903128}"/>
              </a:ext>
            </a:extLst>
          </p:cNvPr>
          <p:cNvSpPr txBox="1"/>
          <p:nvPr/>
        </p:nvSpPr>
        <p:spPr>
          <a:xfrm>
            <a:off x="6073942" y="2532794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4556A82F-20D4-4B2F-A652-02F0C981996E}"/>
              </a:ext>
            </a:extLst>
          </p:cNvPr>
          <p:cNvSpPr txBox="1"/>
          <p:nvPr/>
        </p:nvSpPr>
        <p:spPr>
          <a:xfrm>
            <a:off x="7206707" y="2549518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DA511AFA-617E-4B8B-90BC-EBAD75AB7257}"/>
              </a:ext>
            </a:extLst>
          </p:cNvPr>
          <p:cNvSpPr txBox="1"/>
          <p:nvPr/>
        </p:nvSpPr>
        <p:spPr>
          <a:xfrm>
            <a:off x="5438528" y="2524267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endParaRPr lang="sk-SK" sz="3600" b="1" dirty="0"/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6934C338-A839-49D1-A102-C6589895780D}"/>
              </a:ext>
            </a:extLst>
          </p:cNvPr>
          <p:cNvSpPr txBox="1"/>
          <p:nvPr/>
        </p:nvSpPr>
        <p:spPr>
          <a:xfrm>
            <a:off x="6672094" y="2524267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endParaRPr lang="sk-SK" sz="3600" b="1" dirty="0"/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B3A2D19E-DEAD-43A1-855F-4F3A0A027F73}"/>
              </a:ext>
            </a:extLst>
          </p:cNvPr>
          <p:cNvSpPr txBox="1"/>
          <p:nvPr/>
        </p:nvSpPr>
        <p:spPr>
          <a:xfrm>
            <a:off x="8932010" y="2551866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lang="sk-SK" sz="3600" b="1" dirty="0"/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94E74858-3DED-4E2A-ACAA-21D076BC54B2}"/>
              </a:ext>
            </a:extLst>
          </p:cNvPr>
          <p:cNvSpPr txBox="1"/>
          <p:nvPr/>
        </p:nvSpPr>
        <p:spPr>
          <a:xfrm>
            <a:off x="9651137" y="2499950"/>
            <a:ext cx="2142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56 </a:t>
            </a:r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všetkých možností</a:t>
            </a:r>
            <a:endParaRPr lang="sk-SK" sz="2400" dirty="0"/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215A5D01-6D03-4312-856E-B5E911F26F04}"/>
              </a:ext>
            </a:extLst>
          </p:cNvPr>
          <p:cNvSpPr txBox="1"/>
          <p:nvPr/>
        </p:nvSpPr>
        <p:spPr>
          <a:xfrm>
            <a:off x="7738415" y="2532354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sk-SK" sz="3600" b="1" dirty="0"/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A8E9584E-9072-4D49-AA0D-0ADA88D7F875}"/>
              </a:ext>
            </a:extLst>
          </p:cNvPr>
          <p:cNvSpPr txBox="1"/>
          <p:nvPr/>
        </p:nvSpPr>
        <p:spPr>
          <a:xfrm>
            <a:off x="8905902" y="3910590"/>
            <a:ext cx="313596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/>
              <a:t>Každá trojice je v súčine  započítaná 6 krát</a:t>
            </a:r>
            <a:endParaRPr lang="sk-SK" b="1" dirty="0"/>
          </a:p>
        </p:txBody>
      </p:sp>
      <p:cxnSp>
        <p:nvCxnSpPr>
          <p:cNvPr id="31" name="Rovná spojovacia šípka 30">
            <a:extLst>
              <a:ext uri="{FF2B5EF4-FFF2-40B4-BE49-F238E27FC236}">
                <a16:creationId xmlns:a16="http://schemas.microsoft.com/office/drawing/2014/main" id="{21A6818F-7824-4A9A-BAEA-E285B559A575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 flipH="1" flipV="1">
            <a:off x="8696644" y="3196954"/>
            <a:ext cx="1777243" cy="71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BlokTextu 32">
            <a:extLst>
              <a:ext uri="{FF2B5EF4-FFF2-40B4-BE49-F238E27FC236}">
                <a16:creationId xmlns:a16="http://schemas.microsoft.com/office/drawing/2014/main" id="{9FC2DCCE-6185-421A-827E-CB201563EDBF}"/>
              </a:ext>
            </a:extLst>
          </p:cNvPr>
          <p:cNvSpPr txBox="1"/>
          <p:nvPr/>
        </p:nvSpPr>
        <p:spPr>
          <a:xfrm>
            <a:off x="8271977" y="2550623"/>
            <a:ext cx="8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859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4" grpId="0" animBg="1"/>
      <p:bldP spid="20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2A0266D-A54D-4759-94B5-97444074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 !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F659303-919A-4E8C-9653-E54A2665B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522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826918-D00E-416E-9DAA-753A7762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654" y="159794"/>
            <a:ext cx="8911687" cy="620074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/>
              <a:t>Kombinatorika</a:t>
            </a:r>
          </a:p>
        </p:txBody>
      </p:sp>
      <p:sp>
        <p:nvSpPr>
          <p:cNvPr id="10" name="Zástupný objekt pre obsah 9">
            <a:extLst>
              <a:ext uri="{FF2B5EF4-FFF2-40B4-BE49-F238E27FC236}">
                <a16:creationId xmlns:a16="http://schemas.microsoft.com/office/drawing/2014/main" id="{DD0435FF-76C3-42CE-AC5C-EAB7C16D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997" y="779868"/>
            <a:ext cx="10433154" cy="59657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sk-SK" dirty="0"/>
              <a:t>Kombinovať – bežne toto slovo používame s významom </a:t>
            </a:r>
            <a:r>
              <a:rPr lang="sk-SK" b="1" dirty="0"/>
              <a:t>vytvárať možnosti, kombinácie .</a:t>
            </a:r>
          </a:p>
          <a:p>
            <a:pPr>
              <a:lnSpc>
                <a:spcPct val="150000"/>
              </a:lnSpc>
            </a:pPr>
            <a:r>
              <a:rPr lang="sk-SK" dirty="0"/>
              <a:t>V matematike ste takéto úlohy riešili už veľa krát.</a:t>
            </a:r>
          </a:p>
          <a:p>
            <a:pPr>
              <a:lnSpc>
                <a:spcPct val="150000"/>
              </a:lnSpc>
            </a:pPr>
            <a:r>
              <a:rPr lang="sk-SK" dirty="0"/>
              <a:t>Väčšinou vytvárame v týchto úlohám </a:t>
            </a:r>
            <a:r>
              <a:rPr lang="sk-SK" b="1" dirty="0"/>
              <a:t>skupiny</a:t>
            </a:r>
            <a:r>
              <a:rPr lang="sk-SK" dirty="0"/>
              <a:t> čísel, písmen, ľudí, farieb, .... podľa určitých </a:t>
            </a:r>
            <a:r>
              <a:rPr lang="sk-SK" b="1" dirty="0"/>
              <a:t>PODMIENOK.</a:t>
            </a:r>
          </a:p>
          <a:p>
            <a:pPr>
              <a:lnSpc>
                <a:spcPct val="150000"/>
              </a:lnSpc>
            </a:pPr>
            <a:r>
              <a:rPr lang="sk-SK" dirty="0"/>
              <a:t>Na čo si pri riešení takýchto úloh treba dávať pozor:</a:t>
            </a:r>
          </a:p>
          <a:p>
            <a:pPr>
              <a:lnSpc>
                <a:spcPct val="150000"/>
              </a:lnSpc>
            </a:pPr>
            <a:r>
              <a:rPr lang="sk-SK" dirty="0"/>
              <a:t>Čítať, čítať, čítať VEĽMI POZORNE !!!</a:t>
            </a:r>
          </a:p>
          <a:p>
            <a:pPr>
              <a:lnSpc>
                <a:spcPct val="150000"/>
              </a:lnSpc>
            </a:pPr>
            <a:r>
              <a:rPr lang="sk-SK" dirty="0"/>
              <a:t>Prečo? V texte úlohy sú totiž dôležité informácie o tom:</a:t>
            </a:r>
          </a:p>
          <a:p>
            <a:pPr lvl="1">
              <a:lnSpc>
                <a:spcPct val="150000"/>
              </a:lnSpc>
            </a:pPr>
            <a:r>
              <a:rPr lang="sk-SK" sz="1800" b="1" dirty="0">
                <a:solidFill>
                  <a:schemeClr val="accent1">
                    <a:lumMod val="75000"/>
                  </a:schemeClr>
                </a:solidFill>
              </a:rPr>
              <a:t>Koľko prvkov </a:t>
            </a:r>
            <a:r>
              <a:rPr lang="sk-SK" sz="1800" dirty="0">
                <a:solidFill>
                  <a:schemeClr val="accent1">
                    <a:lumMod val="75000"/>
                  </a:schemeClr>
                </a:solidFill>
              </a:rPr>
              <a:t>má byť v skupine.</a:t>
            </a:r>
          </a:p>
          <a:p>
            <a:pPr lvl="1">
              <a:lnSpc>
                <a:spcPct val="150000"/>
              </a:lnSpc>
            </a:pPr>
            <a:r>
              <a:rPr lang="sk-SK" sz="1800" dirty="0">
                <a:solidFill>
                  <a:schemeClr val="accent1">
                    <a:lumMod val="75000"/>
                  </a:schemeClr>
                </a:solidFill>
              </a:rPr>
              <a:t>Či sa prvky v skupine môžu </a:t>
            </a:r>
            <a:r>
              <a:rPr lang="sk-SK" sz="1800" b="1" dirty="0">
                <a:solidFill>
                  <a:schemeClr val="accent1">
                    <a:lumMod val="75000"/>
                  </a:schemeClr>
                </a:solidFill>
              </a:rPr>
              <a:t>opakovať</a:t>
            </a:r>
            <a:r>
              <a:rPr lang="sk-SK" sz="1800" dirty="0">
                <a:solidFill>
                  <a:schemeClr val="accent1">
                    <a:lumMod val="75000"/>
                  </a:schemeClr>
                </a:solidFill>
              </a:rPr>
              <a:t> alebo nie .</a:t>
            </a:r>
          </a:p>
          <a:p>
            <a:pPr lvl="1">
              <a:lnSpc>
                <a:spcPct val="150000"/>
              </a:lnSpc>
            </a:pPr>
            <a:r>
              <a:rPr lang="sk-SK" sz="1800" dirty="0">
                <a:solidFill>
                  <a:schemeClr val="accent1">
                    <a:lumMod val="75000"/>
                  </a:schemeClr>
                </a:solidFill>
              </a:rPr>
              <a:t>Či v usporiadaní prvkov v skupine </a:t>
            </a:r>
            <a:r>
              <a:rPr lang="sk-SK" sz="1800" b="1" dirty="0">
                <a:solidFill>
                  <a:schemeClr val="accent1">
                    <a:lumMod val="75000"/>
                  </a:schemeClr>
                </a:solidFill>
              </a:rPr>
              <a:t>záleží na</a:t>
            </a:r>
            <a:r>
              <a:rPr lang="sk-SK" sz="1800" dirty="0">
                <a:solidFill>
                  <a:schemeClr val="accent1">
                    <a:lumMod val="75000"/>
                  </a:schemeClr>
                </a:solidFill>
              </a:rPr>
              <a:t> ich</a:t>
            </a:r>
            <a:r>
              <a:rPr lang="sk-SK" sz="1800" b="1" dirty="0">
                <a:solidFill>
                  <a:schemeClr val="accent1">
                    <a:lumMod val="75000"/>
                  </a:schemeClr>
                </a:solidFill>
              </a:rPr>
              <a:t> poradí</a:t>
            </a:r>
            <a:r>
              <a:rPr lang="sk-SK" sz="1800" dirty="0">
                <a:solidFill>
                  <a:schemeClr val="accent1">
                    <a:lumMod val="75000"/>
                  </a:schemeClr>
                </a:solidFill>
              </a:rPr>
              <a:t>, alebo nie.</a:t>
            </a:r>
          </a:p>
          <a:p>
            <a:pPr lvl="1">
              <a:lnSpc>
                <a:spcPct val="150000"/>
              </a:lnSpc>
            </a:pPr>
            <a:r>
              <a:rPr lang="sk-SK" sz="1800" dirty="0">
                <a:solidFill>
                  <a:schemeClr val="accent1">
                    <a:lumMod val="75000"/>
                  </a:schemeClr>
                </a:solidFill>
              </a:rPr>
              <a:t>Aké sú </a:t>
            </a:r>
            <a:r>
              <a:rPr lang="sk-SK" sz="1800" b="1" dirty="0">
                <a:solidFill>
                  <a:schemeClr val="accent1">
                    <a:lumMod val="75000"/>
                  </a:schemeClr>
                </a:solidFill>
              </a:rPr>
              <a:t>ďalšie podmienky </a:t>
            </a:r>
            <a:r>
              <a:rPr lang="sk-SK" sz="1800" dirty="0">
                <a:solidFill>
                  <a:schemeClr val="accent1">
                    <a:lumMod val="75000"/>
                  </a:schemeClr>
                </a:solidFill>
              </a:rPr>
              <a:t>usporiadania prvkov v skupine.</a:t>
            </a:r>
          </a:p>
          <a:p>
            <a:pPr lvl="1">
              <a:lnSpc>
                <a:spcPct val="150000"/>
              </a:lnSpc>
            </a:pPr>
            <a:r>
              <a:rPr lang="sk-SK" sz="1800" dirty="0">
                <a:solidFill>
                  <a:schemeClr val="accent1">
                    <a:lumMod val="75000"/>
                  </a:schemeClr>
                </a:solidFill>
              </a:rPr>
              <a:t>Či treba </a:t>
            </a:r>
            <a:r>
              <a:rPr lang="sk-SK" sz="1800" b="1" dirty="0">
                <a:solidFill>
                  <a:schemeClr val="accent1">
                    <a:lumMod val="75000"/>
                  </a:schemeClr>
                </a:solidFill>
              </a:rPr>
              <a:t>vypísať </a:t>
            </a:r>
            <a:r>
              <a:rPr lang="sk-SK" sz="1800" dirty="0">
                <a:solidFill>
                  <a:schemeClr val="accent1">
                    <a:lumMod val="75000"/>
                  </a:schemeClr>
                </a:solidFill>
              </a:rPr>
              <a:t>alebo nakresliť </a:t>
            </a:r>
            <a:r>
              <a:rPr lang="sk-SK" sz="1800" b="1" dirty="0">
                <a:solidFill>
                  <a:schemeClr val="accent1">
                    <a:lumMod val="75000"/>
                  </a:schemeClr>
                </a:solidFill>
              </a:rPr>
              <a:t>všetky možnosti.</a:t>
            </a:r>
          </a:p>
          <a:p>
            <a:pPr lvl="1">
              <a:lnSpc>
                <a:spcPct val="150000"/>
              </a:lnSpc>
            </a:pPr>
            <a:r>
              <a:rPr lang="sk-SK" sz="1800" dirty="0">
                <a:solidFill>
                  <a:schemeClr val="accent1">
                    <a:lumMod val="75000"/>
                  </a:schemeClr>
                </a:solidFill>
              </a:rPr>
              <a:t>Či treba </a:t>
            </a:r>
            <a:r>
              <a:rPr lang="sk-SK" sz="1800" b="1" dirty="0">
                <a:solidFill>
                  <a:schemeClr val="accent1">
                    <a:lumMod val="75000"/>
                  </a:schemeClr>
                </a:solidFill>
              </a:rPr>
              <a:t>vypočítať , </a:t>
            </a:r>
            <a:r>
              <a:rPr lang="sk-SK" sz="1800" dirty="0">
                <a:solidFill>
                  <a:schemeClr val="accent1">
                    <a:lumMod val="75000"/>
                  </a:schemeClr>
                </a:solidFill>
              </a:rPr>
              <a:t>koľko je všetkých možností .</a:t>
            </a:r>
            <a:endParaRPr lang="sk-SK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Pravá zložená zátvorka 11">
            <a:extLst>
              <a:ext uri="{FF2B5EF4-FFF2-40B4-BE49-F238E27FC236}">
                <a16:creationId xmlns:a16="http://schemas.microsoft.com/office/drawing/2014/main" id="{FADD542A-1BFB-4448-89F1-F8F0674479E5}"/>
              </a:ext>
            </a:extLst>
          </p:cNvPr>
          <p:cNvSpPr/>
          <p:nvPr/>
        </p:nvSpPr>
        <p:spPr>
          <a:xfrm>
            <a:off x="8896662" y="3762721"/>
            <a:ext cx="404735" cy="2713219"/>
          </a:xfrm>
          <a:prstGeom prst="rightBrace">
            <a:avLst>
              <a:gd name="adj1" fmla="val 10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BE8E28F8-BE72-4E99-A673-1AA12DF95C6C}"/>
              </a:ext>
            </a:extLst>
          </p:cNvPr>
          <p:cNvSpPr txBox="1"/>
          <p:nvPr/>
        </p:nvSpPr>
        <p:spPr>
          <a:xfrm>
            <a:off x="9394780" y="4934664"/>
            <a:ext cx="28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UKÁŽEM NA PRÍKLADE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1149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uiExpand="1" build="p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727009-5D88-40AD-86C9-723CF8EB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397" y="326704"/>
            <a:ext cx="8911687" cy="620074"/>
          </a:xfrm>
        </p:spPr>
        <p:txBody>
          <a:bodyPr>
            <a:normAutofit fontScale="90000"/>
          </a:bodyPr>
          <a:lstStyle/>
          <a:p>
            <a:r>
              <a:rPr lang="sk-SK" dirty="0"/>
              <a:t>Klasická úloha 1: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22AFA4A-BAE1-461E-BACC-06F05CD47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997" y="1064301"/>
            <a:ext cx="10388183" cy="559133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Štyri kamarátky Adriana, Barbora, </a:t>
            </a:r>
            <a:r>
              <a:rPr lang="sk-SK" dirty="0" err="1">
                <a:solidFill>
                  <a:schemeClr val="bg2">
                    <a:lumMod val="25000"/>
                  </a:schemeClr>
                </a:solidFill>
              </a:rPr>
              <a:t>Cyntia</a:t>
            </a:r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, Diana idú do kina, kúpili si lístky vedľa seba. Vypíš, koľkými rôznymi spôsobmi si môžu vedľa seba sadnúť, ak chcú Barbora a Diana sedieť vedľa seba.</a:t>
            </a:r>
          </a:p>
          <a:p>
            <a:pPr>
              <a:lnSpc>
                <a:spcPct val="150000"/>
              </a:lnSpc>
            </a:pPr>
            <a:r>
              <a:rPr lang="sk-SK" b="1" dirty="0"/>
              <a:t>Čo sme sa z textu dozvedeli:</a:t>
            </a:r>
          </a:p>
          <a:p>
            <a:pPr>
              <a:lnSpc>
                <a:spcPct val="150000"/>
              </a:lnSpc>
            </a:pPr>
            <a:r>
              <a:rPr lang="sk-SK" dirty="0"/>
              <a:t>Budeme vytvárať </a:t>
            </a:r>
            <a:r>
              <a:rPr lang="sk-SK" b="1" dirty="0"/>
              <a:t>štvorice – 4 prvky v skupine.</a:t>
            </a:r>
          </a:p>
          <a:p>
            <a:pPr>
              <a:lnSpc>
                <a:spcPct val="150000"/>
              </a:lnSpc>
            </a:pPr>
            <a:r>
              <a:rPr lang="sk-SK" dirty="0"/>
              <a:t>Musíme ich </a:t>
            </a:r>
            <a:r>
              <a:rPr lang="sk-SK" b="1" dirty="0"/>
              <a:t>všetky vypísať .</a:t>
            </a:r>
          </a:p>
          <a:p>
            <a:pPr>
              <a:lnSpc>
                <a:spcPct val="150000"/>
              </a:lnSpc>
            </a:pPr>
            <a:r>
              <a:rPr lang="sk-SK" b="1" dirty="0"/>
              <a:t>Záleží na </a:t>
            </a:r>
            <a:r>
              <a:rPr lang="sk-SK" dirty="0"/>
              <a:t>tom, v akom </a:t>
            </a:r>
            <a:r>
              <a:rPr lang="sk-SK" b="1" dirty="0"/>
              <a:t>poradí </a:t>
            </a:r>
            <a:r>
              <a:rPr lang="sk-SK" dirty="0"/>
              <a:t>dievčatá sedia.</a:t>
            </a:r>
          </a:p>
          <a:p>
            <a:pPr>
              <a:lnSpc>
                <a:spcPct val="150000"/>
              </a:lnSpc>
            </a:pPr>
            <a:r>
              <a:rPr lang="sk-SK" dirty="0"/>
              <a:t>Na zjednodušenie vypisovania je potrebné</a:t>
            </a:r>
            <a:r>
              <a:rPr lang="sk-SK" b="1" dirty="0"/>
              <a:t> kamarátky </a:t>
            </a:r>
            <a:r>
              <a:rPr lang="sk-SK" dirty="0"/>
              <a:t>nejako </a:t>
            </a:r>
            <a:r>
              <a:rPr lang="sk-SK" b="1" dirty="0"/>
              <a:t>označiť. </a:t>
            </a:r>
            <a:r>
              <a:rPr lang="sk-SK" dirty="0"/>
              <a:t>Napr.: </a:t>
            </a:r>
            <a:r>
              <a:rPr lang="sk-SK" b="1" dirty="0"/>
              <a:t>A,B,C,D</a:t>
            </a: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Prvky – dievčatá – písmená </a:t>
            </a:r>
            <a:r>
              <a:rPr lang="sk-SK" dirty="0">
                <a:solidFill>
                  <a:schemeClr val="tx1"/>
                </a:solidFill>
              </a:rPr>
              <a:t>sa v skupine </a:t>
            </a:r>
            <a:r>
              <a:rPr lang="sk-SK" b="1" dirty="0">
                <a:solidFill>
                  <a:schemeClr val="tx1"/>
                </a:solidFill>
              </a:rPr>
              <a:t>nemôžu opakovať . </a:t>
            </a:r>
            <a:r>
              <a:rPr lang="sk-SK" dirty="0">
                <a:solidFill>
                  <a:schemeClr val="tx1"/>
                </a:solidFill>
              </a:rPr>
              <a:t>Logicky, každé dievča tam môže byť len raz.</a:t>
            </a: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tx1"/>
                </a:solidFill>
              </a:rPr>
              <a:t>Dobre rady: </a:t>
            </a:r>
          </a:p>
          <a:p>
            <a:pPr lvl="1">
              <a:lnSpc>
                <a:spcPct val="150000"/>
              </a:lnSpc>
            </a:pPr>
            <a:r>
              <a:rPr lang="sk-SK" dirty="0">
                <a:solidFill>
                  <a:schemeClr val="tx1"/>
                </a:solidFill>
              </a:rPr>
              <a:t>najskôr vypíšeme podľa vhodného systému VŠETKY možnosti, ako si dievčatá môžu sadnúť,</a:t>
            </a:r>
          </a:p>
          <a:p>
            <a:pPr lvl="1">
              <a:lnSpc>
                <a:spcPct val="150000"/>
              </a:lnSpc>
            </a:pPr>
            <a:r>
              <a:rPr lang="sk-SK" dirty="0">
                <a:solidFill>
                  <a:schemeClr val="tx1"/>
                </a:solidFill>
              </a:rPr>
              <a:t>Potom z nich vyberieme tie, v ktorých sedia Barbora a Diana vedľa seba.</a:t>
            </a:r>
          </a:p>
          <a:p>
            <a:pPr>
              <a:lnSpc>
                <a:spcPct val="150000"/>
              </a:lnSpc>
            </a:pP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6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3807E9-64EB-441F-BCDB-9FC3B686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70" y="159415"/>
            <a:ext cx="8911687" cy="530133"/>
          </a:xfrm>
        </p:spPr>
        <p:txBody>
          <a:bodyPr>
            <a:normAutofit/>
          </a:bodyPr>
          <a:lstStyle/>
          <a:p>
            <a:r>
              <a:rPr lang="sk-SK" sz="2800" b="1" dirty="0"/>
              <a:t>Klasická úloha 1: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C7D522-B0C9-4957-875F-00BB32F85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008" y="738027"/>
            <a:ext cx="10677992" cy="58891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Ak chceme vypísať naozaj všetky možnosti, musíme postupovať SYSTEMATICKY !</a:t>
            </a:r>
          </a:p>
          <a:p>
            <a:pPr>
              <a:lnSpc>
                <a:spcPct val="150000"/>
              </a:lnSpc>
            </a:pPr>
            <a:r>
              <a:rPr lang="sk-SK" dirty="0"/>
              <a:t>To znamená že pri vypisovaní napríklad začneme podľa abecedy , písmenkom A </a:t>
            </a:r>
            <a:r>
              <a:rPr lang="sk-SK" dirty="0" err="1"/>
              <a:t>a</a:t>
            </a:r>
            <a:r>
              <a:rPr lang="sk-SK" dirty="0"/>
              <a:t> meniť budeme písmenká čo najneskôr:</a:t>
            </a:r>
          </a:p>
          <a:p>
            <a:pPr>
              <a:lnSpc>
                <a:spcPct val="150000"/>
              </a:lnSpc>
            </a:pPr>
            <a:r>
              <a:rPr lang="sk-SK" dirty="0"/>
              <a:t>Potom veľmi podobne začneme písmenkom B, v ďalšom stĺpci písmenkom C a nakoniec D.</a:t>
            </a:r>
          </a:p>
          <a:p>
            <a:pPr>
              <a:lnSpc>
                <a:spcPct val="150000"/>
              </a:lnSpc>
            </a:pPr>
            <a:r>
              <a:rPr lang="sk-SK" dirty="0"/>
              <a:t>A na záver označíme všetky možnosti, kde sú B a D vedľa seba.</a:t>
            </a:r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r>
              <a:rPr lang="sk-SK" b="1" dirty="0"/>
              <a:t>Vyznačených je 12 vyhovujúcich možností.</a:t>
            </a:r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DD1777D7-7E90-412F-B083-52BA2835CAE5}"/>
              </a:ext>
            </a:extLst>
          </p:cNvPr>
          <p:cNvSpPr txBox="1"/>
          <p:nvPr/>
        </p:nvSpPr>
        <p:spPr>
          <a:xfrm>
            <a:off x="1837170" y="3302969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A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8A0DEE9C-21E6-4F1F-8632-5D4A57453BC9}"/>
              </a:ext>
            </a:extLst>
          </p:cNvPr>
          <p:cNvSpPr txBox="1"/>
          <p:nvPr/>
        </p:nvSpPr>
        <p:spPr>
          <a:xfrm>
            <a:off x="2276508" y="3702442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B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83B92FF0-703B-421B-94D2-7A44DA82426B}"/>
              </a:ext>
            </a:extLst>
          </p:cNvPr>
          <p:cNvSpPr txBox="1"/>
          <p:nvPr/>
        </p:nvSpPr>
        <p:spPr>
          <a:xfrm>
            <a:off x="3033960" y="3683115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C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AB21FF4-80F3-4D23-96B3-450652E30D9A}"/>
              </a:ext>
            </a:extLst>
          </p:cNvPr>
          <p:cNvSpPr txBox="1"/>
          <p:nvPr/>
        </p:nvSpPr>
        <p:spPr>
          <a:xfrm>
            <a:off x="3048266" y="3308551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D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8522B572-B222-4A6B-8380-6E22AD7409B8}"/>
              </a:ext>
            </a:extLst>
          </p:cNvPr>
          <p:cNvSpPr txBox="1"/>
          <p:nvPr/>
        </p:nvSpPr>
        <p:spPr>
          <a:xfrm>
            <a:off x="1845541" y="3704673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D1FE4B6E-DAC6-4A05-8000-75B4229A7DA4}"/>
              </a:ext>
            </a:extLst>
          </p:cNvPr>
          <p:cNvSpPr txBox="1"/>
          <p:nvPr/>
        </p:nvSpPr>
        <p:spPr>
          <a:xfrm>
            <a:off x="1845541" y="4055427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A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D7A52CF1-1931-4475-AE36-8AA0A8ACC148}"/>
              </a:ext>
            </a:extLst>
          </p:cNvPr>
          <p:cNvSpPr txBox="1"/>
          <p:nvPr/>
        </p:nvSpPr>
        <p:spPr>
          <a:xfrm>
            <a:off x="1845541" y="4504599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A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434FEF27-C380-4A2E-9EB7-3B00DF10EA96}"/>
              </a:ext>
            </a:extLst>
          </p:cNvPr>
          <p:cNvSpPr txBox="1"/>
          <p:nvPr/>
        </p:nvSpPr>
        <p:spPr>
          <a:xfrm>
            <a:off x="1845542" y="4966264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A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13C249C7-410C-4D9B-99F3-38D4932A5BDC}"/>
              </a:ext>
            </a:extLst>
          </p:cNvPr>
          <p:cNvSpPr txBox="1"/>
          <p:nvPr/>
        </p:nvSpPr>
        <p:spPr>
          <a:xfrm>
            <a:off x="1845542" y="5427929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A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9FDEF6B7-300C-4F44-A75C-BD834DE58E5A}"/>
              </a:ext>
            </a:extLst>
          </p:cNvPr>
          <p:cNvSpPr txBox="1"/>
          <p:nvPr/>
        </p:nvSpPr>
        <p:spPr>
          <a:xfrm>
            <a:off x="2276508" y="3296723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B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60985053-A6E1-492E-9738-48A813F68BD6}"/>
              </a:ext>
            </a:extLst>
          </p:cNvPr>
          <p:cNvSpPr txBox="1"/>
          <p:nvPr/>
        </p:nvSpPr>
        <p:spPr>
          <a:xfrm>
            <a:off x="3040510" y="5409451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B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5B2EE45D-31E3-4F22-94D3-2A310A70C69B}"/>
              </a:ext>
            </a:extLst>
          </p:cNvPr>
          <p:cNvSpPr txBox="1"/>
          <p:nvPr/>
        </p:nvSpPr>
        <p:spPr>
          <a:xfrm>
            <a:off x="2641525" y="4953008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B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7446842F-80BA-4B42-9604-0DF2169AB20D}"/>
              </a:ext>
            </a:extLst>
          </p:cNvPr>
          <p:cNvSpPr txBox="1"/>
          <p:nvPr/>
        </p:nvSpPr>
        <p:spPr>
          <a:xfrm>
            <a:off x="3048264" y="4514029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B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AEAE3D1E-8D21-4EA1-857A-FF42E1952D13}"/>
              </a:ext>
            </a:extLst>
          </p:cNvPr>
          <p:cNvSpPr txBox="1"/>
          <p:nvPr/>
        </p:nvSpPr>
        <p:spPr>
          <a:xfrm>
            <a:off x="2675367" y="4055426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B</a:t>
            </a:r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3561F858-419C-49C3-9AA2-064D7CE32DA8}"/>
              </a:ext>
            </a:extLst>
          </p:cNvPr>
          <p:cNvSpPr txBox="1"/>
          <p:nvPr/>
        </p:nvSpPr>
        <p:spPr>
          <a:xfrm>
            <a:off x="2662821" y="3302969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C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71089E3F-9B64-4A0A-B9DF-443359C8F861}"/>
              </a:ext>
            </a:extLst>
          </p:cNvPr>
          <p:cNvSpPr txBox="1"/>
          <p:nvPr/>
        </p:nvSpPr>
        <p:spPr>
          <a:xfrm>
            <a:off x="2260454" y="4061673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C</a:t>
            </a: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2170F0D9-C731-4522-A005-F828A41811BD}"/>
              </a:ext>
            </a:extLst>
          </p:cNvPr>
          <p:cNvSpPr txBox="1"/>
          <p:nvPr/>
        </p:nvSpPr>
        <p:spPr>
          <a:xfrm>
            <a:off x="2641524" y="5404495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C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7C396D8C-BAFE-42CB-A0C3-FA7E8BAC3DAB}"/>
              </a:ext>
            </a:extLst>
          </p:cNvPr>
          <p:cNvSpPr txBox="1"/>
          <p:nvPr/>
        </p:nvSpPr>
        <p:spPr>
          <a:xfrm>
            <a:off x="2265832" y="4506913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C</a:t>
            </a:r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13C13184-53AF-4745-BD76-1DD4C53FC599}"/>
              </a:ext>
            </a:extLst>
          </p:cNvPr>
          <p:cNvSpPr txBox="1"/>
          <p:nvPr/>
        </p:nvSpPr>
        <p:spPr>
          <a:xfrm>
            <a:off x="3045944" y="4959547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C</a:t>
            </a:r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624C4847-3EE6-4369-9514-DA432E0FFCBD}"/>
              </a:ext>
            </a:extLst>
          </p:cNvPr>
          <p:cNvSpPr txBox="1"/>
          <p:nvPr/>
        </p:nvSpPr>
        <p:spPr>
          <a:xfrm>
            <a:off x="2690994" y="3683116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D</a:t>
            </a:r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6B24A231-3FD5-4C1C-BB11-25F83B774ED6}"/>
              </a:ext>
            </a:extLst>
          </p:cNvPr>
          <p:cNvSpPr txBox="1"/>
          <p:nvPr/>
        </p:nvSpPr>
        <p:spPr>
          <a:xfrm>
            <a:off x="2275783" y="4959547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D</a:t>
            </a:r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CB907C43-23F9-4CB0-BA05-D0FF3DE392AB}"/>
              </a:ext>
            </a:extLst>
          </p:cNvPr>
          <p:cNvSpPr txBox="1"/>
          <p:nvPr/>
        </p:nvSpPr>
        <p:spPr>
          <a:xfrm>
            <a:off x="2278071" y="5410522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D</a:t>
            </a:r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F48A661E-497A-4D75-B7B2-897799E910E1}"/>
              </a:ext>
            </a:extLst>
          </p:cNvPr>
          <p:cNvSpPr txBox="1"/>
          <p:nvPr/>
        </p:nvSpPr>
        <p:spPr>
          <a:xfrm>
            <a:off x="2676376" y="4510526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D</a:t>
            </a:r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id="{1784B590-1058-46FE-8CB2-333E391B79AD}"/>
              </a:ext>
            </a:extLst>
          </p:cNvPr>
          <p:cNvSpPr txBox="1"/>
          <p:nvPr/>
        </p:nvSpPr>
        <p:spPr>
          <a:xfrm>
            <a:off x="3048265" y="4050378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D</a:t>
            </a:r>
          </a:p>
        </p:txBody>
      </p:sp>
      <p:graphicFrame>
        <p:nvGraphicFramePr>
          <p:cNvPr id="32" name="Tabuľka 32">
            <a:extLst>
              <a:ext uri="{FF2B5EF4-FFF2-40B4-BE49-F238E27FC236}">
                <a16:creationId xmlns:a16="http://schemas.microsoft.com/office/drawing/2014/main" id="{31BD4FF9-A887-4330-9D7B-4F3C4274C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73595"/>
              </p:ext>
            </p:extLst>
          </p:nvPr>
        </p:nvGraphicFramePr>
        <p:xfrm>
          <a:off x="6636400" y="3308551"/>
          <a:ext cx="17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573127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043302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216314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7695131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51033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9069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4912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16106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7277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620359"/>
                  </a:ext>
                </a:extLst>
              </a:tr>
            </a:tbl>
          </a:graphicData>
        </a:graphic>
      </p:graphicFrame>
      <p:graphicFrame>
        <p:nvGraphicFramePr>
          <p:cNvPr id="34" name="Tabuľka 32">
            <a:extLst>
              <a:ext uri="{FF2B5EF4-FFF2-40B4-BE49-F238E27FC236}">
                <a16:creationId xmlns:a16="http://schemas.microsoft.com/office/drawing/2014/main" id="{79548A77-2325-447C-B084-9F4F89399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10611"/>
              </p:ext>
            </p:extLst>
          </p:nvPr>
        </p:nvGraphicFramePr>
        <p:xfrm>
          <a:off x="4069082" y="3308551"/>
          <a:ext cx="17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573127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043302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216314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7695131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51033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9069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4912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16106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7277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620359"/>
                  </a:ext>
                </a:extLst>
              </a:tr>
            </a:tbl>
          </a:graphicData>
        </a:graphic>
      </p:graphicFrame>
      <p:graphicFrame>
        <p:nvGraphicFramePr>
          <p:cNvPr id="35" name="Tabuľka 32">
            <a:extLst>
              <a:ext uri="{FF2B5EF4-FFF2-40B4-BE49-F238E27FC236}">
                <a16:creationId xmlns:a16="http://schemas.microsoft.com/office/drawing/2014/main" id="{652C1DC4-9D75-4D51-9D1A-E818AF62A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78588"/>
              </p:ext>
            </p:extLst>
          </p:nvPr>
        </p:nvGraphicFramePr>
        <p:xfrm>
          <a:off x="9062168" y="3308551"/>
          <a:ext cx="17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573127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043302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216314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7695131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51033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9069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4912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16106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7277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620359"/>
                  </a:ext>
                </a:extLst>
              </a:tr>
            </a:tbl>
          </a:graphicData>
        </a:graphic>
      </p:graphicFrame>
      <p:sp>
        <p:nvSpPr>
          <p:cNvPr id="36" name="Obdĺžnik: zaoblené rohy 35">
            <a:extLst>
              <a:ext uri="{FF2B5EF4-FFF2-40B4-BE49-F238E27FC236}">
                <a16:creationId xmlns:a16="http://schemas.microsoft.com/office/drawing/2014/main" id="{9CDB22D6-DC1F-4A71-8B10-00DD96630AE2}"/>
              </a:ext>
            </a:extLst>
          </p:cNvPr>
          <p:cNvSpPr/>
          <p:nvPr/>
        </p:nvSpPr>
        <p:spPr>
          <a:xfrm>
            <a:off x="1845541" y="3758388"/>
            <a:ext cx="1824556" cy="338261"/>
          </a:xfrm>
          <a:prstGeom prst="roundRect">
            <a:avLst/>
          </a:prstGeom>
          <a:solidFill>
            <a:schemeClr val="accent2">
              <a:tint val="70000"/>
              <a:lumMod val="104000"/>
              <a:alpha val="3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: zaoblené rohy 36">
            <a:extLst>
              <a:ext uri="{FF2B5EF4-FFF2-40B4-BE49-F238E27FC236}">
                <a16:creationId xmlns:a16="http://schemas.microsoft.com/office/drawing/2014/main" id="{ABACDDBE-A639-4491-AB75-A04E100C3AF4}"/>
              </a:ext>
            </a:extLst>
          </p:cNvPr>
          <p:cNvSpPr/>
          <p:nvPr/>
        </p:nvSpPr>
        <p:spPr>
          <a:xfrm>
            <a:off x="1848165" y="4133823"/>
            <a:ext cx="1824556" cy="338261"/>
          </a:xfrm>
          <a:prstGeom prst="roundRect">
            <a:avLst/>
          </a:prstGeom>
          <a:solidFill>
            <a:schemeClr val="accent2">
              <a:tint val="70000"/>
              <a:lumMod val="104000"/>
              <a:alpha val="3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bdĺžnik: zaoblené rohy 37">
            <a:extLst>
              <a:ext uri="{FF2B5EF4-FFF2-40B4-BE49-F238E27FC236}">
                <a16:creationId xmlns:a16="http://schemas.microsoft.com/office/drawing/2014/main" id="{95A6BFCB-86F7-4B8A-B41B-A654585EE8D3}"/>
              </a:ext>
            </a:extLst>
          </p:cNvPr>
          <p:cNvSpPr/>
          <p:nvPr/>
        </p:nvSpPr>
        <p:spPr>
          <a:xfrm>
            <a:off x="1853295" y="4584112"/>
            <a:ext cx="1824556" cy="338261"/>
          </a:xfrm>
          <a:prstGeom prst="roundRect">
            <a:avLst/>
          </a:prstGeom>
          <a:solidFill>
            <a:schemeClr val="accent2">
              <a:tint val="70000"/>
              <a:lumMod val="104000"/>
              <a:alpha val="3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Obdĺžnik: zaoblené rohy 38">
            <a:extLst>
              <a:ext uri="{FF2B5EF4-FFF2-40B4-BE49-F238E27FC236}">
                <a16:creationId xmlns:a16="http://schemas.microsoft.com/office/drawing/2014/main" id="{CFEDD0F8-A692-4E47-AB7B-6598F82D361B}"/>
              </a:ext>
            </a:extLst>
          </p:cNvPr>
          <p:cNvSpPr/>
          <p:nvPr/>
        </p:nvSpPr>
        <p:spPr>
          <a:xfrm>
            <a:off x="1845541" y="5037395"/>
            <a:ext cx="1824556" cy="338261"/>
          </a:xfrm>
          <a:prstGeom prst="roundRect">
            <a:avLst/>
          </a:prstGeom>
          <a:solidFill>
            <a:schemeClr val="accent2">
              <a:tint val="70000"/>
              <a:lumMod val="104000"/>
              <a:alpha val="3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Obdĺžnik: zaoblené rohy 39">
            <a:extLst>
              <a:ext uri="{FF2B5EF4-FFF2-40B4-BE49-F238E27FC236}">
                <a16:creationId xmlns:a16="http://schemas.microsoft.com/office/drawing/2014/main" id="{950527BA-6449-487F-836A-6FE7381B2F1C}"/>
              </a:ext>
            </a:extLst>
          </p:cNvPr>
          <p:cNvSpPr/>
          <p:nvPr/>
        </p:nvSpPr>
        <p:spPr>
          <a:xfrm>
            <a:off x="4020804" y="5206526"/>
            <a:ext cx="1824556" cy="338261"/>
          </a:xfrm>
          <a:prstGeom prst="roundRect">
            <a:avLst/>
          </a:prstGeom>
          <a:solidFill>
            <a:schemeClr val="accent2">
              <a:tint val="70000"/>
              <a:lumMod val="104000"/>
              <a:alpha val="3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bdĺžnik: zaoblené rohy 40">
            <a:extLst>
              <a:ext uri="{FF2B5EF4-FFF2-40B4-BE49-F238E27FC236}">
                <a16:creationId xmlns:a16="http://schemas.microsoft.com/office/drawing/2014/main" id="{D574B298-2F33-41C6-8F2A-C7B0196D07F6}"/>
              </a:ext>
            </a:extLst>
          </p:cNvPr>
          <p:cNvSpPr/>
          <p:nvPr/>
        </p:nvSpPr>
        <p:spPr>
          <a:xfrm>
            <a:off x="4050122" y="5646557"/>
            <a:ext cx="1824556" cy="338261"/>
          </a:xfrm>
          <a:prstGeom prst="roundRect">
            <a:avLst/>
          </a:prstGeom>
          <a:solidFill>
            <a:schemeClr val="accent2">
              <a:tint val="70000"/>
              <a:lumMod val="104000"/>
              <a:alpha val="3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2" name="Obdĺžnik: zaoblené rohy 41">
            <a:extLst>
              <a:ext uri="{FF2B5EF4-FFF2-40B4-BE49-F238E27FC236}">
                <a16:creationId xmlns:a16="http://schemas.microsoft.com/office/drawing/2014/main" id="{305235E1-C942-4E1C-9611-DA55DF21244D}"/>
              </a:ext>
            </a:extLst>
          </p:cNvPr>
          <p:cNvSpPr/>
          <p:nvPr/>
        </p:nvSpPr>
        <p:spPr>
          <a:xfrm>
            <a:off x="6588122" y="3431480"/>
            <a:ext cx="1824556" cy="338261"/>
          </a:xfrm>
          <a:prstGeom prst="roundRect">
            <a:avLst/>
          </a:prstGeom>
          <a:solidFill>
            <a:schemeClr val="accent2">
              <a:tint val="70000"/>
              <a:lumMod val="104000"/>
              <a:alpha val="3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Obdĺžnik: zaoblené rohy 42">
            <a:extLst>
              <a:ext uri="{FF2B5EF4-FFF2-40B4-BE49-F238E27FC236}">
                <a16:creationId xmlns:a16="http://schemas.microsoft.com/office/drawing/2014/main" id="{4F3C5237-12B2-4DB0-BA19-F00625E2AA1D}"/>
              </a:ext>
            </a:extLst>
          </p:cNvPr>
          <p:cNvSpPr/>
          <p:nvPr/>
        </p:nvSpPr>
        <p:spPr>
          <a:xfrm>
            <a:off x="6588122" y="3843787"/>
            <a:ext cx="1824556" cy="338261"/>
          </a:xfrm>
          <a:prstGeom prst="roundRect">
            <a:avLst/>
          </a:prstGeom>
          <a:solidFill>
            <a:schemeClr val="accent2">
              <a:tint val="70000"/>
              <a:lumMod val="104000"/>
              <a:alpha val="3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Obdĺžnik: zaoblené rohy 43">
            <a:extLst>
              <a:ext uri="{FF2B5EF4-FFF2-40B4-BE49-F238E27FC236}">
                <a16:creationId xmlns:a16="http://schemas.microsoft.com/office/drawing/2014/main" id="{4D1E88B7-70BD-40EB-9699-B9DC598203CE}"/>
              </a:ext>
            </a:extLst>
          </p:cNvPr>
          <p:cNvSpPr/>
          <p:nvPr/>
        </p:nvSpPr>
        <p:spPr>
          <a:xfrm>
            <a:off x="6588122" y="4752767"/>
            <a:ext cx="1824556" cy="338261"/>
          </a:xfrm>
          <a:prstGeom prst="roundRect">
            <a:avLst/>
          </a:prstGeom>
          <a:solidFill>
            <a:schemeClr val="accent2">
              <a:tint val="70000"/>
              <a:lumMod val="104000"/>
              <a:alpha val="3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Obdĺžnik: zaoblené rohy 44">
            <a:extLst>
              <a:ext uri="{FF2B5EF4-FFF2-40B4-BE49-F238E27FC236}">
                <a16:creationId xmlns:a16="http://schemas.microsoft.com/office/drawing/2014/main" id="{9073A9AA-471F-4186-BC84-B04FE5858FE5}"/>
              </a:ext>
            </a:extLst>
          </p:cNvPr>
          <p:cNvSpPr/>
          <p:nvPr/>
        </p:nvSpPr>
        <p:spPr>
          <a:xfrm>
            <a:off x="9013890" y="4335468"/>
            <a:ext cx="1824556" cy="338261"/>
          </a:xfrm>
          <a:prstGeom prst="roundRect">
            <a:avLst/>
          </a:prstGeom>
          <a:solidFill>
            <a:schemeClr val="accent2">
              <a:tint val="70000"/>
              <a:lumMod val="104000"/>
              <a:alpha val="3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Obdĺžnik: zaoblené rohy 45">
            <a:extLst>
              <a:ext uri="{FF2B5EF4-FFF2-40B4-BE49-F238E27FC236}">
                <a16:creationId xmlns:a16="http://schemas.microsoft.com/office/drawing/2014/main" id="{520A4F42-E1EE-4B0E-B61B-C84B86F5459B}"/>
              </a:ext>
            </a:extLst>
          </p:cNvPr>
          <p:cNvSpPr/>
          <p:nvPr/>
        </p:nvSpPr>
        <p:spPr>
          <a:xfrm>
            <a:off x="9037756" y="4744861"/>
            <a:ext cx="1824556" cy="338261"/>
          </a:xfrm>
          <a:prstGeom prst="roundRect">
            <a:avLst/>
          </a:prstGeom>
          <a:solidFill>
            <a:schemeClr val="accent2">
              <a:tint val="70000"/>
              <a:lumMod val="104000"/>
              <a:alpha val="3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Obdĺžnik: zaoblené rohy 46">
            <a:extLst>
              <a:ext uri="{FF2B5EF4-FFF2-40B4-BE49-F238E27FC236}">
                <a16:creationId xmlns:a16="http://schemas.microsoft.com/office/drawing/2014/main" id="{28506660-2103-4187-A7BA-940DADC0EA32}"/>
              </a:ext>
            </a:extLst>
          </p:cNvPr>
          <p:cNvSpPr/>
          <p:nvPr/>
        </p:nvSpPr>
        <p:spPr>
          <a:xfrm>
            <a:off x="6588122" y="5658761"/>
            <a:ext cx="1824556" cy="338261"/>
          </a:xfrm>
          <a:prstGeom prst="roundRect">
            <a:avLst/>
          </a:prstGeom>
          <a:solidFill>
            <a:schemeClr val="accent2">
              <a:tint val="70000"/>
              <a:lumMod val="104000"/>
              <a:alpha val="3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82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3234D7-2C69-4E7F-9987-3B460286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477" y="205655"/>
            <a:ext cx="8911687" cy="476270"/>
          </a:xfrm>
        </p:spPr>
        <p:txBody>
          <a:bodyPr>
            <a:normAutofit fontScale="90000"/>
          </a:bodyPr>
          <a:lstStyle/>
          <a:p>
            <a:r>
              <a:rPr lang="sk-SK" sz="2800" b="1" dirty="0"/>
              <a:t>Klasická úloha 2 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BB94B2-6F47-4204-B572-067C7088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309" y="681925"/>
            <a:ext cx="10089396" cy="59704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dirty="0"/>
              <a:t>Tréner má zo šiestich svojich zverencov vybrať dvoch, ktorý budú reprezentovať klub na súťaži, koľko rôznych dvojíc môže vybrať?</a:t>
            </a:r>
          </a:p>
          <a:p>
            <a:pPr>
              <a:lnSpc>
                <a:spcPct val="150000"/>
              </a:lnSpc>
            </a:pPr>
            <a:r>
              <a:rPr lang="sk-SK" b="1" dirty="0"/>
              <a:t>Čo sme sa z textu dozvedeli:</a:t>
            </a:r>
          </a:p>
          <a:p>
            <a:pPr>
              <a:lnSpc>
                <a:spcPct val="150000"/>
              </a:lnSpc>
            </a:pPr>
            <a:r>
              <a:rPr lang="sk-SK" dirty="0"/>
              <a:t>Budeme vytvárať </a:t>
            </a:r>
            <a:r>
              <a:rPr lang="sk-SK" b="1" dirty="0"/>
              <a:t>dvojice – 2 prvky v skupine.</a:t>
            </a:r>
          </a:p>
          <a:p>
            <a:pPr>
              <a:lnSpc>
                <a:spcPct val="150000"/>
              </a:lnSpc>
            </a:pPr>
            <a:r>
              <a:rPr lang="sk-SK" dirty="0"/>
              <a:t>Musíme ich </a:t>
            </a:r>
            <a:r>
              <a:rPr lang="sk-SK" b="1" dirty="0"/>
              <a:t>všetky vypísať .</a:t>
            </a:r>
          </a:p>
          <a:p>
            <a:pPr>
              <a:lnSpc>
                <a:spcPct val="150000"/>
              </a:lnSpc>
            </a:pPr>
            <a:r>
              <a:rPr lang="sk-SK" b="1" dirty="0"/>
              <a:t>Nezáleží na </a:t>
            </a:r>
            <a:r>
              <a:rPr lang="sk-SK" dirty="0"/>
              <a:t>tom, v akom </a:t>
            </a:r>
            <a:r>
              <a:rPr lang="sk-SK" b="1" dirty="0"/>
              <a:t>poradí </a:t>
            </a:r>
            <a:r>
              <a:rPr lang="sk-SK" dirty="0"/>
              <a:t>deti vyberieme a do dvojice zapíšeme.</a:t>
            </a:r>
          </a:p>
          <a:p>
            <a:pPr>
              <a:lnSpc>
                <a:spcPct val="150000"/>
              </a:lnSpc>
            </a:pPr>
            <a:r>
              <a:rPr lang="sk-SK" dirty="0"/>
              <a:t>Na zjednodušenie vypisovania je potrebné</a:t>
            </a:r>
            <a:r>
              <a:rPr lang="sk-SK" b="1" dirty="0"/>
              <a:t> deti </a:t>
            </a:r>
            <a:r>
              <a:rPr lang="sk-SK" dirty="0"/>
              <a:t>nejako </a:t>
            </a:r>
            <a:r>
              <a:rPr lang="sk-SK" b="1" dirty="0"/>
              <a:t>označiť. </a:t>
            </a:r>
            <a:r>
              <a:rPr lang="sk-SK" dirty="0"/>
              <a:t>Napr.: </a:t>
            </a:r>
            <a:r>
              <a:rPr lang="sk-SK" b="1" dirty="0"/>
              <a:t>1,2,3,4,5,6</a:t>
            </a: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Prvky – deti – čísla </a:t>
            </a:r>
            <a:r>
              <a:rPr lang="sk-SK" dirty="0">
                <a:solidFill>
                  <a:schemeClr val="tx1"/>
                </a:solidFill>
              </a:rPr>
              <a:t>sa v skupine </a:t>
            </a:r>
            <a:r>
              <a:rPr lang="sk-SK" b="1" dirty="0">
                <a:solidFill>
                  <a:schemeClr val="tx1"/>
                </a:solidFill>
              </a:rPr>
              <a:t>nemôžu opakovať . </a:t>
            </a:r>
            <a:r>
              <a:rPr lang="sk-SK" dirty="0">
                <a:solidFill>
                  <a:schemeClr val="tx1"/>
                </a:solidFill>
              </a:rPr>
              <a:t>Logicky, každé dieťa tam môže byť len raz.</a:t>
            </a:r>
          </a:p>
          <a:p>
            <a:pPr marL="0" indent="0">
              <a:lnSpc>
                <a:spcPct val="150000"/>
              </a:lnSpc>
              <a:buNone/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4106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A88AA4-61B4-4597-AC45-6D6F99FA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470" y="515621"/>
            <a:ext cx="8911687" cy="615754"/>
          </a:xfrm>
        </p:spPr>
        <p:txBody>
          <a:bodyPr>
            <a:normAutofit/>
          </a:bodyPr>
          <a:lstStyle/>
          <a:p>
            <a:r>
              <a:rPr lang="sk-SK" sz="2400" b="1" dirty="0"/>
              <a:t>Klasická úloha 2: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BE1D93B-707C-4EDC-BD53-1BC626C7C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469" y="1255363"/>
            <a:ext cx="9759225" cy="5087016"/>
          </a:xfrm>
        </p:spPr>
        <p:txBody>
          <a:bodyPr/>
          <a:lstStyle/>
          <a:p>
            <a:r>
              <a:rPr lang="sk-SK" dirty="0"/>
              <a:t>Detí je 6 (</a:t>
            </a:r>
            <a:r>
              <a:rPr lang="sk-SK" b="1" dirty="0"/>
              <a:t>1,2,3,4,5,6</a:t>
            </a:r>
            <a:r>
              <a:rPr lang="sk-SK" dirty="0"/>
              <a:t>), vytvárame z nich dvojice:</a:t>
            </a:r>
          </a:p>
          <a:p>
            <a:pPr>
              <a:lnSpc>
                <a:spcPct val="150000"/>
              </a:lnSpc>
            </a:pPr>
            <a:r>
              <a:rPr lang="sk-SK" dirty="0"/>
              <a:t>Opäť nám čísla pomôžu v systéme vypisovania, aby sme na nikoho nezabudli, začneme od najmenšieho čísla a čísla postupne zväčšujeme:</a:t>
            </a:r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r>
              <a:rPr lang="sk-SK" dirty="0"/>
              <a:t>                                   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Poznámka pre istotu: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1 2  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2 1 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je zapísanie tej istej dvojice.</a:t>
            </a:r>
          </a:p>
          <a:p>
            <a:pPr>
              <a:lnSpc>
                <a:spcPct val="150000"/>
              </a:lnSpc>
            </a:pPr>
            <a:r>
              <a:rPr lang="sk-SK" b="1" dirty="0"/>
              <a:t>Tréner môže vytvoriť 15 dvojíc.</a:t>
            </a:r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E403463-4B78-4A5B-9B6E-75FDDAB4DD77}"/>
              </a:ext>
            </a:extLst>
          </p:cNvPr>
          <p:cNvSpPr txBox="1"/>
          <p:nvPr/>
        </p:nvSpPr>
        <p:spPr>
          <a:xfrm>
            <a:off x="2629812" y="2793821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1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3B4D2B7-4411-4295-8AE8-49B1C8D16C6F}"/>
              </a:ext>
            </a:extLst>
          </p:cNvPr>
          <p:cNvSpPr txBox="1"/>
          <p:nvPr/>
        </p:nvSpPr>
        <p:spPr>
          <a:xfrm>
            <a:off x="2984437" y="2793822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2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3D24F989-7D8D-477F-8861-27258F9668C4}"/>
              </a:ext>
            </a:extLst>
          </p:cNvPr>
          <p:cNvSpPr txBox="1"/>
          <p:nvPr/>
        </p:nvSpPr>
        <p:spPr>
          <a:xfrm>
            <a:off x="2629811" y="3229938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1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50CDEA9-4A62-4AD7-8F10-96E1C1B38753}"/>
              </a:ext>
            </a:extLst>
          </p:cNvPr>
          <p:cNvSpPr txBox="1"/>
          <p:nvPr/>
        </p:nvSpPr>
        <p:spPr>
          <a:xfrm>
            <a:off x="2904774" y="3229939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3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ABDF1705-66E0-4F41-BA11-35820137F038}"/>
              </a:ext>
            </a:extLst>
          </p:cNvPr>
          <p:cNvSpPr txBox="1"/>
          <p:nvPr/>
        </p:nvSpPr>
        <p:spPr>
          <a:xfrm>
            <a:off x="2629811" y="3649572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1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20F443EC-01C0-4C32-B55D-0CD768AF0BFD}"/>
              </a:ext>
            </a:extLst>
          </p:cNvPr>
          <p:cNvSpPr txBox="1"/>
          <p:nvPr/>
        </p:nvSpPr>
        <p:spPr>
          <a:xfrm>
            <a:off x="2904773" y="3665348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4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D9372BD0-0212-4320-B174-7ACA606BA37E}"/>
              </a:ext>
            </a:extLst>
          </p:cNvPr>
          <p:cNvSpPr txBox="1"/>
          <p:nvPr/>
        </p:nvSpPr>
        <p:spPr>
          <a:xfrm>
            <a:off x="2612237" y="4085688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1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A575780C-89D0-4FE1-AE79-41D55B7BC2B9}"/>
              </a:ext>
            </a:extLst>
          </p:cNvPr>
          <p:cNvSpPr txBox="1"/>
          <p:nvPr/>
        </p:nvSpPr>
        <p:spPr>
          <a:xfrm>
            <a:off x="2887199" y="4085687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93EB8193-3647-4D80-B156-502B6BE65DDC}"/>
              </a:ext>
            </a:extLst>
          </p:cNvPr>
          <p:cNvSpPr txBox="1"/>
          <p:nvPr/>
        </p:nvSpPr>
        <p:spPr>
          <a:xfrm>
            <a:off x="2612237" y="4547084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1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81533838-6253-41A8-81F7-8C3D20A980CB}"/>
              </a:ext>
            </a:extLst>
          </p:cNvPr>
          <p:cNvSpPr txBox="1"/>
          <p:nvPr/>
        </p:nvSpPr>
        <p:spPr>
          <a:xfrm>
            <a:off x="2895986" y="4547083"/>
            <a:ext cx="6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6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062CFB61-37BC-4004-9CE1-383236463EF0}"/>
              </a:ext>
            </a:extLst>
          </p:cNvPr>
          <p:cNvSpPr txBox="1"/>
          <p:nvPr/>
        </p:nvSpPr>
        <p:spPr>
          <a:xfrm>
            <a:off x="3874234" y="2793821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2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9DFB8642-DC1A-44EB-8FE0-D658C2062FA4}"/>
              </a:ext>
            </a:extLst>
          </p:cNvPr>
          <p:cNvSpPr txBox="1"/>
          <p:nvPr/>
        </p:nvSpPr>
        <p:spPr>
          <a:xfrm>
            <a:off x="4149196" y="2793821"/>
            <a:ext cx="58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3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8222F092-9B29-40AE-AE6D-3FCE5445DCB7}"/>
              </a:ext>
            </a:extLst>
          </p:cNvPr>
          <p:cNvSpPr txBox="1"/>
          <p:nvPr/>
        </p:nvSpPr>
        <p:spPr>
          <a:xfrm>
            <a:off x="3869137" y="3205226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2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C3C59A68-5BA1-4896-B518-F688172F31D0}"/>
              </a:ext>
            </a:extLst>
          </p:cNvPr>
          <p:cNvSpPr txBox="1"/>
          <p:nvPr/>
        </p:nvSpPr>
        <p:spPr>
          <a:xfrm>
            <a:off x="4187087" y="3205226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4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8B8F9037-298B-4090-99FB-6AC0B9E485CF}"/>
              </a:ext>
            </a:extLst>
          </p:cNvPr>
          <p:cNvSpPr txBox="1"/>
          <p:nvPr/>
        </p:nvSpPr>
        <p:spPr>
          <a:xfrm>
            <a:off x="3871535" y="3628208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2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15DB8A65-5AC1-4986-A4AB-27CE71C68246}"/>
              </a:ext>
            </a:extLst>
          </p:cNvPr>
          <p:cNvSpPr txBox="1"/>
          <p:nvPr/>
        </p:nvSpPr>
        <p:spPr>
          <a:xfrm>
            <a:off x="4181990" y="3628532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420A5770-7F31-4E24-90E0-82912B50BA6B}"/>
              </a:ext>
            </a:extLst>
          </p:cNvPr>
          <p:cNvSpPr txBox="1"/>
          <p:nvPr/>
        </p:nvSpPr>
        <p:spPr>
          <a:xfrm>
            <a:off x="3853960" y="4078296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2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92DF0705-EA2A-435C-AB67-1773B4B705D5}"/>
              </a:ext>
            </a:extLst>
          </p:cNvPr>
          <p:cNvSpPr txBox="1"/>
          <p:nvPr/>
        </p:nvSpPr>
        <p:spPr>
          <a:xfrm>
            <a:off x="4181990" y="4085687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6</a:t>
            </a:r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38BC24B0-FB6A-45C8-8A53-D1B04AB23004}"/>
              </a:ext>
            </a:extLst>
          </p:cNvPr>
          <p:cNvSpPr txBox="1"/>
          <p:nvPr/>
        </p:nvSpPr>
        <p:spPr>
          <a:xfrm>
            <a:off x="5052563" y="2793821"/>
            <a:ext cx="58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3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7E47615A-EDD9-4812-BBD3-B07AC20A1F26}"/>
              </a:ext>
            </a:extLst>
          </p:cNvPr>
          <p:cNvSpPr txBox="1"/>
          <p:nvPr/>
        </p:nvSpPr>
        <p:spPr>
          <a:xfrm>
            <a:off x="5368115" y="2793821"/>
            <a:ext cx="58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4</a:t>
            </a: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95DFEE30-A401-429A-B30A-C7036D1ABB16}"/>
              </a:ext>
            </a:extLst>
          </p:cNvPr>
          <p:cNvSpPr txBox="1"/>
          <p:nvPr/>
        </p:nvSpPr>
        <p:spPr>
          <a:xfrm>
            <a:off x="5057660" y="3255486"/>
            <a:ext cx="58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3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8623FCCD-55D6-4E9C-91BB-A29DCD00402E}"/>
              </a:ext>
            </a:extLst>
          </p:cNvPr>
          <p:cNvSpPr txBox="1"/>
          <p:nvPr/>
        </p:nvSpPr>
        <p:spPr>
          <a:xfrm>
            <a:off x="5373212" y="3256085"/>
            <a:ext cx="58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4E7D39AA-02E1-4044-88A6-4692DF436D95}"/>
              </a:ext>
            </a:extLst>
          </p:cNvPr>
          <p:cNvSpPr txBox="1"/>
          <p:nvPr/>
        </p:nvSpPr>
        <p:spPr>
          <a:xfrm>
            <a:off x="5062757" y="3665347"/>
            <a:ext cx="58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3</a:t>
            </a:r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CEF8B085-4EB9-44D3-9881-41EB6222DD58}"/>
              </a:ext>
            </a:extLst>
          </p:cNvPr>
          <p:cNvSpPr txBox="1"/>
          <p:nvPr/>
        </p:nvSpPr>
        <p:spPr>
          <a:xfrm>
            <a:off x="5356672" y="3657260"/>
            <a:ext cx="58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6</a:t>
            </a:r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2C792DE2-6B8C-4CF1-9B92-CEE27E9DF89A}"/>
              </a:ext>
            </a:extLst>
          </p:cNvPr>
          <p:cNvSpPr txBox="1"/>
          <p:nvPr/>
        </p:nvSpPr>
        <p:spPr>
          <a:xfrm>
            <a:off x="6114697" y="2796305"/>
            <a:ext cx="58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4</a:t>
            </a:r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A3697DA3-5D1E-4858-9F8A-E83F0D3883BC}"/>
              </a:ext>
            </a:extLst>
          </p:cNvPr>
          <p:cNvSpPr txBox="1"/>
          <p:nvPr/>
        </p:nvSpPr>
        <p:spPr>
          <a:xfrm>
            <a:off x="6437921" y="2796305"/>
            <a:ext cx="599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B763CB92-D33F-42D5-A3ED-A99CB7B6B805}"/>
              </a:ext>
            </a:extLst>
          </p:cNvPr>
          <p:cNvSpPr txBox="1"/>
          <p:nvPr/>
        </p:nvSpPr>
        <p:spPr>
          <a:xfrm>
            <a:off x="6107075" y="3229937"/>
            <a:ext cx="58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4</a:t>
            </a:r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id="{44909228-E0F2-421B-8BD0-7C9FFE8F87E3}"/>
              </a:ext>
            </a:extLst>
          </p:cNvPr>
          <p:cNvSpPr txBox="1"/>
          <p:nvPr/>
        </p:nvSpPr>
        <p:spPr>
          <a:xfrm>
            <a:off x="6432303" y="3243954"/>
            <a:ext cx="58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6</a:t>
            </a:r>
          </a:p>
        </p:txBody>
      </p:sp>
      <p:sp>
        <p:nvSpPr>
          <p:cNvPr id="32" name="BlokTextu 31">
            <a:extLst>
              <a:ext uri="{FF2B5EF4-FFF2-40B4-BE49-F238E27FC236}">
                <a16:creationId xmlns:a16="http://schemas.microsoft.com/office/drawing/2014/main" id="{77312A3F-ECE8-4A4D-A74C-E6FAC6261D50}"/>
              </a:ext>
            </a:extLst>
          </p:cNvPr>
          <p:cNvSpPr txBox="1"/>
          <p:nvPr/>
        </p:nvSpPr>
        <p:spPr>
          <a:xfrm>
            <a:off x="7174767" y="2793820"/>
            <a:ext cx="58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33" name="BlokTextu 32">
            <a:extLst>
              <a:ext uri="{FF2B5EF4-FFF2-40B4-BE49-F238E27FC236}">
                <a16:creationId xmlns:a16="http://schemas.microsoft.com/office/drawing/2014/main" id="{BC50C28E-9371-414B-8325-4E8D5B5EDFC5}"/>
              </a:ext>
            </a:extLst>
          </p:cNvPr>
          <p:cNvSpPr txBox="1"/>
          <p:nvPr/>
        </p:nvSpPr>
        <p:spPr>
          <a:xfrm>
            <a:off x="7495416" y="2793819"/>
            <a:ext cx="58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6200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31293-501B-4FDF-96AD-0B21B11D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946" y="236652"/>
            <a:ext cx="8911687" cy="553761"/>
          </a:xfrm>
        </p:spPr>
        <p:txBody>
          <a:bodyPr>
            <a:normAutofit/>
          </a:bodyPr>
          <a:lstStyle/>
          <a:p>
            <a:r>
              <a:rPr lang="sk-SK" sz="2800" b="1" dirty="0"/>
              <a:t>Klasická úloha 3: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86A2CF-6A5E-44DE-9E9C-64FD37E32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257" y="945397"/>
            <a:ext cx="9701939" cy="5675951"/>
          </a:xfrm>
        </p:spPr>
        <p:txBody>
          <a:bodyPr/>
          <a:lstStyle/>
          <a:p>
            <a:r>
              <a:rPr lang="sk-SK" dirty="0"/>
              <a:t>Z čísel na kartičkách vytvor všetky trojciferné čísla, ktoré sú deliteľné piatimi: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>
              <a:lnSpc>
                <a:spcPct val="150000"/>
              </a:lnSpc>
            </a:pPr>
            <a:r>
              <a:rPr lang="sk-SK" dirty="0"/>
              <a:t>Budeme vytvárať </a:t>
            </a:r>
            <a:r>
              <a:rPr lang="sk-SK" b="1" dirty="0"/>
              <a:t>trojice – 3 prvky v skupine, </a:t>
            </a:r>
            <a:r>
              <a:rPr lang="sk-SK" dirty="0"/>
              <a:t>lebo sú to trojciferné čísla</a:t>
            </a:r>
            <a:r>
              <a:rPr lang="sk-SK" b="1" dirty="0"/>
              <a:t>.</a:t>
            </a:r>
          </a:p>
          <a:p>
            <a:pPr>
              <a:lnSpc>
                <a:spcPct val="150000"/>
              </a:lnSpc>
            </a:pPr>
            <a:r>
              <a:rPr lang="sk-SK" dirty="0"/>
              <a:t>Musíme ich </a:t>
            </a:r>
            <a:r>
              <a:rPr lang="sk-SK" b="1" dirty="0"/>
              <a:t>všetky vypísať .</a:t>
            </a:r>
          </a:p>
          <a:p>
            <a:pPr>
              <a:lnSpc>
                <a:spcPct val="150000"/>
              </a:lnSpc>
            </a:pPr>
            <a:r>
              <a:rPr lang="sk-SK" b="1" dirty="0"/>
              <a:t>Záleží na </a:t>
            </a:r>
            <a:r>
              <a:rPr lang="sk-SK" dirty="0"/>
              <a:t>tom, v akom </a:t>
            </a:r>
            <a:r>
              <a:rPr lang="sk-SK" b="1" dirty="0"/>
              <a:t>poradí </a:t>
            </a:r>
            <a:r>
              <a:rPr lang="sk-SK" dirty="0"/>
              <a:t>číslice vyberieme a do trojciferného čísla zapíšeme.</a:t>
            </a:r>
          </a:p>
          <a:p>
            <a:pPr>
              <a:lnSpc>
                <a:spcPct val="150000"/>
              </a:lnSpc>
            </a:pPr>
            <a:r>
              <a:rPr lang="sk-SK" dirty="0"/>
              <a:t>Keďže sú čísla na kartičkách, </a:t>
            </a:r>
            <a:r>
              <a:rPr lang="sk-SK" b="1" dirty="0"/>
              <a:t>NEMÔŽU</a:t>
            </a:r>
            <a:r>
              <a:rPr lang="sk-SK" dirty="0"/>
              <a:t> sa opakovať .</a:t>
            </a:r>
          </a:p>
          <a:p>
            <a:pPr>
              <a:lnSpc>
                <a:spcPct val="150000"/>
              </a:lnSpc>
            </a:pPr>
            <a:r>
              <a:rPr lang="sk-SK" dirty="0"/>
              <a:t>Čísla deliteľné piatimi </a:t>
            </a:r>
            <a:r>
              <a:rPr lang="sk-SK" b="1" dirty="0"/>
              <a:t>musia mať </a:t>
            </a:r>
            <a:r>
              <a:rPr lang="sk-SK" u="sng" dirty="0"/>
              <a:t>na mieste jednotiek</a:t>
            </a:r>
            <a:r>
              <a:rPr lang="sk-SK" dirty="0"/>
              <a:t>  </a:t>
            </a:r>
            <a:r>
              <a:rPr lang="sk-SK" b="1" dirty="0"/>
              <a:t>číslicu 0 </a:t>
            </a:r>
            <a:r>
              <a:rPr lang="sk-SK" dirty="0"/>
              <a:t>alebo</a:t>
            </a:r>
            <a:r>
              <a:rPr lang="sk-SK" b="1" dirty="0"/>
              <a:t> 5 .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8609CC74-A464-4BF7-97B2-1D7600DB80FE}"/>
              </a:ext>
            </a:extLst>
          </p:cNvPr>
          <p:cNvSpPr txBox="1"/>
          <p:nvPr/>
        </p:nvSpPr>
        <p:spPr>
          <a:xfrm>
            <a:off x="5300420" y="1305985"/>
            <a:ext cx="681926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b="1" dirty="0">
                <a:latin typeface="Forte" panose="03060902040502070203" pitchFamily="66" charset="0"/>
              </a:rPr>
              <a:t>4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EC48A65-FEB9-45ED-A68E-8AEFD144B814}"/>
              </a:ext>
            </a:extLst>
          </p:cNvPr>
          <p:cNvSpPr txBox="1"/>
          <p:nvPr/>
        </p:nvSpPr>
        <p:spPr>
          <a:xfrm>
            <a:off x="9100081" y="1376230"/>
            <a:ext cx="681926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b="1" dirty="0">
                <a:latin typeface="Forte" panose="03060902040502070203" pitchFamily="66" charset="0"/>
              </a:rPr>
              <a:t>1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8E5FDAF8-CE04-45AB-B752-A5BC7F0036E1}"/>
              </a:ext>
            </a:extLst>
          </p:cNvPr>
          <p:cNvSpPr txBox="1"/>
          <p:nvPr/>
        </p:nvSpPr>
        <p:spPr>
          <a:xfrm>
            <a:off x="8149524" y="1790404"/>
            <a:ext cx="681926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b="1" dirty="0">
                <a:latin typeface="Forte" panose="03060902040502070203" pitchFamily="66" charset="0"/>
              </a:rPr>
              <a:t>5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F37FB033-51A0-46A9-A67C-F7CB2F70652C}"/>
              </a:ext>
            </a:extLst>
          </p:cNvPr>
          <p:cNvSpPr txBox="1"/>
          <p:nvPr/>
        </p:nvSpPr>
        <p:spPr>
          <a:xfrm>
            <a:off x="7118892" y="1422222"/>
            <a:ext cx="681926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b="1" dirty="0">
                <a:latin typeface="Forte" panose="03060902040502070203" pitchFamily="66" charset="0"/>
              </a:rPr>
              <a:t>0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EC94A5F-B2CE-42C7-BE1C-A7EC6B1C377C}"/>
              </a:ext>
            </a:extLst>
          </p:cNvPr>
          <p:cNvSpPr txBox="1"/>
          <p:nvPr/>
        </p:nvSpPr>
        <p:spPr>
          <a:xfrm>
            <a:off x="6209656" y="1690705"/>
            <a:ext cx="681926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b="1" dirty="0">
                <a:latin typeface="Forte" panose="03060902040502070203" pitchFamily="66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7343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E50602-FBA9-41E3-8007-94F9E1FC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6751"/>
          </a:xfrm>
        </p:spPr>
        <p:txBody>
          <a:bodyPr>
            <a:normAutofit/>
          </a:bodyPr>
          <a:lstStyle/>
          <a:p>
            <a:r>
              <a:rPr lang="sk-SK" sz="2800" b="1" dirty="0"/>
              <a:t>Klasická úloha 3:</a:t>
            </a:r>
            <a:endParaRPr lang="sk-SK" sz="28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A48AA51-11ED-42A3-882A-D30A51239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285" y="1270861"/>
            <a:ext cx="9732935" cy="55871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Opäť začneme od najmenšieho čísla, POZOR, v tomto prípade nemôžeme začať nulou, pretože na začiatku prirodzeného čísla nulu nikdy nepíšeme.</a:t>
            </a:r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Takýchto čísel je 21.</a:t>
            </a:r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D135CBB-A499-49BB-B23C-C0F0804623BF}"/>
              </a:ext>
            </a:extLst>
          </p:cNvPr>
          <p:cNvSpPr txBox="1"/>
          <p:nvPr/>
        </p:nvSpPr>
        <p:spPr>
          <a:xfrm>
            <a:off x="2984437" y="2793822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1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1BA3CE86-8816-4BE4-9396-E8DDC05F3584}"/>
              </a:ext>
            </a:extLst>
          </p:cNvPr>
          <p:cNvSpPr txBox="1"/>
          <p:nvPr/>
        </p:nvSpPr>
        <p:spPr>
          <a:xfrm>
            <a:off x="6809662" y="496152"/>
            <a:ext cx="525505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b="1" dirty="0">
                <a:latin typeface="Forte" panose="03060902040502070203" pitchFamily="66" charset="0"/>
              </a:rPr>
              <a:t>4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BE63D795-1E41-4414-9D59-E02ED94CFA9B}"/>
              </a:ext>
            </a:extLst>
          </p:cNvPr>
          <p:cNvSpPr txBox="1"/>
          <p:nvPr/>
        </p:nvSpPr>
        <p:spPr>
          <a:xfrm>
            <a:off x="10174975" y="524409"/>
            <a:ext cx="525505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b="1" dirty="0">
                <a:latin typeface="Forte" panose="03060902040502070203" pitchFamily="66" charset="0"/>
              </a:rPr>
              <a:t>1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7F6EC279-15CE-4F7A-8AB9-A06CAA17372F}"/>
              </a:ext>
            </a:extLst>
          </p:cNvPr>
          <p:cNvSpPr txBox="1"/>
          <p:nvPr/>
        </p:nvSpPr>
        <p:spPr>
          <a:xfrm>
            <a:off x="9333360" y="524410"/>
            <a:ext cx="525505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b="1" dirty="0">
                <a:latin typeface="Forte" panose="03060902040502070203" pitchFamily="66" charset="0"/>
              </a:rPr>
              <a:t>5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DAD321A1-8BE5-4357-9830-10D9A5F55925}"/>
              </a:ext>
            </a:extLst>
          </p:cNvPr>
          <p:cNvSpPr txBox="1"/>
          <p:nvPr/>
        </p:nvSpPr>
        <p:spPr>
          <a:xfrm>
            <a:off x="8445968" y="524410"/>
            <a:ext cx="525505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b="1" dirty="0">
                <a:latin typeface="Forte" panose="03060902040502070203" pitchFamily="66" charset="0"/>
              </a:rPr>
              <a:t>0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9986ECA9-4C7F-4A5D-82BA-CC989062CCEF}"/>
              </a:ext>
            </a:extLst>
          </p:cNvPr>
          <p:cNvSpPr txBox="1"/>
          <p:nvPr/>
        </p:nvSpPr>
        <p:spPr>
          <a:xfrm>
            <a:off x="7618863" y="524411"/>
            <a:ext cx="525505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b="1" dirty="0">
                <a:latin typeface="Forte" panose="03060902040502070203" pitchFamily="66" charset="0"/>
              </a:rPr>
              <a:t>6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B5ACFA10-B579-4FE9-A73C-02B5075524E7}"/>
              </a:ext>
            </a:extLst>
          </p:cNvPr>
          <p:cNvSpPr txBox="1"/>
          <p:nvPr/>
        </p:nvSpPr>
        <p:spPr>
          <a:xfrm>
            <a:off x="3259399" y="2799885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0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6FE2E0D3-2FA4-47A0-8C84-4B416CA3A616}"/>
              </a:ext>
            </a:extLst>
          </p:cNvPr>
          <p:cNvSpPr txBox="1"/>
          <p:nvPr/>
        </p:nvSpPr>
        <p:spPr>
          <a:xfrm>
            <a:off x="3534361" y="2805153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997F6E7B-A3B7-43D5-BE48-1D32A2A31F8A}"/>
              </a:ext>
            </a:extLst>
          </p:cNvPr>
          <p:cNvSpPr txBox="1"/>
          <p:nvPr/>
        </p:nvSpPr>
        <p:spPr>
          <a:xfrm>
            <a:off x="2984437" y="3198167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1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40B204CB-2245-4D48-8E3D-C2E5E44052D2}"/>
              </a:ext>
            </a:extLst>
          </p:cNvPr>
          <p:cNvSpPr txBox="1"/>
          <p:nvPr/>
        </p:nvSpPr>
        <p:spPr>
          <a:xfrm>
            <a:off x="3259399" y="3190457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4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8447E6FB-D9B1-42DD-BB60-4506AC3C9A6A}"/>
              </a:ext>
            </a:extLst>
          </p:cNvPr>
          <p:cNvSpPr txBox="1"/>
          <p:nvPr/>
        </p:nvSpPr>
        <p:spPr>
          <a:xfrm>
            <a:off x="3521614" y="3195725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0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78A06CC7-FF02-4CC6-BC44-1CF57624D8F9}"/>
              </a:ext>
            </a:extLst>
          </p:cNvPr>
          <p:cNvSpPr txBox="1"/>
          <p:nvPr/>
        </p:nvSpPr>
        <p:spPr>
          <a:xfrm>
            <a:off x="2997184" y="3630046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1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FB150F42-4C6C-4D6D-BEB2-24D4C5A35F45}"/>
              </a:ext>
            </a:extLst>
          </p:cNvPr>
          <p:cNvSpPr txBox="1"/>
          <p:nvPr/>
        </p:nvSpPr>
        <p:spPr>
          <a:xfrm>
            <a:off x="3278520" y="3618715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4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186AD1B4-10EC-4CD7-96CC-0A17678CD6DC}"/>
              </a:ext>
            </a:extLst>
          </p:cNvPr>
          <p:cNvSpPr txBox="1"/>
          <p:nvPr/>
        </p:nvSpPr>
        <p:spPr>
          <a:xfrm>
            <a:off x="3540735" y="3630045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3D38815D-A201-4349-9F68-3607C9E2F267}"/>
              </a:ext>
            </a:extLst>
          </p:cNvPr>
          <p:cNvSpPr txBox="1"/>
          <p:nvPr/>
        </p:nvSpPr>
        <p:spPr>
          <a:xfrm>
            <a:off x="2997184" y="4029874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1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E4A7E080-66C8-4C6C-93BD-207D9DAB039F}"/>
              </a:ext>
            </a:extLst>
          </p:cNvPr>
          <p:cNvSpPr txBox="1"/>
          <p:nvPr/>
        </p:nvSpPr>
        <p:spPr>
          <a:xfrm>
            <a:off x="3291267" y="4045599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2598B384-30D7-4B8C-A9C6-9545D061448A}"/>
              </a:ext>
            </a:extLst>
          </p:cNvPr>
          <p:cNvSpPr txBox="1"/>
          <p:nvPr/>
        </p:nvSpPr>
        <p:spPr>
          <a:xfrm>
            <a:off x="3556233" y="4045914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0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22849610-4683-469B-92FC-E10CE335BC1B}"/>
              </a:ext>
            </a:extLst>
          </p:cNvPr>
          <p:cNvSpPr txBox="1"/>
          <p:nvPr/>
        </p:nvSpPr>
        <p:spPr>
          <a:xfrm>
            <a:off x="2984437" y="4479920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1</a:t>
            </a:r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D618A5C1-55E8-4AAF-9B14-44165C47131F}"/>
              </a:ext>
            </a:extLst>
          </p:cNvPr>
          <p:cNvSpPr txBox="1"/>
          <p:nvPr/>
        </p:nvSpPr>
        <p:spPr>
          <a:xfrm>
            <a:off x="3291267" y="4479920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6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3D46E05A-2AC7-4832-8B2A-F6B3F3F8CBAD}"/>
              </a:ext>
            </a:extLst>
          </p:cNvPr>
          <p:cNvSpPr txBox="1"/>
          <p:nvPr/>
        </p:nvSpPr>
        <p:spPr>
          <a:xfrm>
            <a:off x="3463520" y="4496298"/>
            <a:ext cx="70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0</a:t>
            </a: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52C7149E-9800-4543-B3BF-305E680E2198}"/>
              </a:ext>
            </a:extLst>
          </p:cNvPr>
          <p:cNvSpPr txBox="1"/>
          <p:nvPr/>
        </p:nvSpPr>
        <p:spPr>
          <a:xfrm>
            <a:off x="4857149" y="2805153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4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E4A54A5D-2F2A-4BAB-89F9-B7F75ACB0CEB}"/>
              </a:ext>
            </a:extLst>
          </p:cNvPr>
          <p:cNvSpPr txBox="1"/>
          <p:nvPr/>
        </p:nvSpPr>
        <p:spPr>
          <a:xfrm>
            <a:off x="5132111" y="2805153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0</a:t>
            </a:r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A33FA178-4863-48A2-946C-DFD6D941186F}"/>
              </a:ext>
            </a:extLst>
          </p:cNvPr>
          <p:cNvSpPr txBox="1"/>
          <p:nvPr/>
        </p:nvSpPr>
        <p:spPr>
          <a:xfrm>
            <a:off x="5407073" y="2805153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A862AB2A-7E4D-45F2-831D-FDD052947314}"/>
              </a:ext>
            </a:extLst>
          </p:cNvPr>
          <p:cNvSpPr txBox="1"/>
          <p:nvPr/>
        </p:nvSpPr>
        <p:spPr>
          <a:xfrm>
            <a:off x="4857149" y="3198167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4</a:t>
            </a:r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50253CD8-0D1D-42CA-80B4-FF4864ECE370}"/>
              </a:ext>
            </a:extLst>
          </p:cNvPr>
          <p:cNvSpPr txBox="1"/>
          <p:nvPr/>
        </p:nvSpPr>
        <p:spPr>
          <a:xfrm>
            <a:off x="5132111" y="3190456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1</a:t>
            </a:r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C8624D7B-4DD2-4EB1-B837-B74EAA5CFD6C}"/>
              </a:ext>
            </a:extLst>
          </p:cNvPr>
          <p:cNvSpPr txBox="1"/>
          <p:nvPr/>
        </p:nvSpPr>
        <p:spPr>
          <a:xfrm>
            <a:off x="5391743" y="3172706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0</a:t>
            </a:r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id="{D1014C6D-007B-47C7-ABD0-593D260A52A0}"/>
              </a:ext>
            </a:extLst>
          </p:cNvPr>
          <p:cNvSpPr txBox="1"/>
          <p:nvPr/>
        </p:nvSpPr>
        <p:spPr>
          <a:xfrm>
            <a:off x="4852404" y="3575759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4</a:t>
            </a:r>
          </a:p>
        </p:txBody>
      </p:sp>
      <p:sp>
        <p:nvSpPr>
          <p:cNvPr id="32" name="BlokTextu 31">
            <a:extLst>
              <a:ext uri="{FF2B5EF4-FFF2-40B4-BE49-F238E27FC236}">
                <a16:creationId xmlns:a16="http://schemas.microsoft.com/office/drawing/2014/main" id="{0E152099-376B-4B89-BB00-EE823DA2F715}"/>
              </a:ext>
            </a:extLst>
          </p:cNvPr>
          <p:cNvSpPr txBox="1"/>
          <p:nvPr/>
        </p:nvSpPr>
        <p:spPr>
          <a:xfrm>
            <a:off x="5132111" y="3575836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1</a:t>
            </a:r>
          </a:p>
        </p:txBody>
      </p:sp>
      <p:sp>
        <p:nvSpPr>
          <p:cNvPr id="33" name="BlokTextu 32">
            <a:extLst>
              <a:ext uri="{FF2B5EF4-FFF2-40B4-BE49-F238E27FC236}">
                <a16:creationId xmlns:a16="http://schemas.microsoft.com/office/drawing/2014/main" id="{BE819588-1B5F-4807-B607-A28CD674E964}"/>
              </a:ext>
            </a:extLst>
          </p:cNvPr>
          <p:cNvSpPr txBox="1"/>
          <p:nvPr/>
        </p:nvSpPr>
        <p:spPr>
          <a:xfrm>
            <a:off x="5384415" y="3562335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34" name="BlokTextu 33">
            <a:extLst>
              <a:ext uri="{FF2B5EF4-FFF2-40B4-BE49-F238E27FC236}">
                <a16:creationId xmlns:a16="http://schemas.microsoft.com/office/drawing/2014/main" id="{53F25F51-36C7-444A-A510-F8EFAB6FA44A}"/>
              </a:ext>
            </a:extLst>
          </p:cNvPr>
          <p:cNvSpPr txBox="1"/>
          <p:nvPr/>
        </p:nvSpPr>
        <p:spPr>
          <a:xfrm>
            <a:off x="4841819" y="4027385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4</a:t>
            </a:r>
          </a:p>
        </p:txBody>
      </p:sp>
      <p:sp>
        <p:nvSpPr>
          <p:cNvPr id="35" name="BlokTextu 34">
            <a:extLst>
              <a:ext uri="{FF2B5EF4-FFF2-40B4-BE49-F238E27FC236}">
                <a16:creationId xmlns:a16="http://schemas.microsoft.com/office/drawing/2014/main" id="{B8E8FE9D-8EC1-483B-A4C7-461F5367E7E8}"/>
              </a:ext>
            </a:extLst>
          </p:cNvPr>
          <p:cNvSpPr txBox="1"/>
          <p:nvPr/>
        </p:nvSpPr>
        <p:spPr>
          <a:xfrm>
            <a:off x="5132111" y="4045599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36" name="BlokTextu 35">
            <a:extLst>
              <a:ext uri="{FF2B5EF4-FFF2-40B4-BE49-F238E27FC236}">
                <a16:creationId xmlns:a16="http://schemas.microsoft.com/office/drawing/2014/main" id="{0729AC5F-EF80-41FA-A2E4-342CC2F5D315}"/>
              </a:ext>
            </a:extLst>
          </p:cNvPr>
          <p:cNvSpPr txBox="1"/>
          <p:nvPr/>
        </p:nvSpPr>
        <p:spPr>
          <a:xfrm>
            <a:off x="5388168" y="4040495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0</a:t>
            </a:r>
          </a:p>
        </p:txBody>
      </p:sp>
      <p:sp>
        <p:nvSpPr>
          <p:cNvPr id="37" name="BlokTextu 36">
            <a:extLst>
              <a:ext uri="{FF2B5EF4-FFF2-40B4-BE49-F238E27FC236}">
                <a16:creationId xmlns:a16="http://schemas.microsoft.com/office/drawing/2014/main" id="{5EDBB497-410C-45EB-AF2F-1C65093238F6}"/>
              </a:ext>
            </a:extLst>
          </p:cNvPr>
          <p:cNvSpPr txBox="1"/>
          <p:nvPr/>
        </p:nvSpPr>
        <p:spPr>
          <a:xfrm>
            <a:off x="4838533" y="4475626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4</a:t>
            </a:r>
          </a:p>
        </p:txBody>
      </p:sp>
      <p:sp>
        <p:nvSpPr>
          <p:cNvPr id="38" name="BlokTextu 37">
            <a:extLst>
              <a:ext uri="{FF2B5EF4-FFF2-40B4-BE49-F238E27FC236}">
                <a16:creationId xmlns:a16="http://schemas.microsoft.com/office/drawing/2014/main" id="{7CC2B421-E809-4D70-BDF4-D96252F0BBA4}"/>
              </a:ext>
            </a:extLst>
          </p:cNvPr>
          <p:cNvSpPr txBox="1"/>
          <p:nvPr/>
        </p:nvSpPr>
        <p:spPr>
          <a:xfrm>
            <a:off x="5133331" y="4476779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6</a:t>
            </a:r>
          </a:p>
        </p:txBody>
      </p:sp>
      <p:sp>
        <p:nvSpPr>
          <p:cNvPr id="39" name="BlokTextu 38">
            <a:extLst>
              <a:ext uri="{FF2B5EF4-FFF2-40B4-BE49-F238E27FC236}">
                <a16:creationId xmlns:a16="http://schemas.microsoft.com/office/drawing/2014/main" id="{55EBA76B-BC2E-45BB-9849-805B2E075E67}"/>
              </a:ext>
            </a:extLst>
          </p:cNvPr>
          <p:cNvSpPr txBox="1"/>
          <p:nvPr/>
        </p:nvSpPr>
        <p:spPr>
          <a:xfrm>
            <a:off x="5384415" y="4475626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0</a:t>
            </a:r>
          </a:p>
        </p:txBody>
      </p:sp>
      <p:sp>
        <p:nvSpPr>
          <p:cNvPr id="40" name="BlokTextu 39">
            <a:extLst>
              <a:ext uri="{FF2B5EF4-FFF2-40B4-BE49-F238E27FC236}">
                <a16:creationId xmlns:a16="http://schemas.microsoft.com/office/drawing/2014/main" id="{40D4D79E-69E5-422C-9EB2-BF8AF7BA4729}"/>
              </a:ext>
            </a:extLst>
          </p:cNvPr>
          <p:cNvSpPr txBox="1"/>
          <p:nvPr/>
        </p:nvSpPr>
        <p:spPr>
          <a:xfrm>
            <a:off x="4838533" y="4895174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4</a:t>
            </a:r>
          </a:p>
        </p:txBody>
      </p:sp>
      <p:sp>
        <p:nvSpPr>
          <p:cNvPr id="41" name="BlokTextu 40">
            <a:extLst>
              <a:ext uri="{FF2B5EF4-FFF2-40B4-BE49-F238E27FC236}">
                <a16:creationId xmlns:a16="http://schemas.microsoft.com/office/drawing/2014/main" id="{93992F02-96AE-4393-AF43-5D8DA8BB5169}"/>
              </a:ext>
            </a:extLst>
          </p:cNvPr>
          <p:cNvSpPr txBox="1"/>
          <p:nvPr/>
        </p:nvSpPr>
        <p:spPr>
          <a:xfrm>
            <a:off x="5135208" y="4895173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6</a:t>
            </a:r>
          </a:p>
        </p:txBody>
      </p:sp>
      <p:sp>
        <p:nvSpPr>
          <p:cNvPr id="42" name="BlokTextu 41">
            <a:extLst>
              <a:ext uri="{FF2B5EF4-FFF2-40B4-BE49-F238E27FC236}">
                <a16:creationId xmlns:a16="http://schemas.microsoft.com/office/drawing/2014/main" id="{5683F4D3-E1D8-4B04-B10F-5A99D972CAAD}"/>
              </a:ext>
            </a:extLst>
          </p:cNvPr>
          <p:cNvSpPr txBox="1"/>
          <p:nvPr/>
        </p:nvSpPr>
        <p:spPr>
          <a:xfrm>
            <a:off x="5396653" y="4895172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43" name="BlokTextu 42">
            <a:extLst>
              <a:ext uri="{FF2B5EF4-FFF2-40B4-BE49-F238E27FC236}">
                <a16:creationId xmlns:a16="http://schemas.microsoft.com/office/drawing/2014/main" id="{42D7A57E-5C43-4302-ABAD-4B97D0908184}"/>
              </a:ext>
            </a:extLst>
          </p:cNvPr>
          <p:cNvSpPr txBox="1"/>
          <p:nvPr/>
        </p:nvSpPr>
        <p:spPr>
          <a:xfrm>
            <a:off x="2994592" y="4879748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1</a:t>
            </a:r>
          </a:p>
        </p:txBody>
      </p:sp>
      <p:sp>
        <p:nvSpPr>
          <p:cNvPr id="44" name="BlokTextu 43">
            <a:extLst>
              <a:ext uri="{FF2B5EF4-FFF2-40B4-BE49-F238E27FC236}">
                <a16:creationId xmlns:a16="http://schemas.microsoft.com/office/drawing/2014/main" id="{9D1117AB-510C-46F0-A775-C9FB23F12B2B}"/>
              </a:ext>
            </a:extLst>
          </p:cNvPr>
          <p:cNvSpPr txBox="1"/>
          <p:nvPr/>
        </p:nvSpPr>
        <p:spPr>
          <a:xfrm>
            <a:off x="3288843" y="4879747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6</a:t>
            </a:r>
          </a:p>
        </p:txBody>
      </p:sp>
      <p:sp>
        <p:nvSpPr>
          <p:cNvPr id="45" name="BlokTextu 44">
            <a:extLst>
              <a:ext uri="{FF2B5EF4-FFF2-40B4-BE49-F238E27FC236}">
                <a16:creationId xmlns:a16="http://schemas.microsoft.com/office/drawing/2014/main" id="{DE84F778-5CA3-4ABE-B32D-FB2C3E9419B0}"/>
              </a:ext>
            </a:extLst>
          </p:cNvPr>
          <p:cNvSpPr txBox="1"/>
          <p:nvPr/>
        </p:nvSpPr>
        <p:spPr>
          <a:xfrm>
            <a:off x="3552098" y="4879432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46" name="BlokTextu 45">
            <a:extLst>
              <a:ext uri="{FF2B5EF4-FFF2-40B4-BE49-F238E27FC236}">
                <a16:creationId xmlns:a16="http://schemas.microsoft.com/office/drawing/2014/main" id="{87F73EAC-7315-4C14-B7C2-EC184007FB67}"/>
              </a:ext>
            </a:extLst>
          </p:cNvPr>
          <p:cNvSpPr txBox="1"/>
          <p:nvPr/>
        </p:nvSpPr>
        <p:spPr>
          <a:xfrm>
            <a:off x="6520655" y="2820642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47" name="BlokTextu 46">
            <a:extLst>
              <a:ext uri="{FF2B5EF4-FFF2-40B4-BE49-F238E27FC236}">
                <a16:creationId xmlns:a16="http://schemas.microsoft.com/office/drawing/2014/main" id="{7CBD6526-067E-4085-8630-B0B17F70D74B}"/>
              </a:ext>
            </a:extLst>
          </p:cNvPr>
          <p:cNvSpPr txBox="1"/>
          <p:nvPr/>
        </p:nvSpPr>
        <p:spPr>
          <a:xfrm>
            <a:off x="6796256" y="2822607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1</a:t>
            </a:r>
          </a:p>
        </p:txBody>
      </p:sp>
      <p:sp>
        <p:nvSpPr>
          <p:cNvPr id="48" name="BlokTextu 47">
            <a:extLst>
              <a:ext uri="{FF2B5EF4-FFF2-40B4-BE49-F238E27FC236}">
                <a16:creationId xmlns:a16="http://schemas.microsoft.com/office/drawing/2014/main" id="{541EFB41-8ABB-4DDC-B55D-8C8D55F403E9}"/>
              </a:ext>
            </a:extLst>
          </p:cNvPr>
          <p:cNvSpPr txBox="1"/>
          <p:nvPr/>
        </p:nvSpPr>
        <p:spPr>
          <a:xfrm>
            <a:off x="7107002" y="2827875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0</a:t>
            </a:r>
          </a:p>
        </p:txBody>
      </p:sp>
      <p:sp>
        <p:nvSpPr>
          <p:cNvPr id="49" name="BlokTextu 48">
            <a:extLst>
              <a:ext uri="{FF2B5EF4-FFF2-40B4-BE49-F238E27FC236}">
                <a16:creationId xmlns:a16="http://schemas.microsoft.com/office/drawing/2014/main" id="{5DA4C87B-8E01-4009-9FFA-AA034345BDB6}"/>
              </a:ext>
            </a:extLst>
          </p:cNvPr>
          <p:cNvSpPr txBox="1"/>
          <p:nvPr/>
        </p:nvSpPr>
        <p:spPr>
          <a:xfrm>
            <a:off x="6520655" y="3190455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50" name="BlokTextu 49">
            <a:extLst>
              <a:ext uri="{FF2B5EF4-FFF2-40B4-BE49-F238E27FC236}">
                <a16:creationId xmlns:a16="http://schemas.microsoft.com/office/drawing/2014/main" id="{BD12CAA6-0519-49FC-8661-B6C659DE23B5}"/>
              </a:ext>
            </a:extLst>
          </p:cNvPr>
          <p:cNvSpPr txBox="1"/>
          <p:nvPr/>
        </p:nvSpPr>
        <p:spPr>
          <a:xfrm>
            <a:off x="6796256" y="3190454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4</a:t>
            </a:r>
          </a:p>
        </p:txBody>
      </p:sp>
      <p:sp>
        <p:nvSpPr>
          <p:cNvPr id="51" name="BlokTextu 50">
            <a:extLst>
              <a:ext uri="{FF2B5EF4-FFF2-40B4-BE49-F238E27FC236}">
                <a16:creationId xmlns:a16="http://schemas.microsoft.com/office/drawing/2014/main" id="{E579C2EE-1C31-4B94-9197-7152127F45BA}"/>
              </a:ext>
            </a:extLst>
          </p:cNvPr>
          <p:cNvSpPr txBox="1"/>
          <p:nvPr/>
        </p:nvSpPr>
        <p:spPr>
          <a:xfrm>
            <a:off x="7088135" y="3190453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0</a:t>
            </a:r>
          </a:p>
        </p:txBody>
      </p:sp>
      <p:sp>
        <p:nvSpPr>
          <p:cNvPr id="52" name="BlokTextu 51">
            <a:extLst>
              <a:ext uri="{FF2B5EF4-FFF2-40B4-BE49-F238E27FC236}">
                <a16:creationId xmlns:a16="http://schemas.microsoft.com/office/drawing/2014/main" id="{2408B537-B458-4F32-8410-266BEC12AB3E}"/>
              </a:ext>
            </a:extLst>
          </p:cNvPr>
          <p:cNvSpPr txBox="1"/>
          <p:nvPr/>
        </p:nvSpPr>
        <p:spPr>
          <a:xfrm>
            <a:off x="6519344" y="3597497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53" name="BlokTextu 52">
            <a:extLst>
              <a:ext uri="{FF2B5EF4-FFF2-40B4-BE49-F238E27FC236}">
                <a16:creationId xmlns:a16="http://schemas.microsoft.com/office/drawing/2014/main" id="{D055141A-8D87-4ACE-90AC-8DB6979277C5}"/>
              </a:ext>
            </a:extLst>
          </p:cNvPr>
          <p:cNvSpPr txBox="1"/>
          <p:nvPr/>
        </p:nvSpPr>
        <p:spPr>
          <a:xfrm>
            <a:off x="6783721" y="3592229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6</a:t>
            </a:r>
          </a:p>
        </p:txBody>
      </p:sp>
      <p:sp>
        <p:nvSpPr>
          <p:cNvPr id="54" name="BlokTextu 53">
            <a:extLst>
              <a:ext uri="{FF2B5EF4-FFF2-40B4-BE49-F238E27FC236}">
                <a16:creationId xmlns:a16="http://schemas.microsoft.com/office/drawing/2014/main" id="{21623791-B1C6-47F7-8963-4135FA0C5B51}"/>
              </a:ext>
            </a:extLst>
          </p:cNvPr>
          <p:cNvSpPr txBox="1"/>
          <p:nvPr/>
        </p:nvSpPr>
        <p:spPr>
          <a:xfrm>
            <a:off x="7046277" y="3592228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0</a:t>
            </a:r>
          </a:p>
        </p:txBody>
      </p:sp>
      <p:sp>
        <p:nvSpPr>
          <p:cNvPr id="55" name="BlokTextu 54">
            <a:extLst>
              <a:ext uri="{FF2B5EF4-FFF2-40B4-BE49-F238E27FC236}">
                <a16:creationId xmlns:a16="http://schemas.microsoft.com/office/drawing/2014/main" id="{F01C47ED-1757-4EE6-9DC7-6613259AE68E}"/>
              </a:ext>
            </a:extLst>
          </p:cNvPr>
          <p:cNvSpPr txBox="1"/>
          <p:nvPr/>
        </p:nvSpPr>
        <p:spPr>
          <a:xfrm>
            <a:off x="7857206" y="2829685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6</a:t>
            </a:r>
          </a:p>
        </p:txBody>
      </p:sp>
      <p:sp>
        <p:nvSpPr>
          <p:cNvPr id="56" name="BlokTextu 55">
            <a:extLst>
              <a:ext uri="{FF2B5EF4-FFF2-40B4-BE49-F238E27FC236}">
                <a16:creationId xmlns:a16="http://schemas.microsoft.com/office/drawing/2014/main" id="{0288863A-129F-43A7-A18A-CB2ED006B5A3}"/>
              </a:ext>
            </a:extLst>
          </p:cNvPr>
          <p:cNvSpPr txBox="1"/>
          <p:nvPr/>
        </p:nvSpPr>
        <p:spPr>
          <a:xfrm>
            <a:off x="8106686" y="2836763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0</a:t>
            </a:r>
          </a:p>
        </p:txBody>
      </p:sp>
      <p:sp>
        <p:nvSpPr>
          <p:cNvPr id="57" name="BlokTextu 56">
            <a:extLst>
              <a:ext uri="{FF2B5EF4-FFF2-40B4-BE49-F238E27FC236}">
                <a16:creationId xmlns:a16="http://schemas.microsoft.com/office/drawing/2014/main" id="{59CB9BA9-225A-47A6-B2DA-4407FA9852E3}"/>
              </a:ext>
            </a:extLst>
          </p:cNvPr>
          <p:cNvSpPr txBox="1"/>
          <p:nvPr/>
        </p:nvSpPr>
        <p:spPr>
          <a:xfrm>
            <a:off x="8354345" y="2837835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58" name="BlokTextu 57">
            <a:extLst>
              <a:ext uri="{FF2B5EF4-FFF2-40B4-BE49-F238E27FC236}">
                <a16:creationId xmlns:a16="http://schemas.microsoft.com/office/drawing/2014/main" id="{A3E2D201-D477-442D-BBC9-D92F2DBF9253}"/>
              </a:ext>
            </a:extLst>
          </p:cNvPr>
          <p:cNvSpPr txBox="1"/>
          <p:nvPr/>
        </p:nvSpPr>
        <p:spPr>
          <a:xfrm>
            <a:off x="7861127" y="3190452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6</a:t>
            </a:r>
          </a:p>
        </p:txBody>
      </p:sp>
      <p:sp>
        <p:nvSpPr>
          <p:cNvPr id="59" name="BlokTextu 58">
            <a:extLst>
              <a:ext uri="{FF2B5EF4-FFF2-40B4-BE49-F238E27FC236}">
                <a16:creationId xmlns:a16="http://schemas.microsoft.com/office/drawing/2014/main" id="{3892FEFD-904D-49A4-8639-D1D1904110C8}"/>
              </a:ext>
            </a:extLst>
          </p:cNvPr>
          <p:cNvSpPr txBox="1"/>
          <p:nvPr/>
        </p:nvSpPr>
        <p:spPr>
          <a:xfrm>
            <a:off x="8089929" y="3187132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1</a:t>
            </a:r>
          </a:p>
        </p:txBody>
      </p:sp>
      <p:sp>
        <p:nvSpPr>
          <p:cNvPr id="60" name="BlokTextu 59">
            <a:extLst>
              <a:ext uri="{FF2B5EF4-FFF2-40B4-BE49-F238E27FC236}">
                <a16:creationId xmlns:a16="http://schemas.microsoft.com/office/drawing/2014/main" id="{50275CEA-A91B-4AF8-80C3-7C8693CC6736}"/>
              </a:ext>
            </a:extLst>
          </p:cNvPr>
          <p:cNvSpPr txBox="1"/>
          <p:nvPr/>
        </p:nvSpPr>
        <p:spPr>
          <a:xfrm>
            <a:off x="8326939" y="3188015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0</a:t>
            </a:r>
          </a:p>
        </p:txBody>
      </p:sp>
      <p:sp>
        <p:nvSpPr>
          <p:cNvPr id="61" name="BlokTextu 60">
            <a:extLst>
              <a:ext uri="{FF2B5EF4-FFF2-40B4-BE49-F238E27FC236}">
                <a16:creationId xmlns:a16="http://schemas.microsoft.com/office/drawing/2014/main" id="{0FF8DB8B-AFBE-4709-886A-1D7E739C3FF1}"/>
              </a:ext>
            </a:extLst>
          </p:cNvPr>
          <p:cNvSpPr txBox="1"/>
          <p:nvPr/>
        </p:nvSpPr>
        <p:spPr>
          <a:xfrm>
            <a:off x="7870404" y="3614078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6</a:t>
            </a:r>
          </a:p>
        </p:txBody>
      </p:sp>
      <p:sp>
        <p:nvSpPr>
          <p:cNvPr id="62" name="BlokTextu 61">
            <a:extLst>
              <a:ext uri="{FF2B5EF4-FFF2-40B4-BE49-F238E27FC236}">
                <a16:creationId xmlns:a16="http://schemas.microsoft.com/office/drawing/2014/main" id="{0439BFA8-018F-484A-A692-B8B2403AEF0B}"/>
              </a:ext>
            </a:extLst>
          </p:cNvPr>
          <p:cNvSpPr txBox="1"/>
          <p:nvPr/>
        </p:nvSpPr>
        <p:spPr>
          <a:xfrm>
            <a:off x="8110008" y="3608810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1</a:t>
            </a:r>
          </a:p>
        </p:txBody>
      </p:sp>
      <p:sp>
        <p:nvSpPr>
          <p:cNvPr id="63" name="BlokTextu 62">
            <a:extLst>
              <a:ext uri="{FF2B5EF4-FFF2-40B4-BE49-F238E27FC236}">
                <a16:creationId xmlns:a16="http://schemas.microsoft.com/office/drawing/2014/main" id="{B02FECB9-957E-4899-8C97-2E0C7735FAE8}"/>
              </a:ext>
            </a:extLst>
          </p:cNvPr>
          <p:cNvSpPr txBox="1"/>
          <p:nvPr/>
        </p:nvSpPr>
        <p:spPr>
          <a:xfrm>
            <a:off x="8342068" y="3601669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64" name="BlokTextu 63">
            <a:extLst>
              <a:ext uri="{FF2B5EF4-FFF2-40B4-BE49-F238E27FC236}">
                <a16:creationId xmlns:a16="http://schemas.microsoft.com/office/drawing/2014/main" id="{F59C4480-E391-4DF5-B95C-E10C372221F5}"/>
              </a:ext>
            </a:extLst>
          </p:cNvPr>
          <p:cNvSpPr txBox="1"/>
          <p:nvPr/>
        </p:nvSpPr>
        <p:spPr>
          <a:xfrm>
            <a:off x="7859777" y="4015508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6</a:t>
            </a:r>
          </a:p>
        </p:txBody>
      </p:sp>
      <p:sp>
        <p:nvSpPr>
          <p:cNvPr id="65" name="BlokTextu 64">
            <a:extLst>
              <a:ext uri="{FF2B5EF4-FFF2-40B4-BE49-F238E27FC236}">
                <a16:creationId xmlns:a16="http://schemas.microsoft.com/office/drawing/2014/main" id="{69066D8E-7330-4C53-9A3A-7216F518D58D}"/>
              </a:ext>
            </a:extLst>
          </p:cNvPr>
          <p:cNvSpPr txBox="1"/>
          <p:nvPr/>
        </p:nvSpPr>
        <p:spPr>
          <a:xfrm>
            <a:off x="8091076" y="4027077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4</a:t>
            </a:r>
          </a:p>
        </p:txBody>
      </p:sp>
      <p:sp>
        <p:nvSpPr>
          <p:cNvPr id="66" name="BlokTextu 65">
            <a:extLst>
              <a:ext uri="{FF2B5EF4-FFF2-40B4-BE49-F238E27FC236}">
                <a16:creationId xmlns:a16="http://schemas.microsoft.com/office/drawing/2014/main" id="{71A9E8A9-968D-44C6-8FC6-1F2680A5CC9A}"/>
              </a:ext>
            </a:extLst>
          </p:cNvPr>
          <p:cNvSpPr txBox="1"/>
          <p:nvPr/>
        </p:nvSpPr>
        <p:spPr>
          <a:xfrm>
            <a:off x="8330688" y="4016277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0</a:t>
            </a:r>
          </a:p>
        </p:txBody>
      </p:sp>
      <p:sp>
        <p:nvSpPr>
          <p:cNvPr id="67" name="BlokTextu 66">
            <a:extLst>
              <a:ext uri="{FF2B5EF4-FFF2-40B4-BE49-F238E27FC236}">
                <a16:creationId xmlns:a16="http://schemas.microsoft.com/office/drawing/2014/main" id="{3EECDA69-0507-4ECD-918A-45110F8A1778}"/>
              </a:ext>
            </a:extLst>
          </p:cNvPr>
          <p:cNvSpPr txBox="1"/>
          <p:nvPr/>
        </p:nvSpPr>
        <p:spPr>
          <a:xfrm>
            <a:off x="7865048" y="4421723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6</a:t>
            </a:r>
          </a:p>
        </p:txBody>
      </p:sp>
      <p:sp>
        <p:nvSpPr>
          <p:cNvPr id="68" name="BlokTextu 67">
            <a:extLst>
              <a:ext uri="{FF2B5EF4-FFF2-40B4-BE49-F238E27FC236}">
                <a16:creationId xmlns:a16="http://schemas.microsoft.com/office/drawing/2014/main" id="{E2C21FAE-B919-4C0A-8468-98B6C8C7809D}"/>
              </a:ext>
            </a:extLst>
          </p:cNvPr>
          <p:cNvSpPr txBox="1"/>
          <p:nvPr/>
        </p:nvSpPr>
        <p:spPr>
          <a:xfrm>
            <a:off x="8081799" y="4438287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4</a:t>
            </a:r>
          </a:p>
        </p:txBody>
      </p:sp>
      <p:sp>
        <p:nvSpPr>
          <p:cNvPr id="69" name="BlokTextu 68">
            <a:extLst>
              <a:ext uri="{FF2B5EF4-FFF2-40B4-BE49-F238E27FC236}">
                <a16:creationId xmlns:a16="http://schemas.microsoft.com/office/drawing/2014/main" id="{A9B6F32D-55E2-4EBF-9FE6-F088989CED34}"/>
              </a:ext>
            </a:extLst>
          </p:cNvPr>
          <p:cNvSpPr txBox="1"/>
          <p:nvPr/>
        </p:nvSpPr>
        <p:spPr>
          <a:xfrm>
            <a:off x="8311896" y="4432554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70" name="BlokTextu 69">
            <a:extLst>
              <a:ext uri="{FF2B5EF4-FFF2-40B4-BE49-F238E27FC236}">
                <a16:creationId xmlns:a16="http://schemas.microsoft.com/office/drawing/2014/main" id="{0E0C8209-35FC-41E3-8F50-E91D0EBDD74F}"/>
              </a:ext>
            </a:extLst>
          </p:cNvPr>
          <p:cNvSpPr txBox="1"/>
          <p:nvPr/>
        </p:nvSpPr>
        <p:spPr>
          <a:xfrm>
            <a:off x="7859832" y="4815684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6</a:t>
            </a:r>
          </a:p>
        </p:txBody>
      </p:sp>
      <p:sp>
        <p:nvSpPr>
          <p:cNvPr id="71" name="BlokTextu 70">
            <a:extLst>
              <a:ext uri="{FF2B5EF4-FFF2-40B4-BE49-F238E27FC236}">
                <a16:creationId xmlns:a16="http://schemas.microsoft.com/office/drawing/2014/main" id="{93499738-0011-42F2-85D2-EFAE39357A2F}"/>
              </a:ext>
            </a:extLst>
          </p:cNvPr>
          <p:cNvSpPr txBox="1"/>
          <p:nvPr/>
        </p:nvSpPr>
        <p:spPr>
          <a:xfrm>
            <a:off x="8089929" y="4822762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5</a:t>
            </a:r>
          </a:p>
        </p:txBody>
      </p:sp>
      <p:sp>
        <p:nvSpPr>
          <p:cNvPr id="72" name="BlokTextu 71">
            <a:extLst>
              <a:ext uri="{FF2B5EF4-FFF2-40B4-BE49-F238E27FC236}">
                <a16:creationId xmlns:a16="http://schemas.microsoft.com/office/drawing/2014/main" id="{1A14633E-61FD-4825-9444-82A3A5AFD824}"/>
              </a:ext>
            </a:extLst>
          </p:cNvPr>
          <p:cNvSpPr txBox="1"/>
          <p:nvPr/>
        </p:nvSpPr>
        <p:spPr>
          <a:xfrm>
            <a:off x="8303571" y="4828189"/>
            <a:ext cx="54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9122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  <p:bldP spid="6" grpId="0"/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0B3132-2F21-4D55-B8E3-85D31282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970" y="241972"/>
            <a:ext cx="8911687" cy="563245"/>
          </a:xfrm>
        </p:spPr>
        <p:txBody>
          <a:bodyPr>
            <a:normAutofit/>
          </a:bodyPr>
          <a:lstStyle/>
          <a:p>
            <a:r>
              <a:rPr lang="sk-SK" sz="2800" b="1" dirty="0"/>
              <a:t>Klasická úloha 4: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21620D0-EC1F-4613-B8A4-0305C05D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561" y="805217"/>
            <a:ext cx="10290412" cy="58108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Vo futbalovom turnaji hrá 5 družstiev, koľko zápasov sa v turnaji odohrá, ak hrá každé družstvo s každým jeden zápas?</a:t>
            </a:r>
          </a:p>
          <a:p>
            <a:pPr>
              <a:lnSpc>
                <a:spcPct val="150000"/>
              </a:lnSpc>
            </a:pPr>
            <a:r>
              <a:rPr lang="sk-SK" dirty="0"/>
              <a:t>Teraz budeme vytvárať dvojice, klasicky si družstvá označíme  A,B,C,D,E.</a:t>
            </a:r>
          </a:p>
          <a:p>
            <a:pPr>
              <a:lnSpc>
                <a:spcPct val="150000"/>
              </a:lnSpc>
            </a:pPr>
            <a:r>
              <a:rPr lang="sk-SK" dirty="0"/>
              <a:t>Tentokrát môžeme riešenie aj nakresliť,</a:t>
            </a:r>
            <a:r>
              <a:rPr lang="sk-SK" b="1" dirty="0"/>
              <a:t> šípkami </a:t>
            </a:r>
            <a:r>
              <a:rPr lang="sk-SK" dirty="0"/>
              <a:t>znázorníme </a:t>
            </a:r>
            <a:r>
              <a:rPr lang="sk-SK" b="1" dirty="0"/>
              <a:t>vzájomný zápas</a:t>
            </a:r>
            <a:r>
              <a:rPr lang="sk-SK" dirty="0"/>
              <a:t>:</a:t>
            </a:r>
          </a:p>
          <a:p>
            <a:pPr>
              <a:lnSpc>
                <a:spcPct val="150000"/>
              </a:lnSpc>
            </a:pPr>
            <a:r>
              <a:rPr lang="sk-SK" dirty="0"/>
              <a:t>                                                  </a:t>
            </a:r>
            <a:r>
              <a:rPr lang="sk-SK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 spočítaní šípok zistíme, že vzájomných zápasov bolo 10.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                       </a:t>
            </a:r>
            <a:r>
              <a:rPr lang="sk-SK" dirty="0">
                <a:solidFill>
                  <a:schemeClr val="tx1"/>
                </a:solidFill>
              </a:rPr>
              <a:t>Rovnaký výsledok by sme získali aj vypísaním.</a:t>
            </a: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tx1"/>
                </a:solidFill>
              </a:rPr>
              <a:t>                                                  Riešenie by sme mohli získať aj vytvorením tabuľky zápasov.                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83B99D2-847D-46A8-80A6-51C5DB247063}"/>
              </a:ext>
            </a:extLst>
          </p:cNvPr>
          <p:cNvSpPr txBox="1"/>
          <p:nvPr/>
        </p:nvSpPr>
        <p:spPr>
          <a:xfrm>
            <a:off x="2429300" y="2941181"/>
            <a:ext cx="57259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Forte" panose="03060902040502070203" pitchFamily="66" charset="0"/>
              </a:rPr>
              <a:t>A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86BBBCAD-0E20-4C02-AFDD-75FE322DC2BC}"/>
              </a:ext>
            </a:extLst>
          </p:cNvPr>
          <p:cNvSpPr txBox="1"/>
          <p:nvPr/>
        </p:nvSpPr>
        <p:spPr>
          <a:xfrm>
            <a:off x="4164840" y="2941325"/>
            <a:ext cx="57259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Forte" panose="03060902040502070203" pitchFamily="66" charset="0"/>
              </a:rPr>
              <a:t>B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BDAFF403-0FC0-4A46-8098-ED94ACFE63FC}"/>
              </a:ext>
            </a:extLst>
          </p:cNvPr>
          <p:cNvSpPr txBox="1"/>
          <p:nvPr/>
        </p:nvSpPr>
        <p:spPr>
          <a:xfrm>
            <a:off x="4641833" y="4144459"/>
            <a:ext cx="57259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Forte" panose="03060902040502070203" pitchFamily="66" charset="0"/>
              </a:rPr>
              <a:t>C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628E4E3F-37AF-4371-9682-67C9BE6FE8F5}"/>
              </a:ext>
            </a:extLst>
          </p:cNvPr>
          <p:cNvSpPr txBox="1"/>
          <p:nvPr/>
        </p:nvSpPr>
        <p:spPr>
          <a:xfrm>
            <a:off x="3305031" y="4990620"/>
            <a:ext cx="57259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Forte" panose="03060902040502070203" pitchFamily="66" charset="0"/>
              </a:rPr>
              <a:t>D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77BD9C59-09D2-4653-90DC-617CB457C0AE}"/>
              </a:ext>
            </a:extLst>
          </p:cNvPr>
          <p:cNvSpPr txBox="1"/>
          <p:nvPr/>
        </p:nvSpPr>
        <p:spPr>
          <a:xfrm>
            <a:off x="2033672" y="4094316"/>
            <a:ext cx="57259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Forte" panose="03060902040502070203" pitchFamily="66" charset="0"/>
              </a:rPr>
              <a:t>E</a:t>
            </a:r>
          </a:p>
        </p:txBody>
      </p: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6912CA10-0568-4EC2-BD54-070DD2796C9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619996" y="3464401"/>
            <a:ext cx="95602" cy="876136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9BC978D1-7876-4A45-A145-154644F55448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>
            <a:off x="2715598" y="3464401"/>
            <a:ext cx="1735540" cy="144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E36E63F4-0A3F-4F03-AABE-662D20123C10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4451138" y="3464545"/>
            <a:ext cx="190695" cy="941524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02ABCED7-53FE-48C0-B5AD-F6EECB4C463C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flipH="1" flipV="1">
            <a:off x="2606267" y="4355926"/>
            <a:ext cx="985062" cy="634694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>
            <a:extLst>
              <a:ext uri="{FF2B5EF4-FFF2-40B4-BE49-F238E27FC236}">
                <a16:creationId xmlns:a16="http://schemas.microsoft.com/office/drawing/2014/main" id="{8EB3F790-6B4A-4DD6-A005-0AA3FFDDB842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3591329" y="4406069"/>
            <a:ext cx="1050504" cy="58455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8DA53144-22CB-4A84-AEE3-7D49B8A1243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715598" y="3464401"/>
            <a:ext cx="875731" cy="152621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0327FFE6-73EC-4B16-9680-CB4F5ED0372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2715598" y="3464401"/>
            <a:ext cx="1926235" cy="94166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ovacia šípka 36">
            <a:extLst>
              <a:ext uri="{FF2B5EF4-FFF2-40B4-BE49-F238E27FC236}">
                <a16:creationId xmlns:a16="http://schemas.microsoft.com/office/drawing/2014/main" id="{FB54F12E-6AC6-4767-883D-7537AACD709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606267" y="3479605"/>
            <a:ext cx="1844870" cy="87632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ovná spojovacia šípka 39">
            <a:extLst>
              <a:ext uri="{FF2B5EF4-FFF2-40B4-BE49-F238E27FC236}">
                <a16:creationId xmlns:a16="http://schemas.microsoft.com/office/drawing/2014/main" id="{C29BDF6A-13D0-470C-BC32-FE783EA36FC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591329" y="3464545"/>
            <a:ext cx="859809" cy="152607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ovná spojovacia šípka 42">
            <a:extLst>
              <a:ext uri="{FF2B5EF4-FFF2-40B4-BE49-F238E27FC236}">
                <a16:creationId xmlns:a16="http://schemas.microsoft.com/office/drawing/2014/main" id="{1B716B5A-6D48-40CD-9111-63F3DB57E52F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2606267" y="4355926"/>
            <a:ext cx="2035566" cy="50143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uľka 54">
            <a:extLst>
              <a:ext uri="{FF2B5EF4-FFF2-40B4-BE49-F238E27FC236}">
                <a16:creationId xmlns:a16="http://schemas.microsoft.com/office/drawing/2014/main" id="{72E0E278-9836-4164-8E8B-555DABE73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23528"/>
              </p:ext>
            </p:extLst>
          </p:nvPr>
        </p:nvGraphicFramePr>
        <p:xfrm>
          <a:off x="6224105" y="4406069"/>
          <a:ext cx="367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725738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2822331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00080272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75215379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35252754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6327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65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A:B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A:C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A:D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A:E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5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B:C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B:D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B:E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79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C:D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C:E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7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D:E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3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740711"/>
                  </a:ext>
                </a:extLst>
              </a:tr>
            </a:tbl>
          </a:graphicData>
        </a:graphic>
      </p:graphicFrame>
      <p:cxnSp>
        <p:nvCxnSpPr>
          <p:cNvPr id="57" name="Rovná spojovacia šípka 56">
            <a:extLst>
              <a:ext uri="{FF2B5EF4-FFF2-40B4-BE49-F238E27FC236}">
                <a16:creationId xmlns:a16="http://schemas.microsoft.com/office/drawing/2014/main" id="{02141870-F886-48AF-80F6-BE23E85150C4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913194" y="6052785"/>
            <a:ext cx="2374710" cy="32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lokTextu 57">
            <a:extLst>
              <a:ext uri="{FF2B5EF4-FFF2-40B4-BE49-F238E27FC236}">
                <a16:creationId xmlns:a16="http://schemas.microsoft.com/office/drawing/2014/main" id="{BFA96236-3B38-434C-A1B6-B395B76CCD13}"/>
              </a:ext>
            </a:extLst>
          </p:cNvPr>
          <p:cNvSpPr txBox="1"/>
          <p:nvPr/>
        </p:nvSpPr>
        <p:spPr>
          <a:xfrm>
            <a:off x="1542197" y="6052783"/>
            <a:ext cx="337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Sem zápasy písať nemusíme, sú to tie isté</a:t>
            </a:r>
          </a:p>
        </p:txBody>
      </p:sp>
    </p:spTree>
    <p:extLst>
      <p:ext uri="{BB962C8B-B14F-4D97-AF65-F5344CB8AC3E}">
        <p14:creationId xmlns:p14="http://schemas.microsoft.com/office/powerpoint/2010/main" val="26625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  <p:bldP spid="6" grpId="0"/>
      <p:bldP spid="7" grpId="0"/>
      <p:bldP spid="8" grpId="0"/>
      <p:bldP spid="58" grpId="0"/>
    </p:bld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396</TotalTime>
  <Words>1564</Words>
  <Application>Microsoft Office PowerPoint</Application>
  <PresentationFormat>Širokouhlá</PresentationFormat>
  <Paragraphs>474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Forte</vt:lpstr>
      <vt:lpstr>Wingdings 3</vt:lpstr>
      <vt:lpstr>Dym</vt:lpstr>
      <vt:lpstr>Kombinatorika</vt:lpstr>
      <vt:lpstr>Kombinatorika</vt:lpstr>
      <vt:lpstr>Klasická úloha 1:</vt:lpstr>
      <vt:lpstr>Klasická úloha 1:</vt:lpstr>
      <vt:lpstr>Klasická úloha 2 :</vt:lpstr>
      <vt:lpstr>Klasická úloha 2:</vt:lpstr>
      <vt:lpstr>Klasická úloha 3:</vt:lpstr>
      <vt:lpstr>Klasická úloha 3:</vt:lpstr>
      <vt:lpstr>Klasická úloha 4:</vt:lpstr>
      <vt:lpstr>Klasická úloha 5</vt:lpstr>
      <vt:lpstr>Ako vypočítať počet všetkých možností?</vt:lpstr>
      <vt:lpstr>Pravidlo súčinu:</vt:lpstr>
      <vt:lpstr>Pravidlo súčinu a niečo navyše:</vt:lpstr>
      <vt:lpstr>Pravidlo súčinu a niečo navyše:</vt:lpstr>
      <vt:lpstr>Ďakujem za pozornosť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Kombinatorika</dc:title>
  <dc:creator>Zuzana  Kodadová</dc:creator>
  <cp:lastModifiedBy>Zuzana  Kodadová</cp:lastModifiedBy>
  <cp:revision>82</cp:revision>
  <dcterms:created xsi:type="dcterms:W3CDTF">2020-05-14T05:34:08Z</dcterms:created>
  <dcterms:modified xsi:type="dcterms:W3CDTF">2020-05-14T12:10:20Z</dcterms:modified>
</cp:coreProperties>
</file>