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6" r:id="rId10"/>
    <p:sldId id="268" r:id="rId11"/>
    <p:sldId id="267" r:id="rId12"/>
    <p:sldId id="265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5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EC0E4-86B2-4829-9416-E77791E7D8B1}" type="datetimeFigureOut">
              <a:rPr lang="sk-SK" smtClean="0"/>
              <a:pPr/>
              <a:t>14. 6. 2022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5E0A9-156B-4425-8958-AF360649DD5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5E0A9-156B-4425-8958-AF360649DD59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élní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élní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élní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élní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élní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élní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élní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élní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élní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5CB60B7-FFA5-4D4D-867E-5176F04676AA}" type="datetimeFigureOut">
              <a:rPr lang="sk-SK" smtClean="0"/>
              <a:pPr/>
              <a:t>14. 6. 2022</a:t>
            </a:fld>
            <a:endParaRPr lang="sk-SK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6F509FE-E81A-46B8-A167-233771A5265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60B7-FFA5-4D4D-867E-5176F04676AA}" type="datetimeFigureOut">
              <a:rPr lang="sk-SK" smtClean="0"/>
              <a:pPr/>
              <a:t>14. 6. 2022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09FE-E81A-46B8-A167-233771A5265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60B7-FFA5-4D4D-867E-5176F04676AA}" type="datetimeFigureOut">
              <a:rPr lang="sk-SK" smtClean="0"/>
              <a:pPr/>
              <a:t>14. 6. 2022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09FE-E81A-46B8-A167-233771A5265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60B7-FFA5-4D4D-867E-5176F04676AA}" type="datetimeFigureOut">
              <a:rPr lang="sk-SK" smtClean="0"/>
              <a:pPr/>
              <a:t>14. 6. 2022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09FE-E81A-46B8-A167-233771A5265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60B7-FFA5-4D4D-867E-5176F04676AA}" type="datetimeFigureOut">
              <a:rPr lang="sk-SK" smtClean="0"/>
              <a:pPr/>
              <a:t>14. 6. 2022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09FE-E81A-46B8-A167-233771A5265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60B7-FFA5-4D4D-867E-5176F04676AA}" type="datetimeFigureOut">
              <a:rPr lang="sk-SK" smtClean="0"/>
              <a:pPr/>
              <a:t>14. 6. 2022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09FE-E81A-46B8-A167-233771A5265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6" name="Zástupný symbol pro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5CB60B7-FFA5-4D4D-867E-5176F04676AA}" type="datetimeFigureOut">
              <a:rPr lang="sk-SK" smtClean="0"/>
              <a:pPr/>
              <a:t>14. 6. 2022</a:t>
            </a:fld>
            <a:endParaRPr lang="sk-SK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F509FE-E81A-46B8-A167-233771A5265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8" name="Zástupný symbol pro zápatí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5CB60B7-FFA5-4D4D-867E-5176F04676AA}" type="datetimeFigureOut">
              <a:rPr lang="sk-SK" smtClean="0"/>
              <a:pPr/>
              <a:t>14. 6. 2022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6F509FE-E81A-46B8-A167-233771A5265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60B7-FFA5-4D4D-867E-5176F04676AA}" type="datetimeFigureOut">
              <a:rPr lang="sk-SK" smtClean="0"/>
              <a:pPr/>
              <a:t>14. 6. 2022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09FE-E81A-46B8-A167-233771A5265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60B7-FFA5-4D4D-867E-5176F04676AA}" type="datetimeFigureOut">
              <a:rPr lang="sk-SK" smtClean="0"/>
              <a:pPr/>
              <a:t>14. 6. 2022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09FE-E81A-46B8-A167-233771A5265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60B7-FFA5-4D4D-867E-5176F04676AA}" type="datetimeFigureOut">
              <a:rPr lang="sk-SK" smtClean="0"/>
              <a:pPr/>
              <a:t>14. 6. 2022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09FE-E81A-46B8-A167-233771A5265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élní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élní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élní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élní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élní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élní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élní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élní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élní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élní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élní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élní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élní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5CB60B7-FFA5-4D4D-867E-5176F04676AA}" type="datetimeFigureOut">
              <a:rPr lang="sk-SK" smtClean="0"/>
              <a:pPr/>
              <a:t>14. 6. 2022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6F509FE-E81A-46B8-A167-233771A5265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todoc.com/rotan-kuel-zkladn-kola-a-matesk-kola-knnice/" TargetMode="External"/><Relationship Id="rId2" Type="http://schemas.openxmlformats.org/officeDocument/2006/relationships/hyperlink" Target="https://vdocuments.net/kuzel.html?page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lideplayer.cz/slide/12742031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Kužeľ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Kristína Hudáková,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Záver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None/>
            </a:pPr>
            <a:r>
              <a:rPr lang="sk-SK" sz="1600" dirty="0" smtClean="0">
                <a:latin typeface="Arial" pitchFamily="34" charset="0"/>
                <a:cs typeface="Arial" pitchFamily="34" charset="0"/>
              </a:rPr>
              <a:t>Obsah:</a:t>
            </a:r>
          </a:p>
          <a:p>
            <a:pPr marL="342900" indent="-342900">
              <a:buNone/>
            </a:pPr>
            <a:r>
              <a:rPr lang="sk-SK" sz="16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sk-SK" sz="1600" dirty="0" smtClean="0">
                <a:latin typeface="Arial" pitchFamily="34" charset="0"/>
                <a:cs typeface="Arial" pitchFamily="34" charset="0"/>
              </a:rPr>
              <a:t>Kužeľ </a:t>
            </a:r>
            <a:r>
              <a:rPr lang="sk-SK" sz="1600" dirty="0" smtClean="0">
                <a:latin typeface="Arial" pitchFamily="34" charset="0"/>
                <a:cs typeface="Arial" pitchFamily="34" charset="0"/>
              </a:rPr>
              <a:t>– priestorový geometrický útvar</a:t>
            </a:r>
          </a:p>
          <a:p>
            <a:pPr marL="342900" indent="-342900">
              <a:buNone/>
            </a:pPr>
            <a:r>
              <a:rPr lang="sk-SK" sz="1600" dirty="0" smtClean="0">
                <a:latin typeface="Arial" pitchFamily="34" charset="0"/>
                <a:cs typeface="Arial" pitchFamily="34" charset="0"/>
              </a:rPr>
              <a:t>-Sieť </a:t>
            </a:r>
            <a:r>
              <a:rPr lang="sk-SK" sz="1600" dirty="0" smtClean="0">
                <a:latin typeface="Arial" pitchFamily="34" charset="0"/>
                <a:cs typeface="Arial" pitchFamily="34" charset="0"/>
              </a:rPr>
              <a:t>kužeľa</a:t>
            </a:r>
          </a:p>
          <a:p>
            <a:pPr marL="342900" indent="-342900">
              <a:buNone/>
            </a:pPr>
            <a:r>
              <a:rPr lang="sk-SK" sz="1600" dirty="0" smtClean="0">
                <a:latin typeface="Arial" pitchFamily="34" charset="0"/>
                <a:cs typeface="Arial" pitchFamily="34" charset="0"/>
              </a:rPr>
              <a:t>-Výpočet </a:t>
            </a:r>
            <a:r>
              <a:rPr lang="sk-SK" sz="1600" dirty="0" smtClean="0">
                <a:latin typeface="Arial" pitchFamily="34" charset="0"/>
                <a:cs typeface="Arial" pitchFamily="34" charset="0"/>
              </a:rPr>
              <a:t>objemu kužeľa</a:t>
            </a:r>
          </a:p>
          <a:p>
            <a:pPr marL="342900" indent="-342900">
              <a:buNone/>
            </a:pPr>
            <a:r>
              <a:rPr lang="sk-SK" sz="1600" dirty="0" smtClean="0">
                <a:latin typeface="Arial" pitchFamily="34" charset="0"/>
                <a:cs typeface="Arial" pitchFamily="34" charset="0"/>
              </a:rPr>
              <a:t>-Výpočet </a:t>
            </a:r>
            <a:r>
              <a:rPr lang="sk-SK" sz="1600" dirty="0" smtClean="0">
                <a:latin typeface="Arial" pitchFamily="34" charset="0"/>
                <a:cs typeface="Arial" pitchFamily="34" charset="0"/>
              </a:rPr>
              <a:t>povrchu </a:t>
            </a:r>
            <a:r>
              <a:rPr lang="sk-SK" sz="1600" dirty="0" smtClean="0">
                <a:latin typeface="Arial" pitchFamily="34" charset="0"/>
                <a:cs typeface="Arial" pitchFamily="34" charset="0"/>
              </a:rPr>
              <a:t>kužeľa</a:t>
            </a:r>
          </a:p>
          <a:p>
            <a:pPr marL="342900" indent="-342900">
              <a:buNone/>
            </a:pPr>
            <a:r>
              <a:rPr lang="sk-SK" sz="1600" dirty="0" smtClean="0">
                <a:latin typeface="Arial" pitchFamily="34" charset="0"/>
                <a:cs typeface="Arial" pitchFamily="34" charset="0"/>
              </a:rPr>
              <a:t>-Príklady</a:t>
            </a:r>
            <a:endParaRPr lang="sk-SK" sz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None/>
            </a:pPr>
            <a:endParaRPr lang="sk-SK" sz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None/>
            </a:pPr>
            <a:r>
              <a:rPr lang="sk-SK" sz="1600" dirty="0" smtClean="0">
                <a:latin typeface="Arial" pitchFamily="34" charset="0"/>
                <a:cs typeface="Arial" pitchFamily="34" charset="0"/>
              </a:rPr>
              <a:t>S kužeľom sa stretávame všade okolo nás, či už pre nás slúži ako výstraha alebo je tvarom budovy.</a:t>
            </a:r>
            <a:endParaRPr lang="sk-SK" sz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endParaRPr lang="sk-SK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sk-SK" sz="1600" dirty="0" smtClean="0">
                <a:latin typeface="Arial" pitchFamily="34" charset="0"/>
                <a:cs typeface="Arial" pitchFamily="34" charset="0"/>
              </a:rPr>
              <a:t> Pri spracovaní tohto referátu som čerpala informácie z internetu a z už vytvorených prezentácií.</a:t>
            </a:r>
          </a:p>
          <a:p>
            <a:pPr>
              <a:buNone/>
            </a:pPr>
            <a:endParaRPr lang="sk-SK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628800"/>
            <a:ext cx="1728192" cy="2381226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548680"/>
            <a:ext cx="1512168" cy="1905094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268760"/>
            <a:ext cx="2743200" cy="1837944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5373216"/>
            <a:ext cx="1171017" cy="15613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Zoznam použitej literatúry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1600" dirty="0" smtClean="0">
                <a:latin typeface="Arial" pitchFamily="34" charset="0"/>
                <a:cs typeface="Arial" pitchFamily="34" charset="0"/>
                <a:hlinkClick r:id="rId2"/>
              </a:rPr>
              <a:t>https://vdocuments.net/kuzel.html?page=1</a:t>
            </a:r>
            <a:endParaRPr lang="sk-SK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sk-SK" sz="1600" dirty="0" smtClean="0">
                <a:latin typeface="Arial" pitchFamily="34" charset="0"/>
                <a:cs typeface="Arial" pitchFamily="34" charset="0"/>
                <a:hlinkClick r:id="rId3"/>
              </a:rPr>
              <a:t>https://slidetodoc.com/rotan-kuel-zkladn-kola-a-matesk-kola-knnice</a:t>
            </a:r>
            <a:r>
              <a:rPr lang="sk-SK" sz="1600" dirty="0" smtClean="0">
                <a:latin typeface="Arial" pitchFamily="34" charset="0"/>
                <a:cs typeface="Arial" pitchFamily="34" charset="0"/>
                <a:hlinkClick r:id="rId3"/>
              </a:rPr>
              <a:t>/</a:t>
            </a:r>
            <a:endParaRPr lang="sk-SK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sk-SK" sz="1600" dirty="0" smtClean="0">
                <a:latin typeface="Arial" pitchFamily="34" charset="0"/>
                <a:cs typeface="Arial" pitchFamily="34" charset="0"/>
                <a:hlinkClick r:id="rId4"/>
              </a:rPr>
              <a:t>https://slideplayer.cz/slide/12742031</a:t>
            </a:r>
            <a:r>
              <a:rPr lang="sk-SK" sz="1600" dirty="0" smtClean="0">
                <a:latin typeface="Arial" pitchFamily="34" charset="0"/>
                <a:cs typeface="Arial" pitchFamily="34" charset="0"/>
                <a:hlinkClick r:id="rId4"/>
              </a:rPr>
              <a:t>/</a:t>
            </a:r>
            <a:endParaRPr lang="sk-SK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339752" y="3356992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Ďakujem za pozornosť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Kužeľ- priestorový geometrický útvar</a:t>
            </a:r>
            <a:br>
              <a:rPr lang="sk-SK" b="1" dirty="0" smtClean="0"/>
            </a:br>
            <a:r>
              <a:rPr lang="cs-CZ" dirty="0" smtClean="0"/>
              <a:t/>
            </a:r>
            <a:br>
              <a:rPr lang="cs-CZ" dirty="0" smtClean="0"/>
            </a:b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692696"/>
            <a:ext cx="8229600" cy="4325112"/>
          </a:xfrm>
        </p:spPr>
        <p:txBody>
          <a:bodyPr>
            <a:normAutofit/>
          </a:bodyPr>
          <a:lstStyle/>
          <a:p>
            <a:pPr>
              <a:buNone/>
            </a:pPr>
            <a:endParaRPr lang="sk-SK" altLang="sk-SK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altLang="sk-SK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altLang="sk-SK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altLang="sk-SK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sk-SK" altLang="sk-SK" sz="1600" b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sk-SK" altLang="sk-SK" b="1" dirty="0" smtClean="0">
                <a:latin typeface="Arial" pitchFamily="34" charset="0"/>
                <a:cs typeface="Arial" pitchFamily="34" charset="0"/>
              </a:rPr>
              <a:t>kužeľ</a:t>
            </a:r>
            <a:r>
              <a:rPr lang="sk-SK" altLang="sk-SK" dirty="0" smtClean="0">
                <a:latin typeface="Arial" pitchFamily="34" charset="0"/>
                <a:cs typeface="Arial" pitchFamily="34" charset="0"/>
              </a:rPr>
              <a:t> je teleso,</a:t>
            </a:r>
          </a:p>
          <a:p>
            <a:pPr>
              <a:buNone/>
            </a:pPr>
            <a:r>
              <a:rPr lang="sk-SK" altLang="sk-SK" dirty="0" smtClean="0">
                <a:latin typeface="Arial" pitchFamily="34" charset="0"/>
                <a:cs typeface="Arial" pitchFamily="34" charset="0"/>
              </a:rPr>
              <a:t> ktoré vznikne otáčaním </a:t>
            </a:r>
          </a:p>
          <a:p>
            <a:pPr>
              <a:buNone/>
            </a:pPr>
            <a:r>
              <a:rPr lang="sk-SK" altLang="sk-SK" dirty="0" smtClean="0">
                <a:latin typeface="Arial" pitchFamily="34" charset="0"/>
                <a:cs typeface="Arial" pitchFamily="34" charset="0"/>
              </a:rPr>
              <a:t>pravouhlého trojuholníka </a:t>
            </a:r>
          </a:p>
          <a:p>
            <a:pPr>
              <a:buNone/>
            </a:pPr>
            <a:r>
              <a:rPr lang="sk-SK" altLang="sk-SK" dirty="0" smtClean="0">
                <a:latin typeface="Arial" pitchFamily="34" charset="0"/>
                <a:cs typeface="Arial" pitchFamily="34" charset="0"/>
              </a:rPr>
              <a:t>okolo jednej  odvesny</a:t>
            </a:r>
          </a:p>
          <a:p>
            <a:pPr>
              <a:buNone/>
            </a:pPr>
            <a:r>
              <a:rPr lang="sk-SK" altLang="sk-SK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sk-SK" altLang="sk-SK" b="1" dirty="0" smtClean="0">
                <a:latin typeface="Arial" pitchFamily="34" charset="0"/>
                <a:cs typeface="Arial" pitchFamily="34" charset="0"/>
              </a:rPr>
              <a:t>rotačný kužeľ</a:t>
            </a:r>
          </a:p>
          <a:p>
            <a:pPr>
              <a:buNone/>
            </a:pPr>
            <a:endParaRPr lang="sk-SK" altLang="sk-SK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dirty="0"/>
          </a:p>
        </p:txBody>
      </p:sp>
      <p:pic>
        <p:nvPicPr>
          <p:cNvPr id="4" name="Obrázok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3861048"/>
            <a:ext cx="2179528" cy="2393207"/>
          </a:xfrm>
          <a:prstGeom prst="rect">
            <a:avLst/>
          </a:prstGeom>
        </p:spPr>
      </p:pic>
      <p:cxnSp>
        <p:nvCxnSpPr>
          <p:cNvPr id="5" name="Rovná spojovacia šípka 28"/>
          <p:cNvCxnSpPr>
            <a:stCxn id="6" idx="2"/>
            <a:endCxn id="4" idx="0"/>
          </p:cNvCxnSpPr>
          <p:nvPr/>
        </p:nvCxnSpPr>
        <p:spPr>
          <a:xfrm>
            <a:off x="5652120" y="3263498"/>
            <a:ext cx="81652" cy="597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bdélník 5"/>
          <p:cNvSpPr/>
          <p:nvPr/>
        </p:nvSpPr>
        <p:spPr>
          <a:xfrm>
            <a:off x="4932040" y="2924944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600" dirty="0" smtClean="0">
                <a:latin typeface="Arial" pitchFamily="34" charset="0"/>
                <a:cs typeface="Arial" pitchFamily="34" charset="0"/>
              </a:rPr>
              <a:t>Vrchol kužeľa</a:t>
            </a:r>
            <a:endParaRPr lang="sk-SK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6156176" y="3501008"/>
            <a:ext cx="1372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600" dirty="0" smtClean="0">
                <a:latin typeface="Arial" pitchFamily="34" charset="0"/>
                <a:cs typeface="Arial" pitchFamily="34" charset="0"/>
              </a:rPr>
              <a:t>výška kužeľa</a:t>
            </a:r>
            <a:endParaRPr lang="sk-SK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Rovná spojovacia šípka 35"/>
          <p:cNvCxnSpPr/>
          <p:nvPr/>
        </p:nvCxnSpPr>
        <p:spPr>
          <a:xfrm flipH="1">
            <a:off x="5652121" y="3789040"/>
            <a:ext cx="1008111" cy="4576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ovná spojovacia šípka 35"/>
          <p:cNvCxnSpPr/>
          <p:nvPr/>
        </p:nvCxnSpPr>
        <p:spPr>
          <a:xfrm flipH="1">
            <a:off x="6084168" y="4149080"/>
            <a:ext cx="936103" cy="4576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ovná spojovacia šípka 35"/>
          <p:cNvCxnSpPr/>
          <p:nvPr/>
        </p:nvCxnSpPr>
        <p:spPr>
          <a:xfrm flipH="1">
            <a:off x="6372200" y="5085184"/>
            <a:ext cx="1080119" cy="817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bdélník 10"/>
          <p:cNvSpPr/>
          <p:nvPr/>
        </p:nvSpPr>
        <p:spPr>
          <a:xfrm>
            <a:off x="6804248" y="3861048"/>
            <a:ext cx="14189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600" dirty="0" smtClean="0">
                <a:latin typeface="Arial" pitchFamily="34" charset="0"/>
                <a:cs typeface="Arial" pitchFamily="34" charset="0"/>
              </a:rPr>
              <a:t>strana kužeľa</a:t>
            </a:r>
            <a:endParaRPr lang="sk-SK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bdélník 13"/>
          <p:cNvSpPr/>
          <p:nvPr/>
        </p:nvSpPr>
        <p:spPr>
          <a:xfrm>
            <a:off x="6804248" y="4725144"/>
            <a:ext cx="15841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600" dirty="0" smtClean="0">
                <a:latin typeface="Arial" pitchFamily="34" charset="0"/>
                <a:cs typeface="Arial" pitchFamily="34" charset="0"/>
              </a:rPr>
              <a:t>polomer kužeľa</a:t>
            </a:r>
            <a:endParaRPr lang="sk-SK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3203848" y="6309320"/>
            <a:ext cx="17379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600" dirty="0" smtClean="0">
                <a:latin typeface="Arial" pitchFamily="34" charset="0"/>
                <a:cs typeface="Arial" pitchFamily="34" charset="0"/>
              </a:rPr>
              <a:t>podstava  kužeľa</a:t>
            </a:r>
            <a:endParaRPr lang="sk-SK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Rovná spojovacia šípka 41"/>
          <p:cNvCxnSpPr/>
          <p:nvPr/>
        </p:nvCxnSpPr>
        <p:spPr>
          <a:xfrm flipV="1">
            <a:off x="4499992" y="6021288"/>
            <a:ext cx="445555" cy="3600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325112"/>
          </a:xfrm>
        </p:spPr>
        <p:txBody>
          <a:bodyPr/>
          <a:lstStyle/>
          <a:p>
            <a:pPr marL="285750" indent="-285750">
              <a:buNone/>
            </a:pPr>
            <a:r>
              <a:rPr lang="sk-SK" altLang="sk-SK" b="1" dirty="0" smtClean="0">
                <a:latin typeface="Arial" pitchFamily="34" charset="0"/>
                <a:cs typeface="Arial" pitchFamily="34" charset="0"/>
              </a:rPr>
              <a:t>-skladá sa  </a:t>
            </a:r>
            <a:r>
              <a:rPr lang="sk-SK" altLang="sk-SK" i="1" u="sng" dirty="0" smtClean="0">
                <a:latin typeface="Arial" pitchFamily="34" charset="0"/>
                <a:cs typeface="Arial" pitchFamily="34" charset="0"/>
              </a:rPr>
              <a:t>z </a:t>
            </a:r>
            <a:r>
              <a:rPr lang="sk-SK" altLang="sk-SK" u="sng" dirty="0" smtClean="0">
                <a:latin typeface="Arial" pitchFamily="34" charset="0"/>
                <a:cs typeface="Arial" pitchFamily="34" charset="0"/>
              </a:rPr>
              <a:t>jednej  podstavy </a:t>
            </a:r>
            <a:r>
              <a:rPr lang="sk-SK" altLang="sk-SK" dirty="0" smtClean="0">
                <a:latin typeface="Arial" pitchFamily="34" charset="0"/>
                <a:cs typeface="Arial" pitchFamily="34" charset="0"/>
              </a:rPr>
              <a:t>, ktorú </a:t>
            </a:r>
          </a:p>
          <a:p>
            <a:pPr marL="285750" indent="-285750">
              <a:buNone/>
            </a:pPr>
            <a:r>
              <a:rPr lang="sk-SK" altLang="sk-SK" dirty="0" smtClean="0">
                <a:latin typeface="Arial" pitchFamily="34" charset="0"/>
                <a:cs typeface="Arial" pitchFamily="34" charset="0"/>
              </a:rPr>
              <a:t>tvorí kruh s polomerom </a:t>
            </a:r>
            <a:r>
              <a:rPr lang="sk-SK" altLang="sk-SK" b="1" dirty="0" smtClean="0">
                <a:latin typeface="Arial" pitchFamily="34" charset="0"/>
                <a:cs typeface="Arial" pitchFamily="34" charset="0"/>
              </a:rPr>
              <a:t>r – </a:t>
            </a:r>
            <a:r>
              <a:rPr lang="sk-SK" altLang="sk-SK" dirty="0" smtClean="0">
                <a:latin typeface="Arial" pitchFamily="34" charset="0"/>
                <a:cs typeface="Arial" pitchFamily="34" charset="0"/>
              </a:rPr>
              <a:t>je</a:t>
            </a:r>
            <a:r>
              <a:rPr lang="sk-SK" altLang="sk-SK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altLang="sk-SK" dirty="0" smtClean="0">
                <a:latin typeface="Arial" pitchFamily="34" charset="0"/>
                <a:cs typeface="Arial" pitchFamily="34" charset="0"/>
              </a:rPr>
              <a:t>to</a:t>
            </a:r>
          </a:p>
          <a:p>
            <a:pPr marL="285750" indent="-285750">
              <a:buNone/>
            </a:pPr>
            <a:r>
              <a:rPr lang="sk-SK" altLang="sk-SK" dirty="0" smtClean="0">
                <a:latin typeface="Arial" pitchFamily="34" charset="0"/>
                <a:cs typeface="Arial" pitchFamily="34" charset="0"/>
              </a:rPr>
              <a:t> druhá odvesna pravouhlého</a:t>
            </a:r>
          </a:p>
          <a:p>
            <a:pPr marL="285750" indent="-285750">
              <a:buNone/>
            </a:pPr>
            <a:r>
              <a:rPr lang="sk-SK" altLang="sk-SK" dirty="0" smtClean="0">
                <a:latin typeface="Arial" pitchFamily="34" charset="0"/>
                <a:cs typeface="Arial" pitchFamily="34" charset="0"/>
              </a:rPr>
              <a:t> trojuholníka  a  </a:t>
            </a:r>
            <a:r>
              <a:rPr lang="sk-SK" altLang="sk-SK" u="sng" dirty="0" smtClean="0">
                <a:latin typeface="Arial" pitchFamily="34" charset="0"/>
                <a:cs typeface="Arial" pitchFamily="34" charset="0"/>
              </a:rPr>
              <a:t>z plášťa</a:t>
            </a:r>
            <a:endParaRPr lang="sk-SK" altLang="sk-SK" dirty="0" smtClean="0">
              <a:latin typeface="Arial" pitchFamily="34" charset="0"/>
              <a:cs typeface="Arial" pitchFamily="34" charset="0"/>
            </a:endParaRPr>
          </a:p>
          <a:p>
            <a:endParaRPr lang="sk-SK" dirty="0"/>
          </a:p>
        </p:txBody>
      </p:sp>
      <p:pic>
        <p:nvPicPr>
          <p:cNvPr id="18434" name="Picture 2" descr="Kruh: - on line výpočet, vzorec - FORMIA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0420" y="2708920"/>
            <a:ext cx="4473580" cy="39548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325112"/>
          </a:xfrm>
        </p:spPr>
        <p:txBody>
          <a:bodyPr/>
          <a:lstStyle/>
          <a:p>
            <a:pPr marL="285750" indent="-285750">
              <a:buNone/>
            </a:pPr>
            <a:r>
              <a:rPr lang="sk-SK" altLang="sk-SK" b="1" dirty="0" smtClean="0">
                <a:latin typeface="Arial" pitchFamily="34" charset="0"/>
                <a:cs typeface="Arial" pitchFamily="34" charset="0"/>
              </a:rPr>
              <a:t>výška</a:t>
            </a:r>
            <a:r>
              <a:rPr lang="sk-SK" altLang="sk-SK" dirty="0" smtClean="0">
                <a:latin typeface="Arial" pitchFamily="34" charset="0"/>
                <a:cs typeface="Arial" pitchFamily="34" charset="0"/>
              </a:rPr>
              <a:t> kužeľa </a:t>
            </a:r>
            <a:r>
              <a:rPr lang="sk-SK" altLang="sk-SK" b="1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sk-SK" altLang="sk-SK" dirty="0" smtClean="0">
                <a:latin typeface="Arial" pitchFamily="34" charset="0"/>
                <a:cs typeface="Arial" pitchFamily="34" charset="0"/>
              </a:rPr>
              <a:t> – je kolmá  </a:t>
            </a:r>
          </a:p>
          <a:p>
            <a:pPr marL="285750" indent="-285750">
              <a:buNone/>
            </a:pPr>
            <a:r>
              <a:rPr lang="sk-SK" altLang="sk-SK" dirty="0" smtClean="0">
                <a:latin typeface="Arial" pitchFamily="34" charset="0"/>
                <a:cs typeface="Arial" pitchFamily="34" charset="0"/>
              </a:rPr>
              <a:t>vzdialenosť z vrcholu po stred</a:t>
            </a:r>
          </a:p>
          <a:p>
            <a:pPr marL="285750" indent="-285750">
              <a:buNone/>
            </a:pPr>
            <a:r>
              <a:rPr lang="sk-SK" altLang="sk-SK" dirty="0" smtClean="0">
                <a:latin typeface="Arial" pitchFamily="34" charset="0"/>
                <a:cs typeface="Arial" pitchFamily="34" charset="0"/>
              </a:rPr>
              <a:t> podstavy- je to odvesna , okolo</a:t>
            </a:r>
          </a:p>
          <a:p>
            <a:pPr marL="285750" indent="-285750">
              <a:buNone/>
            </a:pPr>
            <a:r>
              <a:rPr lang="sk-SK" altLang="sk-SK" dirty="0" smtClean="0">
                <a:latin typeface="Arial" pitchFamily="34" charset="0"/>
                <a:cs typeface="Arial" pitchFamily="34" charset="0"/>
              </a:rPr>
              <a:t> ktorej sa trojuholník otáča</a:t>
            </a:r>
          </a:p>
          <a:p>
            <a:pPr marL="285750" indent="-285750">
              <a:buNone/>
            </a:pPr>
            <a:endParaRPr lang="sk-SK" altLang="sk-SK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None/>
            </a:pPr>
            <a:endParaRPr lang="sk-SK" altLang="sk-SK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None/>
            </a:pPr>
            <a:r>
              <a:rPr lang="sk-SK" altLang="sk-SK" b="1" dirty="0" smtClean="0">
                <a:latin typeface="Arial" pitchFamily="34" charset="0"/>
                <a:cs typeface="Arial" pitchFamily="34" charset="0"/>
              </a:rPr>
              <a:t>strana </a:t>
            </a:r>
            <a:r>
              <a:rPr lang="sk-SK" altLang="sk-SK" dirty="0" smtClean="0">
                <a:latin typeface="Arial" pitchFamily="34" charset="0"/>
                <a:cs typeface="Arial" pitchFamily="34" charset="0"/>
              </a:rPr>
              <a:t>kužeľa </a:t>
            </a:r>
            <a:r>
              <a:rPr lang="sk-SK" altLang="sk-SK" b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sk-SK" altLang="sk-SK" dirty="0" smtClean="0">
                <a:latin typeface="Arial" pitchFamily="34" charset="0"/>
                <a:cs typeface="Arial" pitchFamily="34" charset="0"/>
              </a:rPr>
              <a:t> – je to prepona</a:t>
            </a:r>
          </a:p>
          <a:p>
            <a:pPr marL="285750" indent="-285750">
              <a:buNone/>
            </a:pPr>
            <a:r>
              <a:rPr lang="sk-SK" altLang="sk-SK" dirty="0" smtClean="0">
                <a:latin typeface="Arial" pitchFamily="34" charset="0"/>
                <a:cs typeface="Arial" pitchFamily="34" charset="0"/>
              </a:rPr>
              <a:t> pravouhlého trojuholníka</a:t>
            </a:r>
            <a:endParaRPr lang="sk-SK" altLang="sk-SK" b="1" dirty="0" smtClean="0">
              <a:latin typeface="Arial" pitchFamily="34" charset="0"/>
              <a:cs typeface="Arial" pitchFamily="34" charset="0"/>
            </a:endParaRPr>
          </a:p>
          <a:p>
            <a:endParaRPr lang="sk-SK" dirty="0"/>
          </a:p>
        </p:txBody>
      </p:sp>
      <p:sp>
        <p:nvSpPr>
          <p:cNvPr id="4" name="Pravouhlý trojuholník 10"/>
          <p:cNvSpPr/>
          <p:nvPr/>
        </p:nvSpPr>
        <p:spPr>
          <a:xfrm>
            <a:off x="6084168" y="2636912"/>
            <a:ext cx="2376264" cy="324036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Zahnutá šípka doľava 45"/>
          <p:cNvSpPr/>
          <p:nvPr/>
        </p:nvSpPr>
        <p:spPr>
          <a:xfrm flipH="1">
            <a:off x="5076056" y="5805264"/>
            <a:ext cx="1042771" cy="745930"/>
          </a:xfrm>
          <a:prstGeom prst="curvedLeftArrow">
            <a:avLst>
              <a:gd name="adj1" fmla="val 5367"/>
              <a:gd name="adj2" fmla="val 50000"/>
              <a:gd name="adj3" fmla="val 61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5868144" y="227687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V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5724128" y="414908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600" dirty="0">
                <a:latin typeface="Arial" pitchFamily="34" charset="0"/>
                <a:cs typeface="Arial" pitchFamily="34" charset="0"/>
              </a:rPr>
              <a:t>v</a:t>
            </a:r>
          </a:p>
        </p:txBody>
      </p:sp>
      <p:sp>
        <p:nvSpPr>
          <p:cNvPr id="8" name="Obdélník 7"/>
          <p:cNvSpPr/>
          <p:nvPr/>
        </p:nvSpPr>
        <p:spPr>
          <a:xfrm>
            <a:off x="7308304" y="378904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s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7020272" y="6021288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r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Sieť kužeľa</a:t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sk-SK" sz="1600" dirty="0" smtClean="0">
                <a:latin typeface="Arial" pitchFamily="34" charset="0"/>
                <a:cs typeface="Arial" pitchFamily="34" charset="0"/>
              </a:rPr>
              <a:t>je to do roviny rozvinutá podstava a plášť</a:t>
            </a:r>
          </a:p>
          <a:p>
            <a:pPr>
              <a:buFontTx/>
              <a:buChar char="-"/>
            </a:pPr>
            <a:r>
              <a:rPr lang="sk-SK" sz="1600" dirty="0" smtClean="0">
                <a:latin typeface="Arial" pitchFamily="34" charset="0"/>
                <a:cs typeface="Arial" pitchFamily="34" charset="0"/>
              </a:rPr>
              <a:t>Sieť kužeľa tvorí plášť/kruhový výsek, ktorého rozmery sú závislé od polomeru podstavy kužeľa a výšky kužeľa/ a jedna kruhová podstava</a:t>
            </a:r>
          </a:p>
          <a:p>
            <a:pPr>
              <a:buFontTx/>
              <a:buChar char="-"/>
            </a:pPr>
            <a:endParaRPr lang="sk-SK" sz="1600" dirty="0" smtClean="0">
              <a:latin typeface="Arial" pitchFamily="34" charset="0"/>
              <a:cs typeface="Arial" pitchFamily="34" charset="0"/>
            </a:endParaRPr>
          </a:p>
          <a:p>
            <a:endParaRPr lang="sk-SK" dirty="0"/>
          </a:p>
        </p:txBody>
      </p:sp>
      <p:sp>
        <p:nvSpPr>
          <p:cNvPr id="1026" name="AutoShape 2" descr="Valec, ihlan, kužeľ a ich sie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28" name="AutoShape 4" descr="Valec, ihlan, kužeľ a ich sie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30" name="AutoShape 6" descr="Valec, ihlan, kužeľ a ich sie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34" name="AutoShape 10" descr="Valec, ihlan, kužeľ a ich sie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8" name="Picture 14" descr="Valec, ihlan, kužeľ a ich siete - O ško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212976"/>
            <a:ext cx="6118032" cy="33615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Výpočet objemu kužeľa</a:t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sz="1600" dirty="0" smtClean="0">
                <a:latin typeface="Arial" pitchFamily="34" charset="0"/>
                <a:cs typeface="Arial" pitchFamily="34" charset="0"/>
              </a:rPr>
              <a:t>Objem kužeľa sa rovná tretine z objemu valca, ktorý má rovnaký polomer ako kužeľ</a:t>
            </a:r>
          </a:p>
          <a:p>
            <a:pPr>
              <a:buNone/>
            </a:pPr>
            <a:r>
              <a:rPr lang="sk-SK" sz="1600" dirty="0" smtClean="0">
                <a:latin typeface="Arial" pitchFamily="34" charset="0"/>
                <a:cs typeface="Arial" pitchFamily="34" charset="0"/>
              </a:rPr>
              <a:t>Každý kužeľ má podstavu tvaru kruhu, tak ako valec </a:t>
            </a:r>
            <a:endParaRPr lang="sk-SK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sk-SK" sz="1600" b="1" dirty="0" smtClean="0">
                <a:latin typeface="Arial" pitchFamily="34" charset="0"/>
                <a:cs typeface="Arial" pitchFamily="34" charset="0"/>
              </a:rPr>
              <a:t>Vzorec na výpočet objemu kužeľa</a:t>
            </a:r>
          </a:p>
          <a:p>
            <a:endParaRPr lang="sk-SK" b="1" dirty="0" smtClean="0"/>
          </a:p>
          <a:p>
            <a:endParaRPr lang="sk-SK" dirty="0" smtClean="0"/>
          </a:p>
        </p:txBody>
      </p:sp>
      <p:pic>
        <p:nvPicPr>
          <p:cNvPr id="19458" name="Picture 2" descr="Kuže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861048"/>
            <a:ext cx="4536504" cy="14737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Výpočet povrchu kužeľa</a:t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sk-SK" sz="1600" dirty="0" smtClean="0">
                <a:latin typeface="Arial" pitchFamily="34" charset="0"/>
                <a:cs typeface="Arial" pitchFamily="34" charset="0"/>
              </a:rPr>
              <a:t>vypočítame ho ako súčet obsahu podstavy a obsahu plášťa</a:t>
            </a:r>
          </a:p>
          <a:p>
            <a:pPr marL="342900" indent="-342900">
              <a:buFontTx/>
              <a:buChar char="-"/>
            </a:pPr>
            <a:r>
              <a:rPr lang="sk-SK" sz="1600" dirty="0" smtClean="0">
                <a:latin typeface="Arial" pitchFamily="34" charset="0"/>
                <a:cs typeface="Arial" pitchFamily="34" charset="0"/>
              </a:rPr>
              <a:t>pomôžeme si sieťou kužeľa</a:t>
            </a:r>
          </a:p>
          <a:p>
            <a:pPr>
              <a:buNone/>
            </a:pPr>
            <a:r>
              <a:rPr lang="sk-SK" sz="1600" dirty="0" smtClean="0">
                <a:latin typeface="Arial" pitchFamily="34" charset="0"/>
                <a:cs typeface="Arial" pitchFamily="34" charset="0"/>
              </a:rPr>
              <a:t>Pomôcky :</a:t>
            </a:r>
          </a:p>
          <a:p>
            <a:pPr>
              <a:buNone/>
            </a:pPr>
            <a:r>
              <a:rPr lang="sk-SK" sz="1600" dirty="0" smtClean="0">
                <a:latin typeface="Arial" pitchFamily="34" charset="0"/>
                <a:cs typeface="Arial" pitchFamily="34" charset="0"/>
              </a:rPr>
              <a:t>S=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π</a:t>
            </a:r>
            <a:r>
              <a:rPr lang="sk-SK" sz="1600" dirty="0" smtClean="0">
                <a:latin typeface="Arial" pitchFamily="34" charset="0"/>
                <a:cs typeface="Arial" pitchFamily="34" charset="0"/>
              </a:rPr>
              <a:t>. r</a:t>
            </a:r>
            <a:r>
              <a:rPr lang="sk-SK" sz="1600" baseline="30000" dirty="0" smtClean="0">
                <a:latin typeface="Arial" pitchFamily="34" charset="0"/>
                <a:cs typeface="Arial" pitchFamily="34" charset="0"/>
              </a:rPr>
              <a:t>2   </a:t>
            </a:r>
            <a:r>
              <a:rPr lang="sk-SK" sz="1600" dirty="0" smtClean="0">
                <a:latin typeface="Arial" pitchFamily="34" charset="0"/>
                <a:cs typeface="Arial" pitchFamily="34" charset="0"/>
              </a:rPr>
              <a:t>                            - obsah kruhu</a:t>
            </a:r>
            <a:r>
              <a:rPr lang="sk-SK" sz="1600" baseline="30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sk-SK" sz="1600" dirty="0" smtClean="0">
                <a:latin typeface="Arial" pitchFamily="34" charset="0"/>
                <a:cs typeface="Arial" pitchFamily="34" charset="0"/>
              </a:rPr>
              <a:t>o= 2.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π</a:t>
            </a:r>
            <a:r>
              <a:rPr lang="sk-SK" sz="1600" dirty="0" smtClean="0">
                <a:latin typeface="Arial" pitchFamily="34" charset="0"/>
                <a:cs typeface="Arial" pitchFamily="34" charset="0"/>
              </a:rPr>
              <a:t>. r</a:t>
            </a:r>
            <a:r>
              <a:rPr lang="sk-SK" sz="1600" baseline="300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sk-SK" sz="1600" dirty="0" smtClean="0">
                <a:latin typeface="Arial" pitchFamily="34" charset="0"/>
                <a:cs typeface="Arial" pitchFamily="34" charset="0"/>
              </a:rPr>
              <a:t>                        - obvod kruhu</a:t>
            </a:r>
            <a:endParaRPr lang="sk-SK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24625" y="2348880"/>
            <a:ext cx="2619375" cy="1743075"/>
          </a:xfrm>
          <a:prstGeom prst="rect">
            <a:avLst/>
          </a:prstGeom>
        </p:spPr>
      </p:pic>
      <p:sp>
        <p:nvSpPr>
          <p:cNvPr id="5" name="Obdélník 4"/>
          <p:cNvSpPr/>
          <p:nvPr/>
        </p:nvSpPr>
        <p:spPr>
          <a:xfrm>
            <a:off x="7884368" y="1844824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b="1" dirty="0" smtClean="0"/>
              <a:t>S=</a:t>
            </a:r>
            <a:r>
              <a:rPr lang="sk-SK" altLang="sk-SK" b="1" dirty="0" smtClean="0">
                <a:latin typeface="Arial" panose="020B0604020202020204" pitchFamily="34" charset="0"/>
              </a:rPr>
              <a:t> </a:t>
            </a:r>
            <a:r>
              <a:rPr lang="el-GR" altLang="sk-SK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π</a:t>
            </a:r>
            <a:r>
              <a:rPr lang="sk-SK" altLang="sk-SK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.r</a:t>
            </a:r>
            <a:r>
              <a:rPr lang="sk-SK" altLang="sk-SK" b="1" baseline="30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sk-SK" altLang="sk-SK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sk-SK" dirty="0"/>
          </a:p>
        </p:txBody>
      </p:sp>
      <p:cxnSp>
        <p:nvCxnSpPr>
          <p:cNvPr id="6" name="Rovná spojovacia šípka 30"/>
          <p:cNvCxnSpPr/>
          <p:nvPr/>
        </p:nvCxnSpPr>
        <p:spPr>
          <a:xfrm flipH="1">
            <a:off x="7956376" y="2204864"/>
            <a:ext cx="504056" cy="4205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Koláč 12"/>
          <p:cNvSpPr/>
          <p:nvPr/>
        </p:nvSpPr>
        <p:spPr>
          <a:xfrm>
            <a:off x="4644008" y="3789040"/>
            <a:ext cx="1573619" cy="1541721"/>
          </a:xfrm>
          <a:prstGeom prst="pie">
            <a:avLst>
              <a:gd name="adj1" fmla="val 1405109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cxnSp>
        <p:nvCxnSpPr>
          <p:cNvPr id="9" name="Rovná spojnica 17"/>
          <p:cNvCxnSpPr/>
          <p:nvPr/>
        </p:nvCxnSpPr>
        <p:spPr>
          <a:xfrm>
            <a:off x="4644008" y="4509120"/>
            <a:ext cx="801767" cy="48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ovná spojnica 17"/>
          <p:cNvCxnSpPr/>
          <p:nvPr/>
        </p:nvCxnSpPr>
        <p:spPr>
          <a:xfrm>
            <a:off x="4716016" y="4221088"/>
            <a:ext cx="729759" cy="336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ovná spojnica 17"/>
          <p:cNvCxnSpPr/>
          <p:nvPr/>
        </p:nvCxnSpPr>
        <p:spPr>
          <a:xfrm>
            <a:off x="4932040" y="4005064"/>
            <a:ext cx="513735" cy="552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ovná spojnica 17"/>
          <p:cNvCxnSpPr/>
          <p:nvPr/>
        </p:nvCxnSpPr>
        <p:spPr>
          <a:xfrm>
            <a:off x="5148064" y="3861048"/>
            <a:ext cx="297711" cy="696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bdélník 17"/>
          <p:cNvSpPr/>
          <p:nvPr/>
        </p:nvSpPr>
        <p:spPr>
          <a:xfrm>
            <a:off x="5508104" y="3717032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Strana s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Rovná spojovacia šípka 42"/>
          <p:cNvCxnSpPr/>
          <p:nvPr/>
        </p:nvCxnSpPr>
        <p:spPr>
          <a:xfrm flipH="1">
            <a:off x="5868144" y="4077072"/>
            <a:ext cx="216024" cy="63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Rovná spojovacia šípka 42"/>
          <p:cNvCxnSpPr/>
          <p:nvPr/>
        </p:nvCxnSpPr>
        <p:spPr>
          <a:xfrm flipH="1">
            <a:off x="5580112" y="4077072"/>
            <a:ext cx="504056" cy="2001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bdélník 23"/>
          <p:cNvSpPr/>
          <p:nvPr/>
        </p:nvSpPr>
        <p:spPr>
          <a:xfrm>
            <a:off x="2843808" y="4077072"/>
            <a:ext cx="1431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600" dirty="0" smtClean="0">
                <a:latin typeface="Arial" pitchFamily="34" charset="0"/>
                <a:cs typeface="Arial" pitchFamily="34" charset="0"/>
              </a:rPr>
              <a:t>Dĺžka=</a:t>
            </a:r>
            <a:r>
              <a:rPr lang="sk-SK" sz="1600" b="1" dirty="0" smtClean="0">
                <a:latin typeface="Arial" pitchFamily="34" charset="0"/>
                <a:cs typeface="Arial" pitchFamily="34" charset="0"/>
              </a:rPr>
              <a:t> 2. </a:t>
            </a:r>
            <a:r>
              <a:rPr lang="el-GR" altLang="sk-SK" sz="1600" b="1" dirty="0" smtClean="0">
                <a:latin typeface="Arial" pitchFamily="34" charset="0"/>
                <a:cs typeface="Arial" pitchFamily="34" charset="0"/>
              </a:rPr>
              <a:t>π</a:t>
            </a:r>
            <a:r>
              <a:rPr lang="sk-SK" altLang="sk-SK" sz="1600" b="1" dirty="0" smtClean="0">
                <a:latin typeface="Arial" pitchFamily="34" charset="0"/>
                <a:cs typeface="Arial" pitchFamily="34" charset="0"/>
              </a:rPr>
              <a:t>.r</a:t>
            </a:r>
            <a:endParaRPr lang="sk-SK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Rovná spojovacia šípka 47"/>
          <p:cNvCxnSpPr/>
          <p:nvPr/>
        </p:nvCxnSpPr>
        <p:spPr>
          <a:xfrm>
            <a:off x="3131840" y="4437112"/>
            <a:ext cx="1458662" cy="2557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Koláč 66"/>
          <p:cNvSpPr/>
          <p:nvPr/>
        </p:nvSpPr>
        <p:spPr>
          <a:xfrm rot="11297050">
            <a:off x="4816126" y="5035609"/>
            <a:ext cx="1419011" cy="1492368"/>
          </a:xfrm>
          <a:prstGeom prst="pie">
            <a:avLst>
              <a:gd name="adj1" fmla="val 14853444"/>
              <a:gd name="adj2" fmla="val 16562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7" name="Koláč 66"/>
          <p:cNvSpPr/>
          <p:nvPr/>
        </p:nvSpPr>
        <p:spPr>
          <a:xfrm rot="530882">
            <a:off x="5038371" y="5689493"/>
            <a:ext cx="1419011" cy="1492368"/>
          </a:xfrm>
          <a:prstGeom prst="pie">
            <a:avLst>
              <a:gd name="adj1" fmla="val 14853444"/>
              <a:gd name="adj2" fmla="val 16562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8" name="Koláč 66"/>
          <p:cNvSpPr/>
          <p:nvPr/>
        </p:nvSpPr>
        <p:spPr>
          <a:xfrm rot="11297050">
            <a:off x="5248174" y="5035609"/>
            <a:ext cx="1419011" cy="1492368"/>
          </a:xfrm>
          <a:prstGeom prst="pie">
            <a:avLst>
              <a:gd name="adj1" fmla="val 14853444"/>
              <a:gd name="adj2" fmla="val 16562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9" name="Koláč 66"/>
          <p:cNvSpPr/>
          <p:nvPr/>
        </p:nvSpPr>
        <p:spPr>
          <a:xfrm rot="539787">
            <a:off x="5472043" y="5691008"/>
            <a:ext cx="1419011" cy="1492368"/>
          </a:xfrm>
          <a:prstGeom prst="pie">
            <a:avLst>
              <a:gd name="adj1" fmla="val 14853444"/>
              <a:gd name="adj2" fmla="val 16562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30" name="Koláč 66"/>
          <p:cNvSpPr/>
          <p:nvPr/>
        </p:nvSpPr>
        <p:spPr>
          <a:xfrm rot="11297050">
            <a:off x="5680221" y="5035610"/>
            <a:ext cx="1419011" cy="1492368"/>
          </a:xfrm>
          <a:prstGeom prst="pie">
            <a:avLst>
              <a:gd name="adj1" fmla="val 14853444"/>
              <a:gd name="adj2" fmla="val 16562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31" name="Koláč 66"/>
          <p:cNvSpPr/>
          <p:nvPr/>
        </p:nvSpPr>
        <p:spPr>
          <a:xfrm rot="477159">
            <a:off x="5892550" y="5680227"/>
            <a:ext cx="1419011" cy="1492368"/>
          </a:xfrm>
          <a:prstGeom prst="pie">
            <a:avLst>
              <a:gd name="adj1" fmla="val 14853444"/>
              <a:gd name="adj2" fmla="val 16562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32" name="Obdélník 31"/>
          <p:cNvSpPr/>
          <p:nvPr/>
        </p:nvSpPr>
        <p:spPr>
          <a:xfrm>
            <a:off x="5076056" y="587727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endParaRPr lang="sk-SK" dirty="0"/>
          </a:p>
        </p:txBody>
      </p:sp>
      <p:sp>
        <p:nvSpPr>
          <p:cNvPr id="33" name="Obdélník 32"/>
          <p:cNvSpPr/>
          <p:nvPr/>
        </p:nvSpPr>
        <p:spPr>
          <a:xfrm>
            <a:off x="6804248" y="6381328"/>
            <a:ext cx="1197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b="1" dirty="0" smtClean="0"/>
              <a:t>S=</a:t>
            </a:r>
            <a:r>
              <a:rPr lang="sk-SK" altLang="sk-SK" b="1" dirty="0" smtClean="0">
                <a:latin typeface="Arial" panose="020B0604020202020204" pitchFamily="34" charset="0"/>
              </a:rPr>
              <a:t> </a:t>
            </a:r>
            <a:r>
              <a:rPr lang="el-GR" altLang="sk-SK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π</a:t>
            </a:r>
            <a:r>
              <a:rPr lang="sk-SK" altLang="sk-SK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.r. s </a:t>
            </a:r>
            <a:endParaRPr lang="sk-SK" dirty="0"/>
          </a:p>
        </p:txBody>
      </p:sp>
      <p:cxnSp>
        <p:nvCxnSpPr>
          <p:cNvPr id="34" name="Rovná spojovacia šípka 70"/>
          <p:cNvCxnSpPr/>
          <p:nvPr/>
        </p:nvCxnSpPr>
        <p:spPr>
          <a:xfrm flipH="1" flipV="1">
            <a:off x="6804248" y="6165304"/>
            <a:ext cx="576064" cy="2160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bdélník 35"/>
          <p:cNvSpPr/>
          <p:nvPr/>
        </p:nvSpPr>
        <p:spPr>
          <a:xfrm>
            <a:off x="6012160" y="5301208"/>
            <a:ext cx="936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sk-SK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π</a:t>
            </a:r>
            <a:r>
              <a:rPr lang="sk-SK" altLang="sk-SK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.r</a:t>
            </a:r>
            <a:endParaRPr lang="sk-SK" dirty="0"/>
          </a:p>
        </p:txBody>
      </p:sp>
      <p:sp>
        <p:nvSpPr>
          <p:cNvPr id="37" name="Obdélník 36"/>
          <p:cNvSpPr/>
          <p:nvPr/>
        </p:nvSpPr>
        <p:spPr>
          <a:xfrm>
            <a:off x="179512" y="4941168"/>
            <a:ext cx="3978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>
                <a:latin typeface="Arial" pitchFamily="34" charset="0"/>
                <a:cs typeface="Arial" pitchFamily="34" charset="0"/>
              </a:rPr>
              <a:t>Vzorec na výpočet povrchu kužeľa</a:t>
            </a:r>
            <a:endParaRPr lang="sk-SK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Obdélník 37"/>
          <p:cNvSpPr/>
          <p:nvPr/>
        </p:nvSpPr>
        <p:spPr>
          <a:xfrm>
            <a:off x="611560" y="5445224"/>
            <a:ext cx="30243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altLang="sk-SK" sz="3200" b="1" dirty="0" smtClean="0">
                <a:solidFill>
                  <a:srgbClr val="00B0F0"/>
                </a:solidFill>
              </a:rPr>
              <a:t>S=</a:t>
            </a:r>
            <a:r>
              <a:rPr lang="sk-SK" altLang="sk-SK" sz="3200" b="1" dirty="0" smtClean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lang="el-GR" altLang="sk-SK" sz="3200" b="1" dirty="0" smtClean="0">
                <a:solidFill>
                  <a:srgbClr val="00B0F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π</a:t>
            </a:r>
            <a:r>
              <a:rPr lang="sk-SK" altLang="sk-SK" sz="3200" b="1" dirty="0" smtClean="0">
                <a:solidFill>
                  <a:srgbClr val="00B0F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.r</a:t>
            </a:r>
            <a:r>
              <a:rPr lang="sk-SK" altLang="sk-SK" sz="3200" b="1" baseline="30000" dirty="0" smtClean="0">
                <a:solidFill>
                  <a:srgbClr val="00B0F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sk-SK" altLang="sk-SK" sz="3200" b="1" dirty="0" smtClean="0">
                <a:solidFill>
                  <a:srgbClr val="00B0F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+ </a:t>
            </a:r>
            <a:r>
              <a:rPr lang="el-GR" altLang="sk-SK" sz="3200" b="1" dirty="0" smtClean="0">
                <a:solidFill>
                  <a:srgbClr val="00B0F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π</a:t>
            </a:r>
            <a:r>
              <a:rPr lang="sk-SK" altLang="sk-SK" sz="3200" b="1" dirty="0" smtClean="0">
                <a:solidFill>
                  <a:srgbClr val="00B0F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  <a:r>
              <a:rPr lang="sk-SK" altLang="sk-SK" sz="3200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r.s</a:t>
            </a:r>
            <a:endParaRPr lang="sk-SK" altLang="sk-SK" sz="3200" b="1" dirty="0">
              <a:solidFill>
                <a:srgbClr val="00B0F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Rotační kužel Základní škola a Mateřská škola - ppt stáhnou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76672"/>
            <a:ext cx="7560840" cy="5670630"/>
          </a:xfrm>
          <a:prstGeom prst="rect">
            <a:avLst/>
          </a:prstGeom>
          <a:noFill/>
        </p:spPr>
      </p:pic>
      <p:pic>
        <p:nvPicPr>
          <p:cNvPr id="20484" name="Picture 4" descr="DTDL 500 SM BU Biela 2800/2070/18 | Démos trade, s.r.o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692696"/>
            <a:ext cx="7920880" cy="832149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99592" y="980728"/>
            <a:ext cx="7272808" cy="648072"/>
          </a:xfrm>
        </p:spPr>
        <p:txBody>
          <a:bodyPr>
            <a:normAutofit/>
          </a:bodyPr>
          <a:lstStyle/>
          <a:p>
            <a:r>
              <a:rPr lang="sk-SK" sz="1800" b="1" dirty="0" smtClean="0">
                <a:solidFill>
                  <a:schemeClr val="tx1"/>
                </a:solidFill>
                <a:latin typeface="Comic Sans MS" pitchFamily="66" charset="0"/>
              </a:rPr>
              <a:t>Rotačný kužeľ má priemer podstavy 12 cm a výšku 8 cm.</a:t>
            </a:r>
            <a:br>
              <a:rPr lang="sk-SK" sz="1800" b="1" dirty="0" smtClean="0">
                <a:solidFill>
                  <a:schemeClr val="tx1"/>
                </a:solidFill>
                <a:latin typeface="Comic Sans MS" pitchFamily="66" charset="0"/>
              </a:rPr>
            </a:br>
            <a:r>
              <a:rPr lang="sk-SK" sz="1800" b="1" dirty="0" smtClean="0">
                <a:solidFill>
                  <a:schemeClr val="tx1"/>
                </a:solidFill>
                <a:latin typeface="Comic Sans MS" pitchFamily="66" charset="0"/>
              </a:rPr>
              <a:t>Vypočítajte jeho objem.</a:t>
            </a:r>
            <a:endParaRPr lang="sk-SK" sz="18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25602" name="AutoShape 2" descr="Kuž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5604" name="AutoShape 4" descr="Kuž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5606" name="AutoShape 6" descr="Kuž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5608" name="Picture 8" descr="výpočet objemu kužele – Seznam.c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908720"/>
            <a:ext cx="7272808" cy="5459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istický">
  <a:themeElements>
    <a:clrScheme name="Urbanistický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istic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ist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165</TotalTime>
  <Words>318</Words>
  <Application>Microsoft Office PowerPoint</Application>
  <PresentationFormat>Předvádění na obrazovce (4:3)</PresentationFormat>
  <Paragraphs>72</Paragraphs>
  <Slides>12</Slides>
  <Notes>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3" baseType="lpstr">
      <vt:lpstr>Urbanistický</vt:lpstr>
      <vt:lpstr>Kužeľ</vt:lpstr>
      <vt:lpstr>Kužeľ- priestorový geometrický útvar  </vt:lpstr>
      <vt:lpstr>Snímek 3</vt:lpstr>
      <vt:lpstr>Snímek 4</vt:lpstr>
      <vt:lpstr>Sieť kužeľa </vt:lpstr>
      <vt:lpstr>Výpočet objemu kužeľa </vt:lpstr>
      <vt:lpstr>Výpočet povrchu kužeľa </vt:lpstr>
      <vt:lpstr>Rotačný kužeľ má priemer podstavy 12 cm a výšku 8 cm. Vypočítajte jeho objem.</vt:lpstr>
      <vt:lpstr>Snímek 9</vt:lpstr>
      <vt:lpstr>Záver </vt:lpstr>
      <vt:lpstr>Zoznam použitej literatúry</vt:lpstr>
      <vt:lpstr>Snímek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Kužeľ</dc:title>
  <dc:creator>Mamba 02</dc:creator>
  <cp:lastModifiedBy>Mamba 02</cp:lastModifiedBy>
  <cp:revision>17</cp:revision>
  <dcterms:created xsi:type="dcterms:W3CDTF">2022-06-13T20:35:51Z</dcterms:created>
  <dcterms:modified xsi:type="dcterms:W3CDTF">2022-06-14T05:41:13Z</dcterms:modified>
</cp:coreProperties>
</file>